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75" r:id="rId2"/>
    <p:sldMasterId id="2147483682" r:id="rId3"/>
    <p:sldMasterId id="2147483685" r:id="rId4"/>
  </p:sldMasterIdLst>
  <p:notesMasterIdLst>
    <p:notesMasterId r:id="rId28"/>
  </p:notesMasterIdLst>
  <p:sldIdLst>
    <p:sldId id="366" r:id="rId5"/>
    <p:sldId id="647" r:id="rId6"/>
    <p:sldId id="765" r:id="rId7"/>
    <p:sldId id="768" r:id="rId8"/>
    <p:sldId id="767" r:id="rId9"/>
    <p:sldId id="769" r:id="rId10"/>
    <p:sldId id="787" r:id="rId11"/>
    <p:sldId id="770" r:id="rId12"/>
    <p:sldId id="788" r:id="rId13"/>
    <p:sldId id="789" r:id="rId14"/>
    <p:sldId id="790" r:id="rId15"/>
    <p:sldId id="791" r:id="rId16"/>
    <p:sldId id="792" r:id="rId17"/>
    <p:sldId id="771" r:id="rId18"/>
    <p:sldId id="793" r:id="rId19"/>
    <p:sldId id="779" r:id="rId20"/>
    <p:sldId id="794" r:id="rId21"/>
    <p:sldId id="780" r:id="rId22"/>
    <p:sldId id="781" r:id="rId23"/>
    <p:sldId id="795" r:id="rId24"/>
    <p:sldId id="796" r:id="rId25"/>
    <p:sldId id="782" r:id="rId26"/>
    <p:sldId id="505" r:id="rId27"/>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77DDA"/>
    <a:srgbClr val="C8FFB6"/>
    <a:srgbClr val="FFFD78"/>
    <a:srgbClr val="FEE83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2E234C-7119-4687-907C-B6BECC1A9CCF}" v="61" dt="2021-01-17T15:58:50.43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62"/>
    <p:restoredTop sz="90773" autoAdjust="0"/>
  </p:normalViewPr>
  <p:slideViewPr>
    <p:cSldViewPr snapToGrid="0">
      <p:cViewPr varScale="1">
        <p:scale>
          <a:sx n="83" d="100"/>
          <a:sy n="83" d="100"/>
        </p:scale>
        <p:origin x="802"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1ABFCBC-567E-A74F-B935-0A3ACC438458}" type="datetimeFigureOut">
              <a:rPr lang="es-CL"/>
              <a:pPr>
                <a:defRPr/>
              </a:pPr>
              <a:t>17-01-2021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Editar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F6168D1A-D44F-B54E-B195-1DEB9C0E47C6}" type="slidenum">
              <a:rPr lang="es-CL"/>
              <a:pPr>
                <a:defRPr/>
              </a:pPr>
              <a:t>‹Nº›</a:t>
            </a:fld>
            <a:endParaRPr lang="es-CL"/>
          </a:p>
        </p:txBody>
      </p:sp>
    </p:spTree>
    <p:extLst>
      <p:ext uri="{BB962C8B-B14F-4D97-AF65-F5344CB8AC3E}">
        <p14:creationId xmlns:p14="http://schemas.microsoft.com/office/powerpoint/2010/main" val="797635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Marcador de imagen de diapositiva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1266" name="Marcador de nota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s-CL">
              <a:latin typeface="Calibri" charset="0"/>
            </a:endParaRPr>
          </a:p>
        </p:txBody>
      </p:sp>
      <p:sp>
        <p:nvSpPr>
          <p:cNvPr id="11267" name="Marcador de fecha 3"/>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r>
              <a:rPr lang="es-ES" sz="1200"/>
              <a:t>23/05/2018</a:t>
            </a:r>
          </a:p>
        </p:txBody>
      </p:sp>
      <p:sp>
        <p:nvSpPr>
          <p:cNvPr id="11268" name="Marcador de número de diapositiva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1E5CAAA1-5FA4-DF40-B0C4-931A89029DB3}" type="slidenum">
              <a:rPr lang="es-ES" sz="1200"/>
              <a:pPr eaLnBrk="1" fontAlgn="base" hangingPunct="1">
                <a:spcBef>
                  <a:spcPct val="0"/>
                </a:spcBef>
                <a:spcAft>
                  <a:spcPct val="0"/>
                </a:spcAft>
              </a:pPr>
              <a:t>2</a:t>
            </a:fld>
            <a:endParaRPr lang="es-E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11</a:t>
            </a:fld>
            <a:endParaRPr lang="es-CL"/>
          </a:p>
        </p:txBody>
      </p:sp>
    </p:spTree>
    <p:extLst>
      <p:ext uri="{BB962C8B-B14F-4D97-AF65-F5344CB8AC3E}">
        <p14:creationId xmlns:p14="http://schemas.microsoft.com/office/powerpoint/2010/main" val="3515943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12</a:t>
            </a:fld>
            <a:endParaRPr lang="es-CL"/>
          </a:p>
        </p:txBody>
      </p:sp>
    </p:spTree>
    <p:extLst>
      <p:ext uri="{BB962C8B-B14F-4D97-AF65-F5344CB8AC3E}">
        <p14:creationId xmlns:p14="http://schemas.microsoft.com/office/powerpoint/2010/main" val="1297680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13</a:t>
            </a:fld>
            <a:endParaRPr lang="es-CL"/>
          </a:p>
        </p:txBody>
      </p:sp>
    </p:spTree>
    <p:extLst>
      <p:ext uri="{BB962C8B-B14F-4D97-AF65-F5344CB8AC3E}">
        <p14:creationId xmlns:p14="http://schemas.microsoft.com/office/powerpoint/2010/main" val="3478528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14</a:t>
            </a:fld>
            <a:endParaRPr lang="es-CL"/>
          </a:p>
        </p:txBody>
      </p:sp>
    </p:spTree>
    <p:extLst>
      <p:ext uri="{BB962C8B-B14F-4D97-AF65-F5344CB8AC3E}">
        <p14:creationId xmlns:p14="http://schemas.microsoft.com/office/powerpoint/2010/main" val="3650833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15</a:t>
            </a:fld>
            <a:endParaRPr lang="es-CL"/>
          </a:p>
        </p:txBody>
      </p:sp>
    </p:spTree>
    <p:extLst>
      <p:ext uri="{BB962C8B-B14F-4D97-AF65-F5344CB8AC3E}">
        <p14:creationId xmlns:p14="http://schemas.microsoft.com/office/powerpoint/2010/main" val="1556894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16</a:t>
            </a:fld>
            <a:endParaRPr lang="es-CL"/>
          </a:p>
        </p:txBody>
      </p:sp>
    </p:spTree>
    <p:extLst>
      <p:ext uri="{BB962C8B-B14F-4D97-AF65-F5344CB8AC3E}">
        <p14:creationId xmlns:p14="http://schemas.microsoft.com/office/powerpoint/2010/main" val="673823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17</a:t>
            </a:fld>
            <a:endParaRPr lang="es-CL"/>
          </a:p>
        </p:txBody>
      </p:sp>
    </p:spTree>
    <p:extLst>
      <p:ext uri="{BB962C8B-B14F-4D97-AF65-F5344CB8AC3E}">
        <p14:creationId xmlns:p14="http://schemas.microsoft.com/office/powerpoint/2010/main" val="395964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18</a:t>
            </a:fld>
            <a:endParaRPr lang="es-CL"/>
          </a:p>
        </p:txBody>
      </p:sp>
    </p:spTree>
    <p:extLst>
      <p:ext uri="{BB962C8B-B14F-4D97-AF65-F5344CB8AC3E}">
        <p14:creationId xmlns:p14="http://schemas.microsoft.com/office/powerpoint/2010/main" val="1966527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19</a:t>
            </a:fld>
            <a:endParaRPr lang="es-CL"/>
          </a:p>
        </p:txBody>
      </p:sp>
    </p:spTree>
    <p:extLst>
      <p:ext uri="{BB962C8B-B14F-4D97-AF65-F5344CB8AC3E}">
        <p14:creationId xmlns:p14="http://schemas.microsoft.com/office/powerpoint/2010/main" val="1389679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20</a:t>
            </a:fld>
            <a:endParaRPr lang="es-CL"/>
          </a:p>
        </p:txBody>
      </p:sp>
    </p:spTree>
    <p:extLst>
      <p:ext uri="{BB962C8B-B14F-4D97-AF65-F5344CB8AC3E}">
        <p14:creationId xmlns:p14="http://schemas.microsoft.com/office/powerpoint/2010/main" val="1452944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3</a:t>
            </a:fld>
            <a:endParaRPr lang="es-CL"/>
          </a:p>
        </p:txBody>
      </p:sp>
    </p:spTree>
    <p:extLst>
      <p:ext uri="{BB962C8B-B14F-4D97-AF65-F5344CB8AC3E}">
        <p14:creationId xmlns:p14="http://schemas.microsoft.com/office/powerpoint/2010/main" val="16777813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21</a:t>
            </a:fld>
            <a:endParaRPr lang="es-CL"/>
          </a:p>
        </p:txBody>
      </p:sp>
    </p:spTree>
    <p:extLst>
      <p:ext uri="{BB962C8B-B14F-4D97-AF65-F5344CB8AC3E}">
        <p14:creationId xmlns:p14="http://schemas.microsoft.com/office/powerpoint/2010/main" val="698770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22</a:t>
            </a:fld>
            <a:endParaRPr lang="es-CL"/>
          </a:p>
        </p:txBody>
      </p:sp>
    </p:spTree>
    <p:extLst>
      <p:ext uri="{BB962C8B-B14F-4D97-AF65-F5344CB8AC3E}">
        <p14:creationId xmlns:p14="http://schemas.microsoft.com/office/powerpoint/2010/main" val="235966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4</a:t>
            </a:fld>
            <a:endParaRPr lang="es-CL"/>
          </a:p>
        </p:txBody>
      </p:sp>
    </p:spTree>
    <p:extLst>
      <p:ext uri="{BB962C8B-B14F-4D97-AF65-F5344CB8AC3E}">
        <p14:creationId xmlns:p14="http://schemas.microsoft.com/office/powerpoint/2010/main" val="1854994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5</a:t>
            </a:fld>
            <a:endParaRPr lang="es-CL"/>
          </a:p>
        </p:txBody>
      </p:sp>
    </p:spTree>
    <p:extLst>
      <p:ext uri="{BB962C8B-B14F-4D97-AF65-F5344CB8AC3E}">
        <p14:creationId xmlns:p14="http://schemas.microsoft.com/office/powerpoint/2010/main" val="1193357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6</a:t>
            </a:fld>
            <a:endParaRPr lang="es-CL"/>
          </a:p>
        </p:txBody>
      </p:sp>
    </p:spTree>
    <p:extLst>
      <p:ext uri="{BB962C8B-B14F-4D97-AF65-F5344CB8AC3E}">
        <p14:creationId xmlns:p14="http://schemas.microsoft.com/office/powerpoint/2010/main" val="2595252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7</a:t>
            </a:fld>
            <a:endParaRPr lang="es-CL"/>
          </a:p>
        </p:txBody>
      </p:sp>
    </p:spTree>
    <p:extLst>
      <p:ext uri="{BB962C8B-B14F-4D97-AF65-F5344CB8AC3E}">
        <p14:creationId xmlns:p14="http://schemas.microsoft.com/office/powerpoint/2010/main" val="1880715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8</a:t>
            </a:fld>
            <a:endParaRPr lang="es-CL"/>
          </a:p>
        </p:txBody>
      </p:sp>
    </p:spTree>
    <p:extLst>
      <p:ext uri="{BB962C8B-B14F-4D97-AF65-F5344CB8AC3E}">
        <p14:creationId xmlns:p14="http://schemas.microsoft.com/office/powerpoint/2010/main" val="3135474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9</a:t>
            </a:fld>
            <a:endParaRPr lang="es-CL"/>
          </a:p>
        </p:txBody>
      </p:sp>
    </p:spTree>
    <p:extLst>
      <p:ext uri="{BB962C8B-B14F-4D97-AF65-F5344CB8AC3E}">
        <p14:creationId xmlns:p14="http://schemas.microsoft.com/office/powerpoint/2010/main" val="3108807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pPr>
              <a:defRPr/>
            </a:pPr>
            <a:fld id="{F6168D1A-D44F-B54E-B195-1DEB9C0E47C6}" type="slidenum">
              <a:rPr lang="es-CL" smtClean="0"/>
              <a:pPr>
                <a:defRPr/>
              </a:pPr>
              <a:t>10</a:t>
            </a:fld>
            <a:endParaRPr lang="es-CL"/>
          </a:p>
        </p:txBody>
      </p:sp>
    </p:spTree>
    <p:extLst>
      <p:ext uri="{BB962C8B-B14F-4D97-AF65-F5344CB8AC3E}">
        <p14:creationId xmlns:p14="http://schemas.microsoft.com/office/powerpoint/2010/main" val="3022947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759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948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96384" y="274639"/>
            <a:ext cx="11148483" cy="738187"/>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idx="1"/>
          </p:nvPr>
        </p:nvSpPr>
        <p:spPr>
          <a:xfrm>
            <a:off x="696384" y="1776413"/>
            <a:ext cx="10972800" cy="452755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2758590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290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5603521"/>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p:cSld name="3_Diseño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609600" y="199926"/>
            <a:ext cx="10972800" cy="1143000"/>
          </a:xfrm>
          <a:prstGeom prst="rect">
            <a:avLst/>
          </a:prstGeom>
        </p:spPr>
        <p:txBody>
          <a:bodyPr/>
          <a:lstStyle/>
          <a:p>
            <a:r>
              <a:rPr lang="es-ES_tradnl"/>
              <a:t>Clic para editar título</a:t>
            </a:r>
            <a:endParaRPr lang="es-ES"/>
          </a:p>
        </p:txBody>
      </p:sp>
    </p:spTree>
    <p:extLst>
      <p:ext uri="{BB962C8B-B14F-4D97-AF65-F5344CB8AC3E}">
        <p14:creationId xmlns:p14="http://schemas.microsoft.com/office/powerpoint/2010/main" val="3548663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Desarrollo de tema">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dirty="0"/>
          </a:p>
        </p:txBody>
      </p:sp>
      <p:sp>
        <p:nvSpPr>
          <p:cNvPr id="3" name="Marcador de contenido 2"/>
          <p:cNvSpPr>
            <a:spLocks noGrp="1"/>
          </p:cNvSpPr>
          <p:nvPr>
            <p:ph idx="1"/>
          </p:nvPr>
        </p:nvSpPr>
        <p:spPr>
          <a:xfrm>
            <a:off x="609600" y="1600200"/>
            <a:ext cx="10972800" cy="4108450"/>
          </a:xfrm>
        </p:spPr>
        <p:txBody>
          <a:bodyPr/>
          <a:lstStyle>
            <a:lvl1pPr>
              <a:defRPr sz="2600"/>
            </a:lvl1pPr>
            <a:lvl2pPr>
              <a:defRPr sz="2600"/>
            </a:lvl2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4" name="Marcador de fecha 3"/>
          <p:cNvSpPr>
            <a:spLocks noGrp="1"/>
          </p:cNvSpPr>
          <p:nvPr>
            <p:ph type="dt" sz="half" idx="10"/>
          </p:nvPr>
        </p:nvSpPr>
        <p:spPr>
          <a:xfrm>
            <a:off x="228600" y="6356351"/>
            <a:ext cx="1066800"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a:latin typeface="+mn-lt"/>
                <a:ea typeface="MS PGothic" panose="020B0600070205080204" pitchFamily="34" charset="-128"/>
                <a:cs typeface="+mn-cs"/>
              </a:defRPr>
            </a:lvl1pPr>
          </a:lstStyle>
          <a:p>
            <a:pPr>
              <a:defRPr/>
            </a:pPr>
            <a:endParaRPr lang="es-ES" altLang="es-CL"/>
          </a:p>
        </p:txBody>
      </p:sp>
      <p:sp>
        <p:nvSpPr>
          <p:cNvPr id="5" name="Marcador de pie de página 4"/>
          <p:cNvSpPr>
            <a:spLocks noGrp="1"/>
          </p:cNvSpPr>
          <p:nvPr>
            <p:ph type="ftr" sz="quarter" idx="11"/>
          </p:nvPr>
        </p:nvSpPr>
        <p:spPr>
          <a:xfrm>
            <a:off x="2169584" y="6356351"/>
            <a:ext cx="3860800" cy="365125"/>
          </a:xfrm>
          <a:prstGeom prst="rect">
            <a:avLst/>
          </a:prstGeom>
        </p:spPr>
        <p:txBody>
          <a:bodyPr/>
          <a:lstStyle>
            <a:lvl1pPr fontAlgn="auto">
              <a:spcBef>
                <a:spcPts val="0"/>
              </a:spcBef>
              <a:spcAft>
                <a:spcPts val="0"/>
              </a:spcAft>
              <a:defRPr>
                <a:latin typeface="Calibri" panose="020F0502020204030204" pitchFamily="34" charset="0"/>
                <a:ea typeface="MS PGothic" panose="020B0600070205080204" pitchFamily="34" charset="-128"/>
                <a:cs typeface="+mn-cs"/>
              </a:defRPr>
            </a:lvl1pPr>
          </a:lstStyle>
          <a:p>
            <a:pPr>
              <a:defRPr/>
            </a:pPr>
            <a:endParaRPr lang="es-ES"/>
          </a:p>
        </p:txBody>
      </p:sp>
      <p:sp>
        <p:nvSpPr>
          <p:cNvPr id="6" name="Marcador de número de diapositiva 5"/>
          <p:cNvSpPr>
            <a:spLocks noGrp="1"/>
          </p:cNvSpPr>
          <p:nvPr>
            <p:ph type="sldNum" sz="quarter" idx="12"/>
          </p:nvPr>
        </p:nvSpPr>
        <p:spPr>
          <a:xfrm>
            <a:off x="1295400" y="6356351"/>
            <a:ext cx="874184"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a:latin typeface="+mn-lt"/>
                <a:ea typeface="MS PGothic" panose="020B0600070205080204" pitchFamily="34" charset="-128"/>
                <a:cs typeface="+mn-cs"/>
              </a:defRPr>
            </a:lvl1pPr>
          </a:lstStyle>
          <a:p>
            <a:pPr>
              <a:defRPr/>
            </a:pPr>
            <a:fld id="{B8E4FB97-252B-514B-AD8F-DF2C3226034E}" type="slidenum">
              <a:rPr lang="es-ES" altLang="es-CL"/>
              <a:pPr>
                <a:defRPr/>
              </a:pPr>
              <a:t>‹Nº›</a:t>
            </a:fld>
            <a:endParaRPr lang="es-ES" altLang="es-CL"/>
          </a:p>
        </p:txBody>
      </p:sp>
    </p:spTree>
    <p:extLst>
      <p:ext uri="{BB962C8B-B14F-4D97-AF65-F5344CB8AC3E}">
        <p14:creationId xmlns:p14="http://schemas.microsoft.com/office/powerpoint/2010/main" val="109476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63184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ítulo vertical y texto">
    <p:spTree>
      <p:nvGrpSpPr>
        <p:cNvPr id="1" name=""/>
        <p:cNvGrpSpPr/>
        <p:nvPr/>
      </p:nvGrpSpPr>
      <p:grpSpPr>
        <a:xfrm>
          <a:off x="0" y="0"/>
          <a:ext cx="0" cy="0"/>
          <a:chOff x="0" y="0"/>
          <a:chExt cx="0" cy="0"/>
        </a:xfrm>
      </p:grpSpPr>
    </p:spTree>
    <p:extLst>
      <p:ext uri="{BB962C8B-B14F-4D97-AF65-F5344CB8AC3E}">
        <p14:creationId xmlns:p14="http://schemas.microsoft.com/office/powerpoint/2010/main" val="656366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Diseño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609600" y="199926"/>
            <a:ext cx="10972800" cy="1143000"/>
          </a:xfrm>
          <a:prstGeom prst="rect">
            <a:avLst/>
          </a:prstGeom>
        </p:spPr>
        <p:txBody>
          <a:bodyPr/>
          <a:lstStyle/>
          <a:p>
            <a:r>
              <a:rPr lang="es-ES_tradnl"/>
              <a:t>Clic para editar título</a:t>
            </a:r>
            <a:endParaRPr lang="es-ES"/>
          </a:p>
        </p:txBody>
      </p:sp>
    </p:spTree>
    <p:extLst>
      <p:ext uri="{BB962C8B-B14F-4D97-AF65-F5344CB8AC3E}">
        <p14:creationId xmlns:p14="http://schemas.microsoft.com/office/powerpoint/2010/main" val="893001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96384" y="274639"/>
            <a:ext cx="11148483" cy="738187"/>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idx="1"/>
          </p:nvPr>
        </p:nvSpPr>
        <p:spPr>
          <a:xfrm>
            <a:off x="696384" y="1776413"/>
            <a:ext cx="10972800" cy="452755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65640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8284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 id="2147483743" r:id="rId2"/>
    <p:sldLayoutId id="2147483734" r:id="rId3"/>
    <p:sldLayoutId id="2147483744" r:id="rId4"/>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ángulo 7"/>
          <p:cNvSpPr/>
          <p:nvPr userDrawn="1"/>
        </p:nvSpPr>
        <p:spPr>
          <a:xfrm rot="5400000">
            <a:off x="2667000" y="-2667000"/>
            <a:ext cx="6858000" cy="12192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1" name="Rectángulo 10"/>
          <p:cNvSpPr/>
          <p:nvPr userDrawn="1"/>
        </p:nvSpPr>
        <p:spPr>
          <a:xfrm rot="5400000">
            <a:off x="2863851" y="-2410884"/>
            <a:ext cx="6464300" cy="116797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Lst>
  <p:hf hdr="0" ftr="0" dt="0"/>
  <p:txStyles>
    <p:titleStyle>
      <a:lvl1pPr algn="l" defTabSz="457200" rtl="0" eaLnBrk="0" fontAlgn="base" hangingPunct="0">
        <a:spcBef>
          <a:spcPct val="0"/>
        </a:spcBef>
        <a:spcAft>
          <a:spcPct val="0"/>
        </a:spcAft>
        <a:defRPr sz="3200" b="1" kern="1200">
          <a:solidFill>
            <a:schemeClr val="bg1"/>
          </a:solidFill>
          <a:latin typeface="Arial"/>
          <a:ea typeface="MS PGothic" panose="020B0600070205080204" pitchFamily="34" charset="-128"/>
          <a:cs typeface="Arial"/>
        </a:defRPr>
      </a:lvl1pPr>
      <a:lvl2pPr algn="l" defTabSz="457200" rtl="0" eaLnBrk="0" fontAlgn="base" hangingPunct="0">
        <a:spcBef>
          <a:spcPct val="0"/>
        </a:spcBef>
        <a:spcAft>
          <a:spcPct val="0"/>
        </a:spcAft>
        <a:defRPr sz="3200" b="1">
          <a:solidFill>
            <a:schemeClr val="bg1"/>
          </a:solidFill>
          <a:latin typeface="Arial" charset="0"/>
          <a:ea typeface="MS PGothic" panose="020B0600070205080204" pitchFamily="34" charset="-128"/>
          <a:cs typeface="Arial" charset="0"/>
        </a:defRPr>
      </a:lvl2pPr>
      <a:lvl3pPr algn="l" defTabSz="457200" rtl="0" eaLnBrk="0" fontAlgn="base" hangingPunct="0">
        <a:spcBef>
          <a:spcPct val="0"/>
        </a:spcBef>
        <a:spcAft>
          <a:spcPct val="0"/>
        </a:spcAft>
        <a:defRPr sz="3200" b="1">
          <a:solidFill>
            <a:schemeClr val="bg1"/>
          </a:solidFill>
          <a:latin typeface="Arial" charset="0"/>
          <a:ea typeface="MS PGothic" panose="020B0600070205080204" pitchFamily="34" charset="-128"/>
          <a:cs typeface="Arial" charset="0"/>
        </a:defRPr>
      </a:lvl3pPr>
      <a:lvl4pPr algn="l" defTabSz="457200" rtl="0" eaLnBrk="0" fontAlgn="base" hangingPunct="0">
        <a:spcBef>
          <a:spcPct val="0"/>
        </a:spcBef>
        <a:spcAft>
          <a:spcPct val="0"/>
        </a:spcAft>
        <a:defRPr sz="3200" b="1">
          <a:solidFill>
            <a:schemeClr val="bg1"/>
          </a:solidFill>
          <a:latin typeface="Arial" charset="0"/>
          <a:ea typeface="MS PGothic" panose="020B0600070205080204" pitchFamily="34" charset="-128"/>
          <a:cs typeface="Arial" charset="0"/>
        </a:defRPr>
      </a:lvl4pPr>
      <a:lvl5pPr algn="l" defTabSz="457200" rtl="0" eaLnBrk="0" fontAlgn="base" hangingPunct="0">
        <a:spcBef>
          <a:spcPct val="0"/>
        </a:spcBef>
        <a:spcAft>
          <a:spcPct val="0"/>
        </a:spcAft>
        <a:defRPr sz="3200" b="1">
          <a:solidFill>
            <a:schemeClr val="bg1"/>
          </a:solidFill>
          <a:latin typeface="Arial" charset="0"/>
          <a:ea typeface="MS PGothic" panose="020B0600070205080204" pitchFamily="34" charset="-128"/>
          <a:cs typeface="Arial" charset="0"/>
        </a:defRPr>
      </a:lvl5pPr>
      <a:lvl6pPr marL="457200" algn="l" defTabSz="457200" rtl="0" fontAlgn="base">
        <a:spcBef>
          <a:spcPct val="0"/>
        </a:spcBef>
        <a:spcAft>
          <a:spcPct val="0"/>
        </a:spcAft>
        <a:defRPr sz="3200" b="1">
          <a:solidFill>
            <a:schemeClr val="bg1"/>
          </a:solidFill>
          <a:latin typeface="Arial" charset="0"/>
          <a:ea typeface="ＭＳ Ｐゴシック" charset="0"/>
          <a:cs typeface="Arial" charset="0"/>
        </a:defRPr>
      </a:lvl6pPr>
      <a:lvl7pPr marL="914400" algn="l" defTabSz="457200" rtl="0" fontAlgn="base">
        <a:spcBef>
          <a:spcPct val="0"/>
        </a:spcBef>
        <a:spcAft>
          <a:spcPct val="0"/>
        </a:spcAft>
        <a:defRPr sz="3200" b="1">
          <a:solidFill>
            <a:schemeClr val="bg1"/>
          </a:solidFill>
          <a:latin typeface="Arial" charset="0"/>
          <a:ea typeface="ＭＳ Ｐゴシック" charset="0"/>
          <a:cs typeface="Arial" charset="0"/>
        </a:defRPr>
      </a:lvl7pPr>
      <a:lvl8pPr marL="1371600" algn="l" defTabSz="457200" rtl="0" fontAlgn="base">
        <a:spcBef>
          <a:spcPct val="0"/>
        </a:spcBef>
        <a:spcAft>
          <a:spcPct val="0"/>
        </a:spcAft>
        <a:defRPr sz="3200" b="1">
          <a:solidFill>
            <a:schemeClr val="bg1"/>
          </a:solidFill>
          <a:latin typeface="Arial" charset="0"/>
          <a:ea typeface="ＭＳ Ｐゴシック" charset="0"/>
          <a:cs typeface="Arial" charset="0"/>
        </a:defRPr>
      </a:lvl8pPr>
      <a:lvl9pPr marL="1828800" algn="l" defTabSz="457200" rtl="0" fontAlgn="base">
        <a:spcBef>
          <a:spcPct val="0"/>
        </a:spcBef>
        <a:spcAft>
          <a:spcPct val="0"/>
        </a:spcAft>
        <a:defRPr sz="3200" b="1">
          <a:solidFill>
            <a:schemeClr val="bg1"/>
          </a:solidFill>
          <a:latin typeface="Arial" charset="0"/>
          <a:ea typeface="ＭＳ Ｐゴシック" charset="0"/>
          <a:cs typeface="Arial"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ángulo 6"/>
          <p:cNvSpPr/>
          <p:nvPr userDrawn="1"/>
        </p:nvSpPr>
        <p:spPr>
          <a:xfrm rot="5400000">
            <a:off x="2667000" y="-2667000"/>
            <a:ext cx="6858000" cy="1219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8" name="Rectángulo 7"/>
          <p:cNvSpPr/>
          <p:nvPr userDrawn="1"/>
        </p:nvSpPr>
        <p:spPr>
          <a:xfrm rot="5400000">
            <a:off x="2863851" y="-2410884"/>
            <a:ext cx="6464300" cy="11679767"/>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Tree>
  </p:cSld>
  <p:clrMap bg1="lt1" tx1="dk1" bg2="lt2" tx2="dk2" accent1="accent1" accent2="accent2" accent3="accent3" accent4="accent4" accent5="accent5" accent6="accent6" hlink="hlink" folHlink="folHlink"/>
  <p:sldLayoutIdLst>
    <p:sldLayoutId id="2147483739"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ángulo 7"/>
          <p:cNvSpPr/>
          <p:nvPr userDrawn="1"/>
        </p:nvSpPr>
        <p:spPr>
          <a:xfrm rot="5400000">
            <a:off x="2667000" y="-2667000"/>
            <a:ext cx="6858000" cy="1219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 name="Rectángulo 8"/>
          <p:cNvSpPr/>
          <p:nvPr userDrawn="1"/>
        </p:nvSpPr>
        <p:spPr>
          <a:xfrm rot="5400000">
            <a:off x="2863851" y="-2410884"/>
            <a:ext cx="6464300" cy="11679767"/>
          </a:xfrm>
          <a:prstGeom prst="rect">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10.sv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10.svg"/></Relationships>
</file>

<file path=ppt/slides/_rels/slide18.xml.rels><?xml version="1.0" encoding="UTF-8" standalone="yes"?>
<Relationships xmlns="http://schemas.openxmlformats.org/package/2006/relationships"><Relationship Id="rId3" Type="http://schemas.openxmlformats.org/officeDocument/2006/relationships/hyperlink" Target="http://www.concursos.iniciativamilenio.cl/"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5" Type="http://schemas.openxmlformats.org/officeDocument/2006/relationships/image" Target="../media/image10.sv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10.svg"/></Relationships>
</file>

<file path=ppt/slides/_rels/slide2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hyperlink" Target="https://www.iniciativamilenio.cl/" TargetMode="External"/><Relationship Id="rId7"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hyperlink" Target="mailto:uc_institutosmilenio@uc.cl" TargetMode="External"/><Relationship Id="rId5" Type="http://schemas.openxmlformats.org/officeDocument/2006/relationships/hyperlink" Target="https://ayuda.anid.cl/hc/es" TargetMode="External"/><Relationship Id="rId4" Type="http://schemas.openxmlformats.org/officeDocument/2006/relationships/hyperlink" Target="https://investigacion.uc.cl/concursos"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mailto:uc_institutosmilenio@uc.cl" TargetMode="External"/><Relationship Id="rId3" Type="http://schemas.openxmlformats.org/officeDocument/2006/relationships/image" Target="../media/image1.emf"/><Relationship Id="rId7" Type="http://schemas.microsoft.com/office/2007/relationships/hdphoto" Target="../media/hdphoto1.wdp"/><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hyperlink" Target="https://ayuda.anid.cl/"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hyperlink" Target="https://concursos.iniciativamilenio.cl/" TargetMode="Externa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hyperlink" Target="https://concursos.iniciativamilenio.cl/"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Imagen 5" descr="UC lineal TR-09.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1876" y="1727200"/>
            <a:ext cx="5318125" cy="307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3. Requisitos Institutos Nuevos</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191491"/>
            <a:ext cx="10972800" cy="5112473"/>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11" normalizeH="0" baseline="0" noProof="0" dirty="0">
                <a:ln>
                  <a:noFill/>
                </a:ln>
                <a:solidFill>
                  <a:prstClr val="black"/>
                </a:solidFill>
                <a:effectLst/>
                <a:uLnTx/>
                <a:uFillTx/>
                <a:latin typeface="Calibri" panose="020F0502020204030204"/>
                <a:ea typeface="+mn-ea"/>
                <a:cs typeface="Calibri"/>
              </a:rPr>
              <a:t>3.8. </a:t>
            </a:r>
            <a:r>
              <a:rPr kumimoji="0" lang="es-CL" sz="1600" b="0" i="0" u="none" strike="noStrike" kern="1200" cap="none" spc="-11" normalizeH="0" baseline="0" noProof="0" dirty="0">
                <a:ln>
                  <a:noFill/>
                </a:ln>
                <a:solidFill>
                  <a:prstClr val="black"/>
                </a:solidFill>
                <a:effectLst/>
                <a:uLnTx/>
                <a:uFillTx/>
                <a:latin typeface="Calibri" panose="020F0502020204030204"/>
                <a:ea typeface="+mn-ea"/>
                <a:cs typeface="Calibri"/>
              </a:rPr>
              <a:t>Un</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11" normalizeH="0" baseline="0" noProof="0" dirty="0">
                <a:ln>
                  <a:noFill/>
                </a:ln>
                <a:solidFill>
                  <a:prstClr val="black"/>
                </a:solidFill>
                <a:effectLst/>
                <a:uLnTx/>
                <a:uFillTx/>
                <a:latin typeface="Calibri" panose="020F0502020204030204"/>
                <a:ea typeface="+mn-ea"/>
                <a:cs typeface="Calibri"/>
              </a:rPr>
              <a:t> investigador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11" normalizeH="0" baseline="0" noProof="0" dirty="0">
                <a:ln>
                  <a:noFill/>
                </a:ln>
                <a:solidFill>
                  <a:prstClr val="black"/>
                </a:solidFill>
                <a:effectLst/>
                <a:uLnTx/>
                <a:uFillTx/>
                <a:latin typeface="Calibri" panose="020F0502020204030204"/>
                <a:ea typeface="+mn-ea"/>
                <a:cs typeface="Calibri"/>
              </a:rPr>
              <a:t> </a:t>
            </a:r>
            <a:r>
              <a:rPr kumimoji="0" lang="es-CL" sz="1600" b="1" i="0" u="none" strike="noStrike" kern="1200" cap="none" spc="-11" normalizeH="0" baseline="0" noProof="0" dirty="0">
                <a:ln>
                  <a:noFill/>
                </a:ln>
                <a:solidFill>
                  <a:prstClr val="black"/>
                </a:solidFill>
                <a:effectLst/>
                <a:uLnTx/>
                <a:uFillTx/>
                <a:latin typeface="Calibri" panose="020F0502020204030204"/>
                <a:ea typeface="+mn-ea"/>
                <a:cs typeface="Calibri"/>
              </a:rPr>
              <a:t>no podrá ejercer como Director</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11" normalizeH="0" baseline="0" noProof="0" dirty="0">
                <a:ln>
                  <a:noFill/>
                </a:ln>
                <a:solidFill>
                  <a:prstClr val="black"/>
                </a:solidFill>
                <a:effectLst/>
                <a:uLnTx/>
                <a:uFillTx/>
                <a:latin typeface="Calibri" panose="020F0502020204030204"/>
                <a:ea typeface="+mn-ea"/>
                <a:cs typeface="Calibri"/>
              </a:rPr>
              <a:t> o Director</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11" normalizeH="0" baseline="0" noProof="0" dirty="0">
                <a:ln>
                  <a:noFill/>
                </a:ln>
                <a:solidFill>
                  <a:prstClr val="black"/>
                </a:solidFill>
                <a:effectLst/>
                <a:uLnTx/>
                <a:uFillTx/>
                <a:latin typeface="Calibri" panose="020F0502020204030204"/>
                <a:ea typeface="+mn-ea"/>
                <a:cs typeface="Calibri"/>
              </a:rPr>
              <a:t> Alterno</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11" normalizeH="0" baseline="0" noProof="0" dirty="0">
                <a:ln>
                  <a:noFill/>
                </a:ln>
                <a:solidFill>
                  <a:prstClr val="black"/>
                </a:solidFill>
                <a:effectLst/>
                <a:uLnTx/>
                <a:uFillTx/>
                <a:latin typeface="Calibri" panose="020F0502020204030204"/>
                <a:ea typeface="+mn-ea"/>
                <a:cs typeface="Calibri"/>
              </a:rPr>
              <a:t> de un Instituto y a la vez como Director</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11" normalizeH="0" baseline="0" noProof="0" dirty="0">
                <a:ln>
                  <a:noFill/>
                </a:ln>
                <a:solidFill>
                  <a:prstClr val="black"/>
                </a:solidFill>
                <a:effectLst/>
                <a:uLnTx/>
                <a:uFillTx/>
                <a:latin typeface="Calibri" panose="020F0502020204030204"/>
                <a:ea typeface="+mn-ea"/>
                <a:cs typeface="Calibri"/>
              </a:rPr>
              <a:t> o Director</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11" normalizeH="0" baseline="0" noProof="0" dirty="0">
                <a:ln>
                  <a:noFill/>
                </a:ln>
                <a:solidFill>
                  <a:prstClr val="black"/>
                </a:solidFill>
                <a:effectLst/>
                <a:uLnTx/>
                <a:uFillTx/>
                <a:latin typeface="Calibri" panose="020F0502020204030204"/>
                <a:ea typeface="+mn-ea"/>
                <a:cs typeface="Calibri"/>
              </a:rPr>
              <a:t> Alterno</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11" normalizeH="0" baseline="0" noProof="0" dirty="0">
                <a:ln>
                  <a:noFill/>
                </a:ln>
                <a:solidFill>
                  <a:prstClr val="black"/>
                </a:solidFill>
                <a:effectLst/>
                <a:uLnTx/>
                <a:uFillTx/>
                <a:latin typeface="Calibri" panose="020F0502020204030204"/>
                <a:ea typeface="+mn-ea"/>
                <a:cs typeface="Calibri"/>
              </a:rPr>
              <a:t> de otro </a:t>
            </a:r>
            <a:r>
              <a:rPr kumimoji="0" lang="es-CL" sz="1600" b="0" i="0" u="none" strike="noStrike" kern="1200" cap="none" spc="-11" normalizeH="0" baseline="0" noProof="0" dirty="0">
                <a:ln>
                  <a:noFill/>
                </a:ln>
                <a:solidFill>
                  <a:prstClr val="black"/>
                </a:solidFill>
                <a:effectLst/>
                <a:uLnTx/>
                <a:uFillTx/>
                <a:latin typeface="Calibri" panose="020F0502020204030204"/>
                <a:ea typeface="+mn-ea"/>
                <a:cs typeface="Calibri"/>
              </a:rPr>
              <a:t>centro Milenio o Centro ANID.</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3.9.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Los</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Investigadores</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Principales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podrán participar en un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máximo de 2 propuestas por concurso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de Institutos Milenio o centros Basales, en cualquiera de las categorías de Investigadores Principales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3.10.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El equipo central de una propuesta no podrá postular simultáneamente a este concurso de Institutos y al concurso de centros basales. Sin embargo,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hasta dos investigadores</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principales del equipo central de una propuesta podrán participar en otra.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3.11.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Un/a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investigador/a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podrá ejercer como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Investigador</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principal en un máximo de 2 Centros ANID</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exceptuando el cargo de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y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endPar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3.12.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No podrán postular al cargo de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o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de un Instituto Nuevo, investigadores que hayan sido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o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de algún Centro ANID que haya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terminado anticipadamente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su convenio*.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3.13.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El/la investigador/a que actúe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como Director/a no podrá ser sustituido/a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en ese cargo durante todo el proceso de concurso y hasta que el Instituto adjudicado haya cumplido al menos un año de ejecución*.</a:t>
            </a:r>
          </a:p>
          <a:p>
            <a:pPr marL="0" marR="0" lvl="0" indent="0" algn="l" defTabSz="914400" rtl="0" eaLnBrk="1" fontAlgn="auto" latinLnBrk="0" hangingPunct="1">
              <a:lnSpc>
                <a:spcPct val="90000"/>
              </a:lnSpc>
              <a:spcBef>
                <a:spcPts val="1000"/>
              </a:spcBef>
              <a:spcAft>
                <a:spcPts val="0"/>
              </a:spcAft>
              <a:buClrTx/>
              <a:buSzTx/>
              <a:buNone/>
              <a:tabLst/>
              <a:defRPr/>
            </a:pPr>
            <a:endParaRPr lang="es-CL" sz="1600" spc="-11" dirty="0">
              <a:solidFill>
                <a:prstClr val="black"/>
              </a:solidFill>
              <a:latin typeface="Calibri" panose="020F0502020204030204"/>
              <a:ea typeface="+mn-ea"/>
              <a:cs typeface="Calibri"/>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s-CL" sz="1600" b="0" i="0" u="none" strike="noStrike" kern="1200" cap="none" spc="-11" normalizeH="0" baseline="0" noProof="0" dirty="0">
                <a:ln>
                  <a:noFill/>
                </a:ln>
                <a:solidFill>
                  <a:prstClr val="black"/>
                </a:solidFill>
                <a:effectLst/>
                <a:uLnTx/>
                <a:uFillTx/>
                <a:latin typeface="Calibri" panose="020F0502020204030204"/>
                <a:ea typeface="+mn-ea"/>
                <a:cs typeface="Calibri"/>
              </a:rPr>
              <a:t>*Para ver casos excepcionales revisar bases</a:t>
            </a:r>
          </a:p>
          <a:p>
            <a:pPr marL="0" indent="0">
              <a:buNone/>
            </a:pPr>
            <a:endParaRPr lang="es-CL" dirty="0"/>
          </a:p>
        </p:txBody>
      </p:sp>
      <p:pic>
        <p:nvPicPr>
          <p:cNvPr id="5" name="Gráfico 4" descr="Lista de comprobación RTL">
            <a:extLst>
              <a:ext uri="{FF2B5EF4-FFF2-40B4-BE49-F238E27FC236}">
                <a16:creationId xmlns:a16="http://schemas.microsoft.com/office/drawing/2014/main" id="{C6E25D77-CAE0-47AA-81EB-C36F807FEC4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83913" y="327026"/>
            <a:ext cx="685800" cy="685800"/>
          </a:xfrm>
          <a:prstGeom prst="rect">
            <a:avLst/>
          </a:prstGeom>
        </p:spPr>
      </p:pic>
      <p:sp>
        <p:nvSpPr>
          <p:cNvPr id="6" name="Marcador de pie de página 7">
            <a:extLst>
              <a:ext uri="{FF2B5EF4-FFF2-40B4-BE49-F238E27FC236}">
                <a16:creationId xmlns:a16="http://schemas.microsoft.com/office/drawing/2014/main" id="{ACCB75EC-0F9F-411F-A758-46640502CC07}"/>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Marcador de número de diapositiva 7">
            <a:extLst>
              <a:ext uri="{FF2B5EF4-FFF2-40B4-BE49-F238E27FC236}">
                <a16:creationId xmlns:a16="http://schemas.microsoft.com/office/drawing/2014/main" id="{8BF129BB-92E9-4503-A095-ABFC4CDE548D}"/>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8466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4. Requisitos Institutos de Renovación</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191492"/>
            <a:ext cx="10972800" cy="4830936"/>
          </a:xfrm>
        </p:spPr>
        <p:txBody>
          <a:bodyPr>
            <a:normAutofit fontScale="92500" lnSpcReduction="10000"/>
          </a:bodyPr>
          <a:lstStyle/>
          <a:p>
            <a:pPr marL="0" indent="0" algn="just">
              <a:buNone/>
            </a:pPr>
            <a:r>
              <a:rPr lang="es-CL" sz="1700" b="1" dirty="0">
                <a:latin typeface="+mn-lt"/>
              </a:rPr>
              <a:t>4.1. Mínimo 6 Investigadores/as Principales y máximo 15</a:t>
            </a:r>
            <a:r>
              <a:rPr lang="es-CL" sz="1700" dirty="0">
                <a:latin typeface="+mn-lt"/>
              </a:rPr>
              <a:t>, incluyendo al Director</a:t>
            </a:r>
            <a:r>
              <a:rPr lang="es-ES" sz="1700" dirty="0">
                <a:latin typeface="+mn-lt"/>
              </a:rPr>
              <a:t>/a</a:t>
            </a:r>
            <a:r>
              <a:rPr lang="es-CL" sz="1700" dirty="0">
                <a:latin typeface="+mn-lt"/>
              </a:rPr>
              <a:t> y Director</a:t>
            </a:r>
            <a:r>
              <a:rPr lang="es-ES" sz="1700" dirty="0">
                <a:latin typeface="+mn-lt"/>
              </a:rPr>
              <a:t>/a</a:t>
            </a:r>
            <a:r>
              <a:rPr lang="es-CL" sz="1700" dirty="0">
                <a:latin typeface="+mn-lt"/>
              </a:rPr>
              <a:t> Alterno</a:t>
            </a:r>
            <a:r>
              <a:rPr lang="es-ES" sz="1700" dirty="0">
                <a:latin typeface="+mn-lt"/>
              </a:rPr>
              <a:t>/a.</a:t>
            </a:r>
            <a:endParaRPr lang="es-CL" sz="1700" dirty="0">
              <a:latin typeface="+mn-lt"/>
            </a:endParaRPr>
          </a:p>
          <a:p>
            <a:pPr marL="0" indent="0" algn="just">
              <a:buNone/>
            </a:pPr>
            <a:endParaRPr lang="es-CL" sz="1700" dirty="0">
              <a:latin typeface="+mn-lt"/>
            </a:endParaRPr>
          </a:p>
          <a:p>
            <a:pPr marL="0" indent="0" algn="just">
              <a:buNone/>
            </a:pPr>
            <a:r>
              <a:rPr lang="es-CL" sz="1700" b="1" dirty="0">
                <a:latin typeface="+mn-lt"/>
              </a:rPr>
              <a:t>4.2. </a:t>
            </a:r>
            <a:r>
              <a:rPr lang="es-CL" sz="1700" dirty="0">
                <a:latin typeface="+mn-lt"/>
              </a:rPr>
              <a:t>Al menos </a:t>
            </a:r>
            <a:r>
              <a:rPr lang="es-CL" sz="1700" b="1" dirty="0">
                <a:latin typeface="+mn-lt"/>
              </a:rPr>
              <a:t>2 instituciones albergantes.</a:t>
            </a:r>
          </a:p>
          <a:p>
            <a:pPr algn="just"/>
            <a:endParaRPr lang="es-CL" sz="1700" dirty="0">
              <a:latin typeface="+mn-lt"/>
            </a:endParaRPr>
          </a:p>
          <a:p>
            <a:pPr marL="0" indent="0" algn="just">
              <a:buNone/>
            </a:pPr>
            <a:r>
              <a:rPr lang="es-CL" sz="1700" b="1" dirty="0">
                <a:latin typeface="+mn-lt"/>
              </a:rPr>
              <a:t>4.3.</a:t>
            </a:r>
            <a:r>
              <a:rPr lang="es-CL" sz="1700" dirty="0">
                <a:latin typeface="+mn-lt"/>
              </a:rPr>
              <a:t> Los Institutos Milenio que hayan cumplido al menos </a:t>
            </a:r>
            <a:r>
              <a:rPr lang="es-CL" sz="1700" b="1" dirty="0">
                <a:latin typeface="+mn-lt"/>
              </a:rPr>
              <a:t>9 años de vigencia </a:t>
            </a:r>
            <a:r>
              <a:rPr lang="es-CL" sz="1700" dirty="0">
                <a:latin typeface="+mn-lt"/>
              </a:rPr>
              <a:t>al momento de la apertura del concurso deberán contar con personalidad jurídica sin fines de lucro. En el caso de los centros equivalentes, deberán obtenerla en un </a:t>
            </a:r>
            <a:r>
              <a:rPr lang="es-CL" sz="1700" b="1" dirty="0">
                <a:latin typeface="+mn-lt"/>
              </a:rPr>
              <a:t>plazo no mayor a los 18 meses </a:t>
            </a:r>
            <a:r>
              <a:rPr lang="es-CL" sz="1700" dirty="0">
                <a:latin typeface="+mn-lt"/>
              </a:rPr>
              <a:t>contados desde la total tramitación del convenio de financiamiento.</a:t>
            </a:r>
          </a:p>
          <a:p>
            <a:pPr algn="just"/>
            <a:endParaRPr lang="es-CL" sz="1700" dirty="0">
              <a:latin typeface="+mn-lt"/>
            </a:endParaRPr>
          </a:p>
          <a:p>
            <a:pPr marL="0" indent="0" algn="just">
              <a:buNone/>
            </a:pPr>
            <a:r>
              <a:rPr lang="es-CL" sz="1700" b="1" dirty="0">
                <a:latin typeface="+mn-lt"/>
              </a:rPr>
              <a:t>4.4. Al menos 4 de los/as Investigadores/as Principales </a:t>
            </a:r>
            <a:r>
              <a:rPr lang="es-CL" sz="1700" dirty="0">
                <a:latin typeface="+mn-lt"/>
              </a:rPr>
              <a:t>deberán haber formado parte de un mismo Instituto Milenio o centro de investigación equivalente (Centro ANID) durante </a:t>
            </a:r>
            <a:r>
              <a:rPr lang="es-CL" sz="1700" b="1" dirty="0">
                <a:latin typeface="+mn-lt"/>
              </a:rPr>
              <a:t>un periodo mayor a 3 años </a:t>
            </a:r>
            <a:r>
              <a:rPr lang="es-CL" sz="1700" dirty="0">
                <a:latin typeface="+mn-lt"/>
              </a:rPr>
              <a:t>en la categoría de Investigador principal (o su homóloga), contados hasta la fecha de cierre de la convocatoria.</a:t>
            </a:r>
          </a:p>
          <a:p>
            <a:pPr algn="just"/>
            <a:endParaRPr lang="es-CL" sz="1700" dirty="0">
              <a:latin typeface="+mn-lt"/>
            </a:endParaRPr>
          </a:p>
          <a:p>
            <a:pPr marL="0" indent="0" algn="just">
              <a:buNone/>
            </a:pPr>
            <a:r>
              <a:rPr lang="es-CL" sz="1700" b="1" dirty="0">
                <a:latin typeface="+mn-lt"/>
              </a:rPr>
              <a:t>4.5. </a:t>
            </a:r>
            <a:r>
              <a:rPr lang="es-CL" sz="1700" dirty="0">
                <a:latin typeface="+mn-lt"/>
              </a:rPr>
              <a:t>Equipo de </a:t>
            </a:r>
            <a:r>
              <a:rPr lang="es-CL" sz="1700" b="1" dirty="0">
                <a:latin typeface="+mn-lt"/>
              </a:rPr>
              <a:t>Investigadores/as Principales </a:t>
            </a:r>
            <a:r>
              <a:rPr lang="es-CL" sz="1700" dirty="0">
                <a:latin typeface="+mn-lt"/>
              </a:rPr>
              <a:t>conformado en al menos un </a:t>
            </a:r>
            <a:r>
              <a:rPr lang="es-CL" sz="1700" b="1" dirty="0">
                <a:latin typeface="+mn-lt"/>
              </a:rPr>
              <a:t>30% por integrantes nuevos/as o que lleven menos de 3 años </a:t>
            </a:r>
            <a:r>
              <a:rPr lang="es-CL" sz="1700" dirty="0">
                <a:latin typeface="+mn-lt"/>
              </a:rPr>
              <a:t>en dicha categoría, al momento del cierre de convocatoria.</a:t>
            </a:r>
          </a:p>
          <a:p>
            <a:pPr algn="just"/>
            <a:endParaRPr lang="es-CL" sz="1700" dirty="0">
              <a:latin typeface="+mn-lt"/>
            </a:endParaRPr>
          </a:p>
          <a:p>
            <a:pPr marL="0" indent="0" algn="just">
              <a:buNone/>
            </a:pPr>
            <a:r>
              <a:rPr lang="es-CL" sz="1700" b="1" dirty="0">
                <a:latin typeface="+mn-lt"/>
              </a:rPr>
              <a:t>4.6. </a:t>
            </a:r>
            <a:r>
              <a:rPr lang="es-CL" sz="1700" dirty="0">
                <a:latin typeface="+mn-lt"/>
              </a:rPr>
              <a:t>Con el objetivo de fomentar el desarrollo de ciencia de excelencia en todo el territorio nacional, </a:t>
            </a:r>
            <a:r>
              <a:rPr lang="es-CL" sz="1700" b="1" dirty="0">
                <a:latin typeface="+mn-lt"/>
              </a:rPr>
              <a:t>al menos uno de los Investigadores Principales </a:t>
            </a:r>
            <a:r>
              <a:rPr lang="es-CL" sz="1700" dirty="0">
                <a:latin typeface="+mn-lt"/>
              </a:rPr>
              <a:t>debe prestar servicios o desempeñarse a tiempo parcial o tiempo completo en alguna organización de investigación en alguna </a:t>
            </a:r>
            <a:r>
              <a:rPr lang="es-CL" sz="1700" b="1" dirty="0">
                <a:latin typeface="+mn-lt"/>
              </a:rPr>
              <a:t>región distinta a la Metropolitana</a:t>
            </a:r>
            <a:r>
              <a:rPr lang="es-CL" sz="1700" dirty="0">
                <a:latin typeface="+mn-lt"/>
              </a:rPr>
              <a:t>, antes de la publicación de las presentes bases.</a:t>
            </a:r>
          </a:p>
          <a:p>
            <a:pPr marL="0" indent="0">
              <a:buNone/>
            </a:pPr>
            <a:endParaRPr lang="es-CL" dirty="0"/>
          </a:p>
        </p:txBody>
      </p:sp>
      <p:pic>
        <p:nvPicPr>
          <p:cNvPr id="5" name="Gráfico 4" descr="Lista de comprobación RTL">
            <a:extLst>
              <a:ext uri="{FF2B5EF4-FFF2-40B4-BE49-F238E27FC236}">
                <a16:creationId xmlns:a16="http://schemas.microsoft.com/office/drawing/2014/main" id="{C6E25D77-CAE0-47AA-81EB-C36F807FEC4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83913" y="327026"/>
            <a:ext cx="685800" cy="685800"/>
          </a:xfrm>
          <a:prstGeom prst="rect">
            <a:avLst/>
          </a:prstGeom>
        </p:spPr>
      </p:pic>
      <p:sp>
        <p:nvSpPr>
          <p:cNvPr id="6" name="Marcador de pie de página 7">
            <a:extLst>
              <a:ext uri="{FF2B5EF4-FFF2-40B4-BE49-F238E27FC236}">
                <a16:creationId xmlns:a16="http://schemas.microsoft.com/office/drawing/2014/main" id="{FB014731-FDDF-4CB9-8336-9183478B0654}"/>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Marcador de número de diapositiva 7">
            <a:extLst>
              <a:ext uri="{FF2B5EF4-FFF2-40B4-BE49-F238E27FC236}">
                <a16:creationId xmlns:a16="http://schemas.microsoft.com/office/drawing/2014/main" id="{16D2D967-FCB7-4ADB-9D7C-C3B5FE21D4B1}"/>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230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4. Requisitos Institutos de Renovación</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191491"/>
            <a:ext cx="10972800" cy="5112473"/>
          </a:xfrm>
        </p:spPr>
        <p:txBody>
          <a:bodyPr>
            <a:normAutofit fontScale="55000" lnSpcReduction="20000"/>
          </a:bodyPr>
          <a:lstStyle/>
          <a:p>
            <a:pPr marL="0" indent="0" algn="just">
              <a:buNone/>
            </a:pPr>
            <a:r>
              <a:rPr lang="es-CL" sz="2900" b="1" dirty="0">
                <a:latin typeface="+mn-lt"/>
              </a:rPr>
              <a:t>4.7. </a:t>
            </a:r>
            <a:r>
              <a:rPr lang="es-CL" sz="2900" dirty="0">
                <a:latin typeface="+mn-lt"/>
              </a:rPr>
              <a:t>Los/as Investigadores/as Principales, incluyendo Director</a:t>
            </a:r>
            <a:r>
              <a:rPr lang="es-ES" sz="2900" dirty="0">
                <a:latin typeface="+mn-lt"/>
              </a:rPr>
              <a:t>/a</a:t>
            </a:r>
            <a:r>
              <a:rPr lang="es-CL" sz="2900" dirty="0">
                <a:latin typeface="+mn-lt"/>
              </a:rPr>
              <a:t> y Director</a:t>
            </a:r>
            <a:r>
              <a:rPr lang="es-ES" sz="2900" dirty="0">
                <a:latin typeface="+mn-lt"/>
              </a:rPr>
              <a:t>/a</a:t>
            </a:r>
            <a:r>
              <a:rPr lang="es-CL" sz="2900" dirty="0">
                <a:latin typeface="+mn-lt"/>
              </a:rPr>
              <a:t> Alterno</a:t>
            </a:r>
            <a:r>
              <a:rPr lang="es-ES" sz="2900" dirty="0">
                <a:latin typeface="+mn-lt"/>
              </a:rPr>
              <a:t>/a</a:t>
            </a:r>
            <a:r>
              <a:rPr lang="es-CL" sz="2900" dirty="0">
                <a:latin typeface="+mn-lt"/>
              </a:rPr>
              <a:t>, que forman parte de la propuesta pueden ser chilenos/as o extranjeros/as. Durante el periodo de postulación no es necesario que residan en Chile, pero </a:t>
            </a:r>
            <a:r>
              <a:rPr lang="es-CL" sz="2900" b="1" dirty="0">
                <a:latin typeface="+mn-lt"/>
              </a:rPr>
              <a:t>si el Instituto es adjudicado, deben contar con residencia permanente en Chile</a:t>
            </a:r>
            <a:r>
              <a:rPr lang="es-CL" sz="2900" dirty="0">
                <a:latin typeface="+mn-lt"/>
              </a:rPr>
              <a:t> durante el periodo de su ejecución.</a:t>
            </a:r>
          </a:p>
          <a:p>
            <a:pPr algn="just"/>
            <a:endParaRPr lang="es-CL" sz="2900" dirty="0">
              <a:latin typeface="+mn-lt"/>
            </a:endParaRPr>
          </a:p>
          <a:p>
            <a:pPr marL="0" indent="0" algn="just">
              <a:buNone/>
            </a:pPr>
            <a:r>
              <a:rPr lang="es-CL" sz="2900" b="1" dirty="0">
                <a:latin typeface="+mn-lt"/>
              </a:rPr>
              <a:t>4.8. </a:t>
            </a:r>
            <a:r>
              <a:rPr lang="es-CL" sz="2900" dirty="0">
                <a:latin typeface="+mn-lt"/>
              </a:rPr>
              <a:t>Los/as Investigadores/as Principales, incluyendo al Director</a:t>
            </a:r>
            <a:r>
              <a:rPr lang="es-ES" sz="2900" dirty="0">
                <a:latin typeface="+mn-lt"/>
              </a:rPr>
              <a:t>/a</a:t>
            </a:r>
            <a:r>
              <a:rPr lang="es-CL" sz="2900" dirty="0">
                <a:latin typeface="+mn-lt"/>
              </a:rPr>
              <a:t> y Director</a:t>
            </a:r>
            <a:r>
              <a:rPr lang="es-ES" sz="2900" dirty="0">
                <a:latin typeface="+mn-lt"/>
              </a:rPr>
              <a:t>/a</a:t>
            </a:r>
            <a:r>
              <a:rPr lang="es-CL" sz="2900" dirty="0">
                <a:latin typeface="+mn-lt"/>
              </a:rPr>
              <a:t> Alterno</a:t>
            </a:r>
            <a:r>
              <a:rPr lang="es-ES" sz="2900" dirty="0">
                <a:latin typeface="+mn-lt"/>
              </a:rPr>
              <a:t>/a</a:t>
            </a:r>
            <a:r>
              <a:rPr lang="es-CL" sz="2900" dirty="0">
                <a:latin typeface="+mn-lt"/>
              </a:rPr>
              <a:t>, que formen parte de la propuesta, deberán </a:t>
            </a:r>
            <a:r>
              <a:rPr lang="es-CL" sz="2900" b="1" dirty="0">
                <a:latin typeface="+mn-lt"/>
              </a:rPr>
              <a:t>estar presentes en el país al menos por 8 meses durante cada año </a:t>
            </a:r>
            <a:r>
              <a:rPr lang="es-CL" sz="2900" dirty="0">
                <a:latin typeface="+mn-lt"/>
              </a:rPr>
              <a:t>de vigencia del Instituto, salvo excepciones autorizadas por la Secretaría Ejecutiva.</a:t>
            </a:r>
          </a:p>
          <a:p>
            <a:pPr algn="just"/>
            <a:endParaRPr lang="es-CL" sz="2900" dirty="0">
              <a:latin typeface="+mn-lt"/>
            </a:endParaRPr>
          </a:p>
          <a:p>
            <a:pPr marL="0" indent="0" algn="just">
              <a:buNone/>
            </a:pPr>
            <a:r>
              <a:rPr lang="es-CL" sz="2900" b="1" dirty="0">
                <a:latin typeface="+mn-lt"/>
              </a:rPr>
              <a:t>4.9. </a:t>
            </a:r>
            <a:r>
              <a:rPr lang="es-CL" sz="2900" dirty="0">
                <a:latin typeface="+mn-lt"/>
              </a:rPr>
              <a:t>Un/a investigador/a podrá </a:t>
            </a:r>
            <a:r>
              <a:rPr lang="es-CL" sz="2900" b="1" dirty="0">
                <a:latin typeface="+mn-lt"/>
              </a:rPr>
              <a:t>postular en calidad de Director</a:t>
            </a:r>
            <a:r>
              <a:rPr lang="es-ES" sz="2900" b="1" dirty="0">
                <a:latin typeface="+mn-lt"/>
              </a:rPr>
              <a:t>/a</a:t>
            </a:r>
            <a:r>
              <a:rPr lang="es-CL" sz="2900" b="1" dirty="0">
                <a:latin typeface="+mn-lt"/>
              </a:rPr>
              <a:t> y Director</a:t>
            </a:r>
            <a:r>
              <a:rPr lang="es-ES" sz="2900" b="1" dirty="0">
                <a:latin typeface="+mn-lt"/>
              </a:rPr>
              <a:t>/a</a:t>
            </a:r>
            <a:r>
              <a:rPr lang="es-CL" sz="2900" b="1" dirty="0">
                <a:latin typeface="+mn-lt"/>
              </a:rPr>
              <a:t> Alterno</a:t>
            </a:r>
            <a:r>
              <a:rPr lang="es-ES" sz="2900" b="1" dirty="0">
                <a:latin typeface="+mn-lt"/>
              </a:rPr>
              <a:t>/a</a:t>
            </a:r>
            <a:r>
              <a:rPr lang="es-CL" sz="2900" b="1" dirty="0">
                <a:latin typeface="+mn-lt"/>
              </a:rPr>
              <a:t> en una sola propuesta </a:t>
            </a:r>
            <a:r>
              <a:rPr lang="es-CL" sz="2900" dirty="0">
                <a:latin typeface="+mn-lt"/>
              </a:rPr>
              <a:t>por concurso de Institutos Milenio o concurso BASAL.</a:t>
            </a:r>
          </a:p>
          <a:p>
            <a:pPr algn="just"/>
            <a:endParaRPr lang="es-CL" sz="2900" dirty="0">
              <a:latin typeface="+mn-lt"/>
            </a:endParaRPr>
          </a:p>
          <a:p>
            <a:pPr marL="0" indent="0" algn="just">
              <a:buNone/>
            </a:pPr>
            <a:r>
              <a:rPr lang="es-CL" sz="2900" b="1" dirty="0">
                <a:latin typeface="+mn-lt"/>
              </a:rPr>
              <a:t>4.10. </a:t>
            </a:r>
            <a:r>
              <a:rPr lang="es-CL" sz="2900" dirty="0">
                <a:latin typeface="+mn-lt"/>
              </a:rPr>
              <a:t>En el caso de postular en más de un concurso  y de resultar adjudicadas sus propuestas en más de uno de ellos, el/la Postulante podrá </a:t>
            </a:r>
            <a:r>
              <a:rPr lang="es-CL" sz="2900" b="1" dirty="0">
                <a:latin typeface="+mn-lt"/>
              </a:rPr>
              <a:t>asumir como Director</a:t>
            </a:r>
            <a:r>
              <a:rPr lang="es-ES" sz="2900" b="1" dirty="0">
                <a:latin typeface="+mn-lt"/>
              </a:rPr>
              <a:t>/a</a:t>
            </a:r>
            <a:r>
              <a:rPr lang="es-CL" sz="2900" b="1" dirty="0">
                <a:latin typeface="+mn-lt"/>
              </a:rPr>
              <a:t> o Director</a:t>
            </a:r>
            <a:r>
              <a:rPr lang="es-ES" sz="2900" b="1" dirty="0">
                <a:latin typeface="+mn-lt"/>
              </a:rPr>
              <a:t>/a</a:t>
            </a:r>
            <a:r>
              <a:rPr lang="es-CL" sz="2900" b="1" dirty="0">
                <a:latin typeface="+mn-lt"/>
              </a:rPr>
              <a:t> Alterno</a:t>
            </a:r>
            <a:r>
              <a:rPr lang="es-ES" sz="2900" b="1" dirty="0">
                <a:latin typeface="+mn-lt"/>
              </a:rPr>
              <a:t>/a</a:t>
            </a:r>
            <a:r>
              <a:rPr lang="es-CL" sz="2900" b="1" dirty="0">
                <a:latin typeface="+mn-lt"/>
              </a:rPr>
              <a:t> en solo uno</a:t>
            </a:r>
            <a:r>
              <a:rPr lang="es-CL" sz="2900" dirty="0">
                <a:latin typeface="+mn-lt"/>
              </a:rPr>
              <a:t>, según su preferencia. La propuesta que rechace se considerará desistida en su totalidad.</a:t>
            </a:r>
          </a:p>
          <a:p>
            <a:pPr algn="just"/>
            <a:endParaRPr lang="es-CL" sz="2900" dirty="0">
              <a:latin typeface="+mn-lt"/>
            </a:endParaRPr>
          </a:p>
          <a:p>
            <a:pPr marL="0" indent="0" algn="just">
              <a:buNone/>
            </a:pPr>
            <a:r>
              <a:rPr lang="es-CL" sz="2900" b="1" dirty="0">
                <a:latin typeface="+mn-lt"/>
              </a:rPr>
              <a:t>4.11. </a:t>
            </a:r>
            <a:r>
              <a:rPr lang="es-CL" sz="2900" dirty="0">
                <a:latin typeface="+mn-lt"/>
              </a:rPr>
              <a:t>Un/a investigador/a no podrá ejercer como Director/a de un Instituto o Núcleo y a la vez ejercer como Director</a:t>
            </a:r>
            <a:r>
              <a:rPr lang="es-ES" sz="2900" dirty="0">
                <a:latin typeface="+mn-lt"/>
              </a:rPr>
              <a:t>/a</a:t>
            </a:r>
            <a:r>
              <a:rPr lang="es-CL" sz="2900" dirty="0">
                <a:latin typeface="+mn-lt"/>
              </a:rPr>
              <a:t> o Director</a:t>
            </a:r>
            <a:r>
              <a:rPr lang="es-ES" sz="2900" dirty="0">
                <a:latin typeface="+mn-lt"/>
              </a:rPr>
              <a:t>/a</a:t>
            </a:r>
            <a:r>
              <a:rPr lang="es-CL" sz="2900" dirty="0">
                <a:latin typeface="+mn-lt"/>
              </a:rPr>
              <a:t> Alterno</a:t>
            </a:r>
            <a:r>
              <a:rPr lang="es-ES" sz="2900" dirty="0">
                <a:latin typeface="+mn-lt"/>
              </a:rPr>
              <a:t>/a</a:t>
            </a:r>
            <a:r>
              <a:rPr lang="es-CL" sz="2900" dirty="0">
                <a:latin typeface="+mn-lt"/>
              </a:rPr>
              <a:t> en otro Centro ANID.</a:t>
            </a:r>
          </a:p>
          <a:p>
            <a:pPr algn="just"/>
            <a:endParaRPr lang="es-CL" sz="2900" dirty="0">
              <a:latin typeface="+mn-lt"/>
            </a:endParaRPr>
          </a:p>
          <a:p>
            <a:pPr marL="0" indent="0" algn="just">
              <a:buNone/>
            </a:pPr>
            <a:r>
              <a:rPr lang="es-CL" sz="2900" b="1" dirty="0">
                <a:latin typeface="+mn-lt"/>
              </a:rPr>
              <a:t>4.12. </a:t>
            </a:r>
            <a:r>
              <a:rPr lang="es-CL" sz="2900" dirty="0">
                <a:latin typeface="+mn-lt"/>
              </a:rPr>
              <a:t>Los/as </a:t>
            </a:r>
            <a:r>
              <a:rPr lang="es-CL" sz="2900" b="1" dirty="0">
                <a:latin typeface="+mn-lt"/>
              </a:rPr>
              <a:t>investigadores/as Principales </a:t>
            </a:r>
            <a:r>
              <a:rPr lang="es-CL" sz="2900" dirty="0">
                <a:latin typeface="+mn-lt"/>
              </a:rPr>
              <a:t>podrán participar en un </a:t>
            </a:r>
            <a:r>
              <a:rPr lang="es-CL" sz="2900" b="1" dirty="0">
                <a:latin typeface="+mn-lt"/>
              </a:rPr>
              <a:t>máximo de 2 propuestas </a:t>
            </a:r>
            <a:r>
              <a:rPr lang="es-CL" sz="2900" dirty="0">
                <a:latin typeface="+mn-lt"/>
              </a:rPr>
              <a:t>por cada concurso de Institutos Milenio o Centros Basales, en cualquiera de las categorías de Investigadores/as Principales.</a:t>
            </a:r>
          </a:p>
          <a:p>
            <a:pPr marL="0" indent="0">
              <a:buNone/>
            </a:pPr>
            <a:endParaRPr lang="es-CL" dirty="0"/>
          </a:p>
        </p:txBody>
      </p:sp>
      <p:pic>
        <p:nvPicPr>
          <p:cNvPr id="5" name="Gráfico 4" descr="Lista de comprobación RTL">
            <a:extLst>
              <a:ext uri="{FF2B5EF4-FFF2-40B4-BE49-F238E27FC236}">
                <a16:creationId xmlns:a16="http://schemas.microsoft.com/office/drawing/2014/main" id="{C6E25D77-CAE0-47AA-81EB-C36F807FEC4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83913" y="327026"/>
            <a:ext cx="685800" cy="685800"/>
          </a:xfrm>
          <a:prstGeom prst="rect">
            <a:avLst/>
          </a:prstGeom>
        </p:spPr>
      </p:pic>
      <p:sp>
        <p:nvSpPr>
          <p:cNvPr id="6" name="Marcador de pie de página 7">
            <a:extLst>
              <a:ext uri="{FF2B5EF4-FFF2-40B4-BE49-F238E27FC236}">
                <a16:creationId xmlns:a16="http://schemas.microsoft.com/office/drawing/2014/main" id="{CE5248FF-53D9-48E9-A985-BBA7804B4348}"/>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Marcador de número de diapositiva 7">
            <a:extLst>
              <a:ext uri="{FF2B5EF4-FFF2-40B4-BE49-F238E27FC236}">
                <a16:creationId xmlns:a16="http://schemas.microsoft.com/office/drawing/2014/main" id="{ED46967F-2A53-489C-996B-11FBF9B11367}"/>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3759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4. Requisitos Institutos de Renovación</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191491"/>
            <a:ext cx="10972800" cy="5112473"/>
          </a:xfrm>
        </p:spPr>
        <p:txBody>
          <a:bodyPr>
            <a:normAutofit fontScale="55000" lnSpcReduction="20000"/>
          </a:bodyPr>
          <a:lstStyle/>
          <a:p>
            <a:pPr marL="0" indent="0" algn="just">
              <a:buNone/>
            </a:pPr>
            <a:r>
              <a:rPr lang="es-CL" sz="2900" b="1" dirty="0">
                <a:latin typeface="+mn-lt"/>
              </a:rPr>
              <a:t>4.13. </a:t>
            </a:r>
            <a:r>
              <a:rPr lang="es-CL" sz="2900" dirty="0">
                <a:latin typeface="+mn-lt"/>
              </a:rPr>
              <a:t>El </a:t>
            </a:r>
            <a:r>
              <a:rPr lang="es-CL" sz="2900" b="1" dirty="0">
                <a:latin typeface="+mn-lt"/>
              </a:rPr>
              <a:t>equipo central </a:t>
            </a:r>
            <a:r>
              <a:rPr lang="es-CL" sz="2900" dirty="0">
                <a:latin typeface="+mn-lt"/>
              </a:rPr>
              <a:t>de una propuesta no podrá postular simultáneamente en este concurso de Institutos y en el concurso de centros basales.</a:t>
            </a:r>
          </a:p>
          <a:p>
            <a:pPr algn="just"/>
            <a:endParaRPr lang="es-CL" sz="2900" dirty="0">
              <a:latin typeface="+mn-lt"/>
            </a:endParaRPr>
          </a:p>
          <a:p>
            <a:pPr marL="0" indent="0" algn="just">
              <a:buNone/>
            </a:pPr>
            <a:r>
              <a:rPr lang="es-CL" sz="2900" b="1" dirty="0">
                <a:latin typeface="+mn-lt"/>
              </a:rPr>
              <a:t>4.14. </a:t>
            </a:r>
            <a:r>
              <a:rPr lang="es-CL" sz="2900" dirty="0">
                <a:latin typeface="+mn-lt"/>
              </a:rPr>
              <a:t>Un/a investigador/a podrá ejercer como </a:t>
            </a:r>
            <a:r>
              <a:rPr lang="es-CL" sz="2900" b="1" dirty="0">
                <a:latin typeface="+mn-lt"/>
              </a:rPr>
              <a:t>Investigador/a principal en un máximo de 2 Centros ANID</a:t>
            </a:r>
            <a:r>
              <a:rPr lang="es-CL" sz="2900" dirty="0">
                <a:latin typeface="+mn-lt"/>
              </a:rPr>
              <a:t>, exceptuando el cargo de Director</a:t>
            </a:r>
            <a:r>
              <a:rPr lang="es-ES" sz="2900" dirty="0">
                <a:latin typeface="+mn-lt"/>
              </a:rPr>
              <a:t>/a</a:t>
            </a:r>
            <a:r>
              <a:rPr lang="es-CL" sz="2900" dirty="0">
                <a:latin typeface="+mn-lt"/>
              </a:rPr>
              <a:t> y Director</a:t>
            </a:r>
            <a:r>
              <a:rPr lang="es-ES" sz="2900" dirty="0">
                <a:latin typeface="+mn-lt"/>
              </a:rPr>
              <a:t>/a</a:t>
            </a:r>
            <a:r>
              <a:rPr lang="es-CL" sz="2900" dirty="0">
                <a:latin typeface="+mn-lt"/>
              </a:rPr>
              <a:t> Alterno</a:t>
            </a:r>
            <a:r>
              <a:rPr lang="es-ES" sz="2900" dirty="0">
                <a:latin typeface="+mn-lt"/>
              </a:rPr>
              <a:t>/a</a:t>
            </a:r>
            <a:r>
              <a:rPr lang="es-CL" sz="2900" dirty="0">
                <a:latin typeface="+mn-lt"/>
              </a:rPr>
              <a:t>.</a:t>
            </a:r>
          </a:p>
          <a:p>
            <a:pPr algn="just"/>
            <a:endParaRPr lang="es-CL" sz="2900" dirty="0">
              <a:latin typeface="+mn-lt"/>
            </a:endParaRPr>
          </a:p>
          <a:p>
            <a:pPr marL="0" indent="0" algn="just">
              <a:buNone/>
            </a:pPr>
            <a:r>
              <a:rPr lang="es-CL" sz="2900" b="1" dirty="0">
                <a:latin typeface="+mn-lt"/>
              </a:rPr>
              <a:t>4.15. </a:t>
            </a:r>
            <a:r>
              <a:rPr lang="es-CL" sz="2900" dirty="0">
                <a:latin typeface="+mn-lt"/>
              </a:rPr>
              <a:t>No podrán postular a Institutos de Renovación Directores/as de Institutos Milenio vigentes, cuyo período de ejecución termine después de </a:t>
            </a:r>
            <a:r>
              <a:rPr lang="es-CL" sz="2900" b="1" dirty="0">
                <a:latin typeface="+mn-lt"/>
              </a:rPr>
              <a:t>12 meses </a:t>
            </a:r>
            <a:r>
              <a:rPr lang="es-CL" sz="2900" dirty="0">
                <a:latin typeface="+mn-lt"/>
              </a:rPr>
              <a:t>contados a partir de la fecha de cierre de postulación de las Propuestas.</a:t>
            </a:r>
          </a:p>
          <a:p>
            <a:pPr algn="just"/>
            <a:endParaRPr lang="es-CL" sz="2900" dirty="0">
              <a:latin typeface="+mn-lt"/>
            </a:endParaRPr>
          </a:p>
          <a:p>
            <a:pPr marL="0" indent="0" algn="just">
              <a:buNone/>
            </a:pPr>
            <a:r>
              <a:rPr lang="es-CL" sz="2900" b="1" dirty="0">
                <a:latin typeface="+mn-lt"/>
              </a:rPr>
              <a:t>4.16. </a:t>
            </a:r>
            <a:r>
              <a:rPr lang="es-CL" sz="2900" dirty="0">
                <a:latin typeface="+mn-lt"/>
              </a:rPr>
              <a:t>No podrán postular al cargo de Director</a:t>
            </a:r>
            <a:r>
              <a:rPr lang="es-ES" sz="2900" dirty="0">
                <a:latin typeface="+mn-lt"/>
              </a:rPr>
              <a:t>/a</a:t>
            </a:r>
            <a:r>
              <a:rPr lang="es-CL" sz="2900" dirty="0">
                <a:latin typeface="+mn-lt"/>
              </a:rPr>
              <a:t> o Director</a:t>
            </a:r>
            <a:r>
              <a:rPr lang="es-ES" sz="2900" dirty="0">
                <a:latin typeface="+mn-lt"/>
              </a:rPr>
              <a:t>/a</a:t>
            </a:r>
            <a:r>
              <a:rPr lang="es-CL" sz="2900" dirty="0">
                <a:latin typeface="+mn-lt"/>
              </a:rPr>
              <a:t> Alterno</a:t>
            </a:r>
            <a:r>
              <a:rPr lang="es-ES" sz="2900" dirty="0">
                <a:latin typeface="+mn-lt"/>
              </a:rPr>
              <a:t>/a</a:t>
            </a:r>
            <a:r>
              <a:rPr lang="es-CL" sz="2900" dirty="0">
                <a:latin typeface="+mn-lt"/>
              </a:rPr>
              <a:t> de un Instituto de Renovación, investigadores que hayan sido Director</a:t>
            </a:r>
            <a:r>
              <a:rPr lang="es-ES" sz="2900" dirty="0">
                <a:latin typeface="+mn-lt"/>
              </a:rPr>
              <a:t>/a</a:t>
            </a:r>
            <a:r>
              <a:rPr lang="es-CL" sz="2900" dirty="0">
                <a:latin typeface="+mn-lt"/>
              </a:rPr>
              <a:t> o Director</a:t>
            </a:r>
            <a:r>
              <a:rPr lang="es-ES" sz="2900" dirty="0">
                <a:latin typeface="+mn-lt"/>
              </a:rPr>
              <a:t>/a</a:t>
            </a:r>
            <a:r>
              <a:rPr lang="es-CL" sz="2900" dirty="0">
                <a:latin typeface="+mn-lt"/>
              </a:rPr>
              <a:t> Alterno</a:t>
            </a:r>
            <a:r>
              <a:rPr lang="es-ES" sz="2900" dirty="0">
                <a:latin typeface="+mn-lt"/>
              </a:rPr>
              <a:t>/a</a:t>
            </a:r>
            <a:r>
              <a:rPr lang="es-CL" sz="2900" dirty="0">
                <a:latin typeface="+mn-lt"/>
              </a:rPr>
              <a:t> de algún Centro Milenio o Centro ANID que haya </a:t>
            </a:r>
            <a:r>
              <a:rPr lang="es-CL" sz="2900" b="1" dirty="0">
                <a:latin typeface="+mn-lt"/>
              </a:rPr>
              <a:t>terminado anticipadamente su convenio.</a:t>
            </a:r>
          </a:p>
          <a:p>
            <a:pPr algn="just"/>
            <a:endParaRPr lang="es-CL" sz="2900" dirty="0">
              <a:latin typeface="+mn-lt"/>
            </a:endParaRPr>
          </a:p>
          <a:p>
            <a:pPr marL="0" indent="0" algn="just">
              <a:buNone/>
            </a:pPr>
            <a:r>
              <a:rPr lang="es-CL" sz="2900" b="1" dirty="0">
                <a:latin typeface="+mn-lt"/>
              </a:rPr>
              <a:t>4.17. </a:t>
            </a:r>
            <a:r>
              <a:rPr lang="es-CL" sz="2900" dirty="0">
                <a:latin typeface="+mn-lt"/>
              </a:rPr>
              <a:t>En la composición del Equipo Central como un todo, aquellos Centros </a:t>
            </a:r>
            <a:r>
              <a:rPr lang="es-CL" sz="2900" dirty="0" err="1">
                <a:latin typeface="+mn-lt"/>
              </a:rPr>
              <a:t>pre-existentes</a:t>
            </a:r>
            <a:r>
              <a:rPr lang="es-CL" sz="2900" dirty="0">
                <a:latin typeface="+mn-lt"/>
              </a:rPr>
              <a:t> que hayan sido financiados con este u otros financiamientos similares (FONDAP, REGIONALES, BASAL), y cuya </a:t>
            </a:r>
            <a:r>
              <a:rPr lang="es-CL" sz="2900" b="1" dirty="0">
                <a:latin typeface="+mn-lt"/>
              </a:rPr>
              <a:t>dirección no haya sido cambiada en los últimos 5 años</a:t>
            </a:r>
            <a:r>
              <a:rPr lang="es-CL" sz="2900" dirty="0">
                <a:latin typeface="+mn-lt"/>
              </a:rPr>
              <a:t> deberán presentarse a este concurso con una nueva dirección o bien presentar un plan de reemplazo a ejecutar en los siguientes 5 años.</a:t>
            </a:r>
          </a:p>
          <a:p>
            <a:pPr algn="just"/>
            <a:endParaRPr lang="es-CL" sz="2900" dirty="0">
              <a:latin typeface="+mn-lt"/>
            </a:endParaRPr>
          </a:p>
          <a:p>
            <a:pPr marL="0" indent="0" algn="just">
              <a:buNone/>
            </a:pPr>
            <a:r>
              <a:rPr lang="es-CL" sz="2900" b="1" dirty="0">
                <a:latin typeface="+mn-lt"/>
              </a:rPr>
              <a:t>4.18. </a:t>
            </a:r>
            <a:r>
              <a:rPr lang="es-CL" sz="2900" dirty="0">
                <a:latin typeface="+mn-lt"/>
              </a:rPr>
              <a:t>EI/la investigador/a que actúe como </a:t>
            </a:r>
            <a:r>
              <a:rPr lang="es-CL" sz="2900" b="1" dirty="0">
                <a:latin typeface="+mn-lt"/>
              </a:rPr>
              <a:t>Director/a no podrá ser sustituido/a </a:t>
            </a:r>
            <a:r>
              <a:rPr lang="es-CL" sz="2900" dirty="0">
                <a:latin typeface="+mn-lt"/>
              </a:rPr>
              <a:t>en ese cargo durante todo el proceso de concurso y hasta que el Instituto adjudicado haya cumplido al menos un año de ejecución, desde el término de la total tramitación del convenio suscrito.</a:t>
            </a:r>
          </a:p>
          <a:p>
            <a:pPr marL="0" indent="0">
              <a:buNone/>
            </a:pPr>
            <a:endParaRPr lang="es-CL" dirty="0"/>
          </a:p>
        </p:txBody>
      </p:sp>
      <p:pic>
        <p:nvPicPr>
          <p:cNvPr id="5" name="Gráfico 4" descr="Lista de comprobación RTL">
            <a:extLst>
              <a:ext uri="{FF2B5EF4-FFF2-40B4-BE49-F238E27FC236}">
                <a16:creationId xmlns:a16="http://schemas.microsoft.com/office/drawing/2014/main" id="{C6E25D77-CAE0-47AA-81EB-C36F807FEC4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83913" y="327026"/>
            <a:ext cx="685800" cy="685800"/>
          </a:xfrm>
          <a:prstGeom prst="rect">
            <a:avLst/>
          </a:prstGeom>
        </p:spPr>
      </p:pic>
      <p:sp>
        <p:nvSpPr>
          <p:cNvPr id="6" name="Marcador de pie de página 7">
            <a:extLst>
              <a:ext uri="{FF2B5EF4-FFF2-40B4-BE49-F238E27FC236}">
                <a16:creationId xmlns:a16="http://schemas.microsoft.com/office/drawing/2014/main" id="{B64E3A01-74B4-4117-BCAD-CA157B21BDA2}"/>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Marcador de número de diapositiva 7">
            <a:extLst>
              <a:ext uri="{FF2B5EF4-FFF2-40B4-BE49-F238E27FC236}">
                <a16:creationId xmlns:a16="http://schemas.microsoft.com/office/drawing/2014/main" id="{2DEAA403-15E9-4CF3-B66A-5721B39EC5C3}"/>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9389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5. Gastos Financiables</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434664"/>
            <a:ext cx="10972800" cy="4869300"/>
          </a:xfrm>
        </p:spPr>
        <p:txBody>
          <a:bodyPr>
            <a:normAutofit/>
          </a:bodyPr>
          <a:lstStyle/>
          <a:p>
            <a:pPr algn="just">
              <a:lnSpc>
                <a:spcPct val="100000"/>
              </a:lnSpc>
              <a:spcAft>
                <a:spcPts val="800"/>
              </a:spcAft>
            </a:pPr>
            <a:endParaRPr lang="es-CL" sz="1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s-CL" dirty="0"/>
          </a:p>
        </p:txBody>
      </p:sp>
      <p:sp>
        <p:nvSpPr>
          <p:cNvPr id="5" name="Marcador de contenido 2">
            <a:extLst>
              <a:ext uri="{FF2B5EF4-FFF2-40B4-BE49-F238E27FC236}">
                <a16:creationId xmlns:a16="http://schemas.microsoft.com/office/drawing/2014/main" id="{CBD1B68C-D057-4AA6-8ECA-3C5B73F69E2E}"/>
              </a:ext>
            </a:extLst>
          </p:cNvPr>
          <p:cNvSpPr txBox="1">
            <a:spLocks/>
          </p:cNvSpPr>
          <p:nvPr/>
        </p:nvSpPr>
        <p:spPr>
          <a:xfrm>
            <a:off x="838200" y="13210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pic>
        <p:nvPicPr>
          <p:cNvPr id="10" name="Imagen 9" descr="Forma&#10;&#10;Descripción generada automáticamente con confianza baja">
            <a:extLst>
              <a:ext uri="{FF2B5EF4-FFF2-40B4-BE49-F238E27FC236}">
                <a16:creationId xmlns:a16="http://schemas.microsoft.com/office/drawing/2014/main" id="{15814CA8-15F2-4BEC-84EF-931375339C5B}"/>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b="13400"/>
          <a:stretch/>
        </p:blipFill>
        <p:spPr>
          <a:xfrm>
            <a:off x="522287" y="834839"/>
            <a:ext cx="1184564" cy="1025823"/>
          </a:xfrm>
          <a:prstGeom prst="rect">
            <a:avLst/>
          </a:prstGeom>
        </p:spPr>
      </p:pic>
      <p:sp>
        <p:nvSpPr>
          <p:cNvPr id="8" name="Marcador de contenido 2">
            <a:extLst>
              <a:ext uri="{FF2B5EF4-FFF2-40B4-BE49-F238E27FC236}">
                <a16:creationId xmlns:a16="http://schemas.microsoft.com/office/drawing/2014/main" id="{D4495427-68C5-489B-9638-D19639FEEFDD}"/>
              </a:ext>
            </a:extLst>
          </p:cNvPr>
          <p:cNvSpPr txBox="1">
            <a:spLocks/>
          </p:cNvSpPr>
          <p:nvPr/>
        </p:nvSpPr>
        <p:spPr>
          <a:xfrm>
            <a:off x="838200" y="2182261"/>
            <a:ext cx="3908397" cy="3394276"/>
          </a:xfrm>
          <a:prstGeom prst="rect">
            <a:avLst/>
          </a:prstGeom>
          <a:ln w="28575" cmpd="sng">
            <a:noFill/>
          </a:ln>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itchFamily="2" charset="2"/>
              <a:buChar char="ü"/>
            </a:pPr>
            <a:r>
              <a:rPr lang="es-ES" sz="1600" dirty="0">
                <a:latin typeface="+mn-lt"/>
              </a:rPr>
              <a:t>Gastos en personal: </a:t>
            </a:r>
          </a:p>
          <a:p>
            <a:pPr marL="0" indent="0" algn="just">
              <a:buFont typeface="Arial" charset="0"/>
              <a:buNone/>
            </a:pPr>
            <a:r>
              <a:rPr lang="es-CL" sz="1600" dirty="0">
                <a:latin typeface="+mn-lt"/>
              </a:rPr>
              <a:t>Considera remuneraciones y honorarios para el personal contratado por el Instituto e incentivos para el personal asociado al Instituto, es decir, que pertenecen contractualmente a otra institución y que tendrán cierta dedicación horaria de trabajo en el presente proyecto.</a:t>
            </a:r>
            <a:endParaRPr lang="es-ES" sz="1600" dirty="0">
              <a:latin typeface="+mn-lt"/>
            </a:endParaRPr>
          </a:p>
          <a:p>
            <a:pPr marL="0" indent="0">
              <a:buFont typeface="Arial" charset="0"/>
              <a:buNone/>
            </a:pPr>
            <a:endParaRPr lang="es-ES" sz="1600" dirty="0">
              <a:latin typeface="+mn-lt"/>
            </a:endParaRPr>
          </a:p>
          <a:p>
            <a:pPr marL="0" indent="0">
              <a:buFont typeface="Arial" charset="0"/>
              <a:buNone/>
            </a:pPr>
            <a:endParaRPr lang="es-ES" sz="1800" dirty="0">
              <a:solidFill>
                <a:srgbClr val="FF0000"/>
              </a:solidFill>
              <a:ea typeface="ＭＳ Ｐゴシック" charset="-128"/>
            </a:endParaRPr>
          </a:p>
        </p:txBody>
      </p:sp>
      <p:sp>
        <p:nvSpPr>
          <p:cNvPr id="9" name="CuadroTexto 8">
            <a:extLst>
              <a:ext uri="{FF2B5EF4-FFF2-40B4-BE49-F238E27FC236}">
                <a16:creationId xmlns:a16="http://schemas.microsoft.com/office/drawing/2014/main" id="{31DC26CE-7D51-4ADE-94A9-52491C856024}"/>
              </a:ext>
            </a:extLst>
          </p:cNvPr>
          <p:cNvSpPr txBox="1"/>
          <p:nvPr/>
        </p:nvSpPr>
        <p:spPr>
          <a:xfrm>
            <a:off x="5453538" y="1163012"/>
            <a:ext cx="4954109" cy="338554"/>
          </a:xfrm>
          <a:prstGeom prst="rect">
            <a:avLst/>
          </a:prstGeom>
          <a:noFill/>
        </p:spPr>
        <p:txBody>
          <a:bodyPr wrap="square" rtlCol="0">
            <a:spAutoFit/>
          </a:bodyPr>
          <a:lstStyle/>
          <a:p>
            <a:pPr algn="ctr"/>
            <a:r>
              <a:rPr lang="es-CL" sz="1600" dirty="0"/>
              <a:t>Tabla 1: Monto máximo bruto anual en UF</a:t>
            </a:r>
          </a:p>
        </p:txBody>
      </p:sp>
      <p:graphicFrame>
        <p:nvGraphicFramePr>
          <p:cNvPr id="12" name="Marcador de contenido 3">
            <a:extLst>
              <a:ext uri="{FF2B5EF4-FFF2-40B4-BE49-F238E27FC236}">
                <a16:creationId xmlns:a16="http://schemas.microsoft.com/office/drawing/2014/main" id="{B3CB1C94-7314-4B9C-8418-BF0EB8CA1ADB}"/>
              </a:ext>
            </a:extLst>
          </p:cNvPr>
          <p:cNvGraphicFramePr>
            <a:graphicFrameLocks/>
          </p:cNvGraphicFramePr>
          <p:nvPr>
            <p:extLst>
              <p:ext uri="{D42A27DB-BD31-4B8C-83A1-F6EECF244321}">
                <p14:modId xmlns:p14="http://schemas.microsoft.com/office/powerpoint/2010/main" val="776839096"/>
              </p:ext>
            </p:extLst>
          </p:nvPr>
        </p:nvGraphicFramePr>
        <p:xfrm>
          <a:off x="5573144" y="1530595"/>
          <a:ext cx="4954109" cy="4389120"/>
        </p:xfrm>
        <a:graphic>
          <a:graphicData uri="http://schemas.openxmlformats.org/drawingml/2006/table">
            <a:tbl>
              <a:tblPr firstRow="1" firstCol="1" bandRow="1">
                <a:tableStyleId>{793D81CF-94F2-401A-BA57-92F5A7B2D0C5}</a:tableStyleId>
              </a:tblPr>
              <a:tblGrid>
                <a:gridCol w="2796722">
                  <a:extLst>
                    <a:ext uri="{9D8B030D-6E8A-4147-A177-3AD203B41FA5}">
                      <a16:colId xmlns:a16="http://schemas.microsoft.com/office/drawing/2014/main" val="3516167849"/>
                    </a:ext>
                  </a:extLst>
                </a:gridCol>
                <a:gridCol w="1124346">
                  <a:extLst>
                    <a:ext uri="{9D8B030D-6E8A-4147-A177-3AD203B41FA5}">
                      <a16:colId xmlns:a16="http://schemas.microsoft.com/office/drawing/2014/main" val="1379805700"/>
                    </a:ext>
                  </a:extLst>
                </a:gridCol>
                <a:gridCol w="1033041">
                  <a:extLst>
                    <a:ext uri="{9D8B030D-6E8A-4147-A177-3AD203B41FA5}">
                      <a16:colId xmlns:a16="http://schemas.microsoft.com/office/drawing/2014/main" val="3770572302"/>
                    </a:ext>
                  </a:extLst>
                </a:gridCol>
              </a:tblGrid>
              <a:tr h="661319">
                <a:tc>
                  <a:txBody>
                    <a:bodyPr/>
                    <a:lstStyle/>
                    <a:p>
                      <a:pPr algn="ctr">
                        <a:spcAft>
                          <a:spcPts val="0"/>
                        </a:spcAft>
                      </a:pPr>
                      <a:r>
                        <a:rPr lang="es-CL" sz="1200" dirty="0">
                          <a:effectLst/>
                        </a:rPr>
                        <a:t>Categoría</a:t>
                      </a:r>
                    </a:p>
                    <a:p>
                      <a:pPr algn="ctr">
                        <a:spcAft>
                          <a:spcPts val="0"/>
                        </a:spcAft>
                      </a:pPr>
                      <a:r>
                        <a:rPr lang="es-CL" sz="1200" dirty="0">
                          <a:effectLst/>
                        </a:rPr>
                        <a:t> </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r>
                        <a:rPr lang="es-CL" sz="1200" dirty="0">
                          <a:effectLst/>
                        </a:rPr>
                        <a:t>Monto máximo bruto anual en UF </a:t>
                      </a:r>
                    </a:p>
                    <a:p>
                      <a:pPr algn="ctr">
                        <a:spcAft>
                          <a:spcPts val="0"/>
                        </a:spcAft>
                      </a:pPr>
                      <a:endParaRPr lang="es-CL" sz="1200" dirty="0">
                        <a:effectLst/>
                      </a:endParaRPr>
                    </a:p>
                    <a:p>
                      <a:pPr algn="ctr">
                        <a:spcAft>
                          <a:spcPts val="0"/>
                        </a:spcAft>
                      </a:pPr>
                      <a:r>
                        <a:rPr lang="es-CL" sz="1200" dirty="0">
                          <a:effectLst/>
                        </a:rPr>
                        <a:t>(Remuneración Única)</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spcAft>
                          <a:spcPts val="0"/>
                        </a:spcAft>
                      </a:pPr>
                      <a:r>
                        <a:rPr lang="es-CL" sz="1200" dirty="0">
                          <a:effectLst/>
                        </a:rPr>
                        <a:t>Monto máximo bruto anual en UF </a:t>
                      </a:r>
                    </a:p>
                    <a:p>
                      <a:pPr algn="ctr">
                        <a:spcAft>
                          <a:spcPts val="0"/>
                        </a:spcAft>
                      </a:pPr>
                      <a:endParaRPr lang="es-CL" sz="1200" dirty="0">
                        <a:effectLst/>
                      </a:endParaRPr>
                    </a:p>
                    <a:p>
                      <a:pPr algn="ctr">
                        <a:spcAft>
                          <a:spcPts val="0"/>
                        </a:spcAft>
                      </a:pPr>
                      <a:r>
                        <a:rPr lang="es-CL" sz="1200" dirty="0">
                          <a:effectLst/>
                        </a:rPr>
                        <a:t>(Incentivo)</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2243209343"/>
                  </a:ext>
                </a:extLst>
              </a:tr>
              <a:tr h="160020">
                <a:tc>
                  <a:txBody>
                    <a:bodyPr/>
                    <a:lstStyle/>
                    <a:p>
                      <a:pPr algn="just">
                        <a:spcAft>
                          <a:spcPts val="0"/>
                        </a:spcAft>
                      </a:pPr>
                      <a:r>
                        <a:rPr lang="es-CL" sz="1200" dirty="0">
                          <a:effectLst/>
                        </a:rPr>
                        <a:t>Director(a) Científico(a)</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a:effectLst/>
                        </a:rPr>
                        <a:t>1.655</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621</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2192802141"/>
                  </a:ext>
                </a:extLst>
              </a:tr>
              <a:tr h="160020">
                <a:tc>
                  <a:txBody>
                    <a:bodyPr/>
                    <a:lstStyle/>
                    <a:p>
                      <a:pPr algn="just">
                        <a:spcAft>
                          <a:spcPts val="0"/>
                        </a:spcAft>
                      </a:pPr>
                      <a:r>
                        <a:rPr lang="es-CL" sz="1200" dirty="0">
                          <a:effectLst/>
                        </a:rPr>
                        <a:t>Director(a) Alterno(a)</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1.593</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517</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3200387371"/>
                  </a:ext>
                </a:extLst>
              </a:tr>
              <a:tr h="160020">
                <a:tc>
                  <a:txBody>
                    <a:bodyPr/>
                    <a:lstStyle/>
                    <a:p>
                      <a:pPr algn="just">
                        <a:spcAft>
                          <a:spcPts val="0"/>
                        </a:spcAft>
                      </a:pPr>
                      <a:r>
                        <a:rPr lang="es-CL" sz="1200" dirty="0">
                          <a:effectLst/>
                        </a:rPr>
                        <a:t>Investigador(a) principal(a)</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1.531</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a:effectLst/>
                        </a:rPr>
                        <a:t>414</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127857993"/>
                  </a:ext>
                </a:extLst>
              </a:tr>
              <a:tr h="160020">
                <a:tc>
                  <a:txBody>
                    <a:bodyPr/>
                    <a:lstStyle/>
                    <a:p>
                      <a:pPr algn="just">
                        <a:spcAft>
                          <a:spcPts val="0"/>
                        </a:spcAft>
                      </a:pPr>
                      <a:r>
                        <a:rPr lang="es-CL" sz="1200" dirty="0">
                          <a:effectLst/>
                        </a:rPr>
                        <a:t>Investigador(a) adjunto(a)</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1.448</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a:effectLst/>
                        </a:rPr>
                        <a:t>290</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5854321"/>
                  </a:ext>
                </a:extLst>
              </a:tr>
              <a:tr h="160020">
                <a:tc>
                  <a:txBody>
                    <a:bodyPr/>
                    <a:lstStyle/>
                    <a:p>
                      <a:pPr algn="just">
                        <a:spcAft>
                          <a:spcPts val="0"/>
                        </a:spcAft>
                      </a:pPr>
                      <a:r>
                        <a:rPr lang="es-CL" sz="1200" dirty="0">
                          <a:effectLst/>
                        </a:rPr>
                        <a:t>Investigador(a) senior(a)</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290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470132792"/>
                  </a:ext>
                </a:extLst>
              </a:tr>
              <a:tr h="160020">
                <a:tc>
                  <a:txBody>
                    <a:bodyPr/>
                    <a:lstStyle/>
                    <a:p>
                      <a:pPr algn="just">
                        <a:spcAft>
                          <a:spcPts val="0"/>
                        </a:spcAft>
                      </a:pPr>
                      <a:r>
                        <a:rPr lang="es-CL" sz="1200" dirty="0">
                          <a:effectLst/>
                        </a:rPr>
                        <a:t>Investigador(a) joven(a)</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1.324</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a:effectLst/>
                        </a:rPr>
                        <a:t>0</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2543598276"/>
                  </a:ext>
                </a:extLst>
              </a:tr>
              <a:tr h="160020">
                <a:tc>
                  <a:txBody>
                    <a:bodyPr/>
                    <a:lstStyle/>
                    <a:p>
                      <a:pPr algn="just">
                        <a:spcAft>
                          <a:spcPts val="0"/>
                        </a:spcAft>
                      </a:pPr>
                      <a:r>
                        <a:rPr lang="es-CL" sz="1200">
                          <a:effectLst/>
                        </a:rPr>
                        <a:t>Estudiante Postdoctorante</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1.241</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2038510453"/>
                  </a:ext>
                </a:extLst>
              </a:tr>
              <a:tr h="160020">
                <a:tc>
                  <a:txBody>
                    <a:bodyPr/>
                    <a:lstStyle/>
                    <a:p>
                      <a:pPr algn="just">
                        <a:spcAft>
                          <a:spcPts val="0"/>
                        </a:spcAft>
                      </a:pPr>
                      <a:r>
                        <a:rPr lang="es-CL" sz="1200" dirty="0">
                          <a:effectLst/>
                        </a:rPr>
                        <a:t>Estudiante Postgrado</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414</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3351187863"/>
                  </a:ext>
                </a:extLst>
              </a:tr>
              <a:tr h="160020">
                <a:tc>
                  <a:txBody>
                    <a:bodyPr/>
                    <a:lstStyle/>
                    <a:p>
                      <a:pPr algn="just">
                        <a:spcAft>
                          <a:spcPts val="0"/>
                        </a:spcAft>
                      </a:pPr>
                      <a:r>
                        <a:rPr lang="es-CL" sz="1200">
                          <a:effectLst/>
                        </a:rPr>
                        <a:t>Estudiante Magister</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414</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2051550458"/>
                  </a:ext>
                </a:extLst>
              </a:tr>
              <a:tr h="160020">
                <a:tc>
                  <a:txBody>
                    <a:bodyPr/>
                    <a:lstStyle/>
                    <a:p>
                      <a:pPr algn="just">
                        <a:spcAft>
                          <a:spcPts val="0"/>
                        </a:spcAft>
                      </a:pPr>
                      <a:r>
                        <a:rPr lang="es-CL" sz="1200">
                          <a:effectLst/>
                        </a:rPr>
                        <a:t>Estudiante Pregrado</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145</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4122960743"/>
                  </a:ext>
                </a:extLst>
              </a:tr>
              <a:tr h="480060">
                <a:tc>
                  <a:txBody>
                    <a:bodyPr/>
                    <a:lstStyle/>
                    <a:p>
                      <a:pPr algn="just">
                        <a:spcAft>
                          <a:spcPts val="0"/>
                        </a:spcAft>
                      </a:pPr>
                      <a:r>
                        <a:rPr lang="es-CL" sz="1200" dirty="0">
                          <a:effectLst/>
                        </a:rPr>
                        <a:t>Personal Profesional y/o Técnico - Encargados de Transferencia Tecnológica, PME, Laboratorio, u otros</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1.241</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175113541"/>
                  </a:ext>
                </a:extLst>
              </a:tr>
              <a:tr h="160020">
                <a:tc>
                  <a:txBody>
                    <a:bodyPr/>
                    <a:lstStyle/>
                    <a:p>
                      <a:pPr algn="just">
                        <a:spcAft>
                          <a:spcPts val="0"/>
                        </a:spcAft>
                      </a:pPr>
                      <a:r>
                        <a:rPr lang="es-CL" sz="1200">
                          <a:effectLst/>
                        </a:rPr>
                        <a:t>Personal Profesional y/o Técnico – Otros</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579</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3703287324"/>
                  </a:ext>
                </a:extLst>
              </a:tr>
              <a:tr h="160020">
                <a:tc>
                  <a:txBody>
                    <a:bodyPr/>
                    <a:lstStyle/>
                    <a:p>
                      <a:pPr algn="just">
                        <a:spcAft>
                          <a:spcPts val="0"/>
                        </a:spcAft>
                      </a:pPr>
                      <a:r>
                        <a:rPr lang="es-CL" sz="1200">
                          <a:effectLst/>
                        </a:rPr>
                        <a:t>Director Ejecutivo</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a:effectLst/>
                        </a:rPr>
                        <a:t>1.448</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3973352009"/>
                  </a:ext>
                </a:extLst>
              </a:tr>
              <a:tr h="160020">
                <a:tc>
                  <a:txBody>
                    <a:bodyPr/>
                    <a:lstStyle/>
                    <a:p>
                      <a:pPr algn="just">
                        <a:spcAft>
                          <a:spcPts val="0"/>
                        </a:spcAft>
                      </a:pPr>
                      <a:r>
                        <a:rPr lang="es-CL" sz="1200">
                          <a:effectLst/>
                        </a:rPr>
                        <a:t>Personal Administrativo</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a:effectLst/>
                        </a:rPr>
                        <a:t>828</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592258607"/>
                  </a:ext>
                </a:extLst>
              </a:tr>
              <a:tr h="160020">
                <a:tc>
                  <a:txBody>
                    <a:bodyPr/>
                    <a:lstStyle/>
                    <a:p>
                      <a:pPr algn="just">
                        <a:spcAft>
                          <a:spcPts val="0"/>
                        </a:spcAft>
                      </a:pPr>
                      <a:r>
                        <a:rPr lang="es-CL" sz="1200">
                          <a:effectLst/>
                        </a:rPr>
                        <a:t>Director Comunicaciones</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a:effectLst/>
                        </a:rPr>
                        <a:t>910</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3727399034"/>
                  </a:ext>
                </a:extLst>
              </a:tr>
              <a:tr h="160020">
                <a:tc>
                  <a:txBody>
                    <a:bodyPr/>
                    <a:lstStyle/>
                    <a:p>
                      <a:pPr algn="just">
                        <a:spcAft>
                          <a:spcPts val="0"/>
                        </a:spcAft>
                      </a:pPr>
                      <a:r>
                        <a:rPr lang="es-CL" sz="1200" dirty="0">
                          <a:effectLst/>
                        </a:rPr>
                        <a:t>Personal Comunicaciones</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a:effectLst/>
                        </a:rPr>
                        <a:t>621</a:t>
                      </a:r>
                      <a:endParaRPr lang="es-CL"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just">
                        <a:spcAft>
                          <a:spcPts val="0"/>
                        </a:spcAft>
                      </a:pPr>
                      <a:r>
                        <a:rPr lang="es-CL" sz="1200" dirty="0">
                          <a:effectLst/>
                        </a:rPr>
                        <a:t>0</a:t>
                      </a:r>
                      <a:endParaRPr lang="es-C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extLst>
                  <a:ext uri="{0D108BD9-81ED-4DB2-BD59-A6C34878D82A}">
                    <a16:rowId xmlns:a16="http://schemas.microsoft.com/office/drawing/2014/main" val="948355313"/>
                  </a:ext>
                </a:extLst>
              </a:tr>
            </a:tbl>
          </a:graphicData>
        </a:graphic>
      </p:graphicFrame>
      <p:sp>
        <p:nvSpPr>
          <p:cNvPr id="13" name="CuadroTexto 12">
            <a:extLst>
              <a:ext uri="{FF2B5EF4-FFF2-40B4-BE49-F238E27FC236}">
                <a16:creationId xmlns:a16="http://schemas.microsoft.com/office/drawing/2014/main" id="{EDD187BE-D838-4FE0-A900-48D2E25C4298}"/>
              </a:ext>
            </a:extLst>
          </p:cNvPr>
          <p:cNvSpPr txBox="1"/>
          <p:nvPr/>
        </p:nvSpPr>
        <p:spPr>
          <a:xfrm>
            <a:off x="5526960" y="5870838"/>
            <a:ext cx="5046476" cy="276999"/>
          </a:xfrm>
          <a:prstGeom prst="rect">
            <a:avLst/>
          </a:prstGeom>
          <a:noFill/>
        </p:spPr>
        <p:txBody>
          <a:bodyPr wrap="square" rtlCol="0">
            <a:spAutoFit/>
          </a:bodyPr>
          <a:lstStyle/>
          <a:p>
            <a:r>
              <a:rPr lang="es-CL" sz="1200" dirty="0"/>
              <a:t>Fuente: Bases concurso Instituto Milenio 2021</a:t>
            </a:r>
          </a:p>
        </p:txBody>
      </p:sp>
      <p:sp>
        <p:nvSpPr>
          <p:cNvPr id="14" name="Marcador de pie de página 7">
            <a:extLst>
              <a:ext uri="{FF2B5EF4-FFF2-40B4-BE49-F238E27FC236}">
                <a16:creationId xmlns:a16="http://schemas.microsoft.com/office/drawing/2014/main" id="{965B3015-3D7C-4009-AC17-9CF06FE597E4}"/>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5" name="Marcador de número de diapositiva 7">
            <a:extLst>
              <a:ext uri="{FF2B5EF4-FFF2-40B4-BE49-F238E27FC236}">
                <a16:creationId xmlns:a16="http://schemas.microsoft.com/office/drawing/2014/main" id="{76D0BB54-4587-4833-A062-0CF9CCAA69E5}"/>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6547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5. Gastos Financiables</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434664"/>
            <a:ext cx="10972800" cy="4869300"/>
          </a:xfrm>
        </p:spPr>
        <p:txBody>
          <a:bodyPr>
            <a:normAutofit/>
          </a:bodyPr>
          <a:lstStyle/>
          <a:p>
            <a:pPr algn="just">
              <a:lnSpc>
                <a:spcPct val="100000"/>
              </a:lnSpc>
              <a:spcAft>
                <a:spcPts val="800"/>
              </a:spcAft>
            </a:pPr>
            <a:endParaRPr lang="es-CL" sz="1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s-CL" dirty="0"/>
          </a:p>
        </p:txBody>
      </p:sp>
      <p:sp>
        <p:nvSpPr>
          <p:cNvPr id="5" name="Marcador de contenido 2">
            <a:extLst>
              <a:ext uri="{FF2B5EF4-FFF2-40B4-BE49-F238E27FC236}">
                <a16:creationId xmlns:a16="http://schemas.microsoft.com/office/drawing/2014/main" id="{CBD1B68C-D057-4AA6-8ECA-3C5B73F69E2E}"/>
              </a:ext>
            </a:extLst>
          </p:cNvPr>
          <p:cNvSpPr txBox="1">
            <a:spLocks/>
          </p:cNvSpPr>
          <p:nvPr/>
        </p:nvSpPr>
        <p:spPr>
          <a:xfrm>
            <a:off x="838200" y="13210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pic>
        <p:nvPicPr>
          <p:cNvPr id="10" name="Imagen 9" descr="Forma&#10;&#10;Descripción generada automáticamente con confianza baja">
            <a:extLst>
              <a:ext uri="{FF2B5EF4-FFF2-40B4-BE49-F238E27FC236}">
                <a16:creationId xmlns:a16="http://schemas.microsoft.com/office/drawing/2014/main" id="{15814CA8-15F2-4BEC-84EF-931375339C5B}"/>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b="13400"/>
          <a:stretch/>
        </p:blipFill>
        <p:spPr>
          <a:xfrm>
            <a:off x="522287" y="834839"/>
            <a:ext cx="1184564" cy="1025823"/>
          </a:xfrm>
          <a:prstGeom prst="rect">
            <a:avLst/>
          </a:prstGeom>
        </p:spPr>
      </p:pic>
      <p:sp>
        <p:nvSpPr>
          <p:cNvPr id="11" name="Marcador de contenido 2">
            <a:extLst>
              <a:ext uri="{FF2B5EF4-FFF2-40B4-BE49-F238E27FC236}">
                <a16:creationId xmlns:a16="http://schemas.microsoft.com/office/drawing/2014/main" id="{824AE00D-1867-4CF4-A0B2-9B3BD256C5A1}"/>
              </a:ext>
            </a:extLst>
          </p:cNvPr>
          <p:cNvSpPr txBox="1">
            <a:spLocks/>
          </p:cNvSpPr>
          <p:nvPr/>
        </p:nvSpPr>
        <p:spPr>
          <a:xfrm>
            <a:off x="1060598" y="1798232"/>
            <a:ext cx="10132919" cy="3882848"/>
          </a:xfrm>
          <a:prstGeom prst="rect">
            <a:avLst/>
          </a:prstGeom>
          <a:ln w="28575" cmpd="sng">
            <a:noFill/>
          </a:ln>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itchFamily="2" charset="2"/>
              <a:buChar char="ü"/>
            </a:pPr>
            <a:endParaRPr lang="es-ES_tradnl" sz="1200" dirty="0"/>
          </a:p>
          <a:p>
            <a:pPr>
              <a:buFont typeface="Wingdings" pitchFamily="2" charset="2"/>
              <a:buChar char="ü"/>
            </a:pPr>
            <a:r>
              <a:rPr lang="es-ES_tradnl" sz="1600" dirty="0">
                <a:latin typeface="+mn-lt"/>
              </a:rPr>
              <a:t>Inversiones (equipamiento):  adquisición de equipamiento, accesorios y costos asociados a instalación y mantención.</a:t>
            </a:r>
          </a:p>
          <a:p>
            <a:pPr marL="0" indent="0">
              <a:buFont typeface="Arial" charset="0"/>
              <a:buNone/>
            </a:pPr>
            <a:endParaRPr lang="es-ES_tradnl" sz="1600" dirty="0">
              <a:latin typeface="+mn-lt"/>
            </a:endParaRPr>
          </a:p>
          <a:p>
            <a:pPr>
              <a:buFont typeface="Wingdings" pitchFamily="2" charset="2"/>
              <a:buChar char="ü"/>
            </a:pPr>
            <a:r>
              <a:rPr lang="es-ES_tradnl" sz="1600" dirty="0">
                <a:latin typeface="+mn-lt"/>
              </a:rPr>
              <a:t>Infraestructura: gastos para materialización de obras de infraestructura, para propósitos específicos del proyecto. No puede exceder de 10% del monto máximo según convenio.</a:t>
            </a:r>
          </a:p>
          <a:p>
            <a:pPr>
              <a:buFont typeface="Wingdings" pitchFamily="2" charset="2"/>
              <a:buChar char="ü"/>
            </a:pPr>
            <a:endParaRPr lang="es-ES_tradnl" sz="1600" dirty="0">
              <a:latin typeface="+mn-lt"/>
            </a:endParaRPr>
          </a:p>
          <a:p>
            <a:pPr>
              <a:buFont typeface="Wingdings" pitchFamily="2" charset="2"/>
              <a:buChar char="ü"/>
            </a:pPr>
            <a:r>
              <a:rPr lang="es-ES" sz="1600" dirty="0">
                <a:latin typeface="+mn-lt"/>
              </a:rPr>
              <a:t>Gastos de operación: </a:t>
            </a:r>
            <a:r>
              <a:rPr lang="es-CL" sz="1600" dirty="0">
                <a:latin typeface="+mn-lt"/>
              </a:rPr>
              <a:t>Gastos asociados a la ejecución de las actividades del proyecto según Instructivo General de Rendiciones Programa Milenio.</a:t>
            </a:r>
          </a:p>
          <a:p>
            <a:pPr>
              <a:buFont typeface="Wingdings" pitchFamily="2" charset="2"/>
              <a:buChar char="ü"/>
            </a:pPr>
            <a:endParaRPr lang="es-ES" sz="1600" dirty="0">
              <a:latin typeface="+mn-lt"/>
            </a:endParaRPr>
          </a:p>
          <a:p>
            <a:pPr>
              <a:buFont typeface="Wingdings" pitchFamily="2" charset="2"/>
              <a:buChar char="ü"/>
            </a:pPr>
            <a:r>
              <a:rPr lang="es-ES" sz="1600" spc="-11" dirty="0">
                <a:latin typeface="+mn-lt"/>
                <a:cs typeface="Calibri"/>
              </a:rPr>
              <a:t>Gastos </a:t>
            </a:r>
            <a:r>
              <a:rPr lang="es-ES" sz="1600" i="1" dirty="0" err="1">
                <a:latin typeface="+mn-lt"/>
              </a:rPr>
              <a:t>Overhead</a:t>
            </a:r>
            <a:r>
              <a:rPr lang="es-ES" sz="1600" spc="-11" dirty="0">
                <a:latin typeface="+mn-lt"/>
                <a:cs typeface="Calibri"/>
              </a:rPr>
              <a:t> o gastos generales de la(s) institución(es) Albergante(s): Aporte financiero realizado por el Instituto a la(s) Institución(es) Albergante(s) por concepto de utilización de infraestructura, oficinas, equipos, servicios u otros, derivados de la operación del instituto. La suma de los montos entregados a todas las Instituciones Albergantes no podrán exceder el 5% del monto máximo según convenio.</a:t>
            </a:r>
            <a:endParaRPr lang="es-CL" sz="1600" spc="-11" dirty="0">
              <a:latin typeface="+mn-lt"/>
              <a:cs typeface="Calibri"/>
            </a:endParaRPr>
          </a:p>
          <a:p>
            <a:pPr marL="0" indent="0">
              <a:buFont typeface="Arial" charset="0"/>
              <a:buNone/>
            </a:pPr>
            <a:endParaRPr lang="es-ES" sz="1800" dirty="0">
              <a:solidFill>
                <a:srgbClr val="FF0000"/>
              </a:solidFill>
              <a:ea typeface="ＭＳ Ｐゴシック" charset="-128"/>
            </a:endParaRPr>
          </a:p>
        </p:txBody>
      </p:sp>
      <p:sp>
        <p:nvSpPr>
          <p:cNvPr id="14" name="Marcador de pie de página 7">
            <a:extLst>
              <a:ext uri="{FF2B5EF4-FFF2-40B4-BE49-F238E27FC236}">
                <a16:creationId xmlns:a16="http://schemas.microsoft.com/office/drawing/2014/main" id="{549FC080-DAAE-4208-982B-9700FEFC7A4D}"/>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5" name="Marcador de número de diapositiva 7">
            <a:extLst>
              <a:ext uri="{FF2B5EF4-FFF2-40B4-BE49-F238E27FC236}">
                <a16:creationId xmlns:a16="http://schemas.microsoft.com/office/drawing/2014/main" id="{8C29AF57-1E48-415F-9EB3-B319CC4C7EEE}"/>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338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9052192" cy="600449"/>
          </a:xfrm>
        </p:spPr>
        <p:txBody>
          <a:bodyPr/>
          <a:lstStyle/>
          <a:p>
            <a:r>
              <a:rPr lang="es-ES" sz="2800" dirty="0">
                <a:solidFill>
                  <a:schemeClr val="tx1">
                    <a:lumMod val="50000"/>
                    <a:lumOff val="50000"/>
                  </a:schemeClr>
                </a:solidFill>
                <a:latin typeface="Calibri" charset="0"/>
                <a:ea typeface="ＭＳ Ｐゴシック" charset="-128"/>
                <a:cs typeface="+mn-cs"/>
              </a:rPr>
              <a:t>6. Causales de Inadmisibilidad </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434664"/>
            <a:ext cx="10972800" cy="4869300"/>
          </a:xfrm>
        </p:spPr>
        <p:txBody>
          <a:bodyPr>
            <a:normAutofit/>
          </a:bodyPr>
          <a:lstStyle/>
          <a:p>
            <a:pPr algn="just">
              <a:lnSpc>
                <a:spcPct val="100000"/>
              </a:lnSpc>
              <a:spcAft>
                <a:spcPts val="800"/>
              </a:spcAft>
            </a:pPr>
            <a:endParaRPr lang="es-CL" sz="1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s-CL" dirty="0"/>
          </a:p>
        </p:txBody>
      </p:sp>
      <p:sp>
        <p:nvSpPr>
          <p:cNvPr id="5" name="Marcador de contenido 2">
            <a:extLst>
              <a:ext uri="{FF2B5EF4-FFF2-40B4-BE49-F238E27FC236}">
                <a16:creationId xmlns:a16="http://schemas.microsoft.com/office/drawing/2014/main" id="{CBD1B68C-D057-4AA6-8ECA-3C5B73F69E2E}"/>
              </a:ext>
            </a:extLst>
          </p:cNvPr>
          <p:cNvSpPr txBox="1">
            <a:spLocks/>
          </p:cNvSpPr>
          <p:nvPr/>
        </p:nvSpPr>
        <p:spPr>
          <a:xfrm>
            <a:off x="838200" y="13210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s-CL" sz="1600" dirty="0">
              <a:latin typeface="Calibri" panose="020F0502020204030204" pitchFamily="34" charset="0"/>
              <a:ea typeface="Calibri" panose="020F0502020204030204" pitchFamily="34" charset="0"/>
              <a:cs typeface="Calibri" panose="020F0502020204030204" pitchFamily="34" charset="0"/>
            </a:endParaRPr>
          </a:p>
          <a:p>
            <a:pPr marL="0" indent="0">
              <a:buFont typeface="Arial" charset="0"/>
              <a:buNone/>
            </a:pPr>
            <a:endParaRPr lang="es-CL" dirty="0"/>
          </a:p>
        </p:txBody>
      </p:sp>
      <p:sp>
        <p:nvSpPr>
          <p:cNvPr id="6" name="Marcador de contenido 2">
            <a:extLst>
              <a:ext uri="{FF2B5EF4-FFF2-40B4-BE49-F238E27FC236}">
                <a16:creationId xmlns:a16="http://schemas.microsoft.com/office/drawing/2014/main" id="{D3F6EA32-2BC8-4908-BFF0-58811C68212C}"/>
              </a:ext>
            </a:extLst>
          </p:cNvPr>
          <p:cNvSpPr txBox="1">
            <a:spLocks/>
          </p:cNvSpPr>
          <p:nvPr/>
        </p:nvSpPr>
        <p:spPr>
          <a:xfrm>
            <a:off x="990600" y="14734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8" name="Marcador de contenido 2">
            <a:extLst>
              <a:ext uri="{FF2B5EF4-FFF2-40B4-BE49-F238E27FC236}">
                <a16:creationId xmlns:a16="http://schemas.microsoft.com/office/drawing/2014/main" id="{3ECF5869-B84D-4F88-98E5-835C683963DB}"/>
              </a:ext>
            </a:extLst>
          </p:cNvPr>
          <p:cNvSpPr txBox="1">
            <a:spLocks/>
          </p:cNvSpPr>
          <p:nvPr/>
        </p:nvSpPr>
        <p:spPr>
          <a:xfrm>
            <a:off x="685164" y="1384184"/>
            <a:ext cx="10668635" cy="485722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9" name="Marcador de contenido 2">
            <a:extLst>
              <a:ext uri="{FF2B5EF4-FFF2-40B4-BE49-F238E27FC236}">
                <a16:creationId xmlns:a16="http://schemas.microsoft.com/office/drawing/2014/main" id="{C43F3F3F-AE15-4CE7-945E-58E5DB94506F}"/>
              </a:ext>
            </a:extLst>
          </p:cNvPr>
          <p:cNvSpPr txBox="1">
            <a:spLocks/>
          </p:cNvSpPr>
          <p:nvPr/>
        </p:nvSpPr>
        <p:spPr>
          <a:xfrm>
            <a:off x="838200" y="1321003"/>
            <a:ext cx="10515600" cy="5708969"/>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Aft>
                <a:spcPts val="800"/>
              </a:spcAft>
            </a:pPr>
            <a:endParaRPr lang="es-CL" sz="1600" dirty="0">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endParaRPr lang="es-CL" sz="16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charset="0"/>
              <a:buNone/>
            </a:pPr>
            <a:endParaRPr lang="es-CL" dirty="0"/>
          </a:p>
        </p:txBody>
      </p:sp>
      <p:sp>
        <p:nvSpPr>
          <p:cNvPr id="10" name="Marcador de contenido 2">
            <a:extLst>
              <a:ext uri="{FF2B5EF4-FFF2-40B4-BE49-F238E27FC236}">
                <a16:creationId xmlns:a16="http://schemas.microsoft.com/office/drawing/2014/main" id="{9EAC9ACB-E3A6-4A09-8B4D-D19DC7973A0E}"/>
              </a:ext>
            </a:extLst>
          </p:cNvPr>
          <p:cNvSpPr txBox="1">
            <a:spLocks/>
          </p:cNvSpPr>
          <p:nvPr/>
        </p:nvSpPr>
        <p:spPr>
          <a:xfrm>
            <a:off x="685165" y="1488783"/>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12" name="Marcador de contenido 2">
            <a:extLst>
              <a:ext uri="{FF2B5EF4-FFF2-40B4-BE49-F238E27FC236}">
                <a16:creationId xmlns:a16="http://schemas.microsoft.com/office/drawing/2014/main" id="{A28D5259-6E5C-461B-A839-13AACBEF4313}"/>
              </a:ext>
            </a:extLst>
          </p:cNvPr>
          <p:cNvSpPr txBox="1">
            <a:spLocks/>
          </p:cNvSpPr>
          <p:nvPr/>
        </p:nvSpPr>
        <p:spPr>
          <a:xfrm>
            <a:off x="838200" y="1122745"/>
            <a:ext cx="10643886" cy="5555848"/>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endParaRPr lang="es-CL" sz="1900" b="1" dirty="0">
              <a:latin typeface="Calibri" panose="020F0502020204030204" pitchFamily="34" charset="0"/>
              <a:ea typeface="Calibri" panose="020F0502020204030204" pitchFamily="34" charset="0"/>
              <a:cs typeface="Calibri" panose="020F0502020204030204" pitchFamily="34" charset="0"/>
            </a:endParaRPr>
          </a:p>
        </p:txBody>
      </p:sp>
      <p:pic>
        <p:nvPicPr>
          <p:cNvPr id="13" name="Gráfico 12" descr="Advertencia">
            <a:extLst>
              <a:ext uri="{FF2B5EF4-FFF2-40B4-BE49-F238E27FC236}">
                <a16:creationId xmlns:a16="http://schemas.microsoft.com/office/drawing/2014/main" id="{98618DAF-DB3A-436F-A0F6-EF68FCC9FE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96599" y="222227"/>
            <a:ext cx="914400" cy="914400"/>
          </a:xfrm>
          <a:prstGeom prst="rect">
            <a:avLst/>
          </a:prstGeom>
        </p:spPr>
      </p:pic>
      <p:sp>
        <p:nvSpPr>
          <p:cNvPr id="15" name="Marcador de contenido 2">
            <a:extLst>
              <a:ext uri="{FF2B5EF4-FFF2-40B4-BE49-F238E27FC236}">
                <a16:creationId xmlns:a16="http://schemas.microsoft.com/office/drawing/2014/main" id="{4B022C17-1D98-4400-AFDE-F5390EA4CF50}"/>
              </a:ext>
            </a:extLst>
          </p:cNvPr>
          <p:cNvSpPr txBox="1">
            <a:spLocks/>
          </p:cNvSpPr>
          <p:nvPr/>
        </p:nvSpPr>
        <p:spPr>
          <a:xfrm>
            <a:off x="1092494" y="1763859"/>
            <a:ext cx="10515600" cy="4311504"/>
          </a:xfrm>
          <a:prstGeom prst="rect">
            <a:avLst/>
          </a:prstGeom>
          <a:ln w="28575" cmpd="sng">
            <a:noFill/>
          </a:ln>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20000"/>
              </a:lnSpc>
            </a:pPr>
            <a:r>
              <a:rPr lang="es-CL" sz="1600" dirty="0">
                <a:latin typeface="+mn-lt"/>
              </a:rPr>
              <a:t>Propuestas ingresadas a través de canales oficiales, pero fuera del plazo informado.</a:t>
            </a:r>
          </a:p>
          <a:p>
            <a:pPr algn="just">
              <a:lnSpc>
                <a:spcPct val="120000"/>
              </a:lnSpc>
            </a:pPr>
            <a:r>
              <a:rPr lang="es-CL" sz="1600" dirty="0">
                <a:latin typeface="+mn-lt"/>
              </a:rPr>
              <a:t>Propuestas con ítems del formulario de postulación vacíos o incompletos.</a:t>
            </a:r>
          </a:p>
          <a:p>
            <a:pPr algn="just">
              <a:lnSpc>
                <a:spcPct val="120000"/>
              </a:lnSpc>
            </a:pPr>
            <a:r>
              <a:rPr lang="es-CL" sz="1600" dirty="0">
                <a:latin typeface="+mn-lt"/>
              </a:rPr>
              <a:t>Propuestas que contengan información en un </a:t>
            </a:r>
            <a:r>
              <a:rPr lang="es-CL" sz="1600" b="1" dirty="0">
                <a:latin typeface="+mn-lt"/>
              </a:rPr>
              <a:t>idioma</a:t>
            </a:r>
            <a:r>
              <a:rPr lang="es-CL" sz="1600" dirty="0">
                <a:latin typeface="+mn-lt"/>
              </a:rPr>
              <a:t> distinto al </a:t>
            </a:r>
            <a:r>
              <a:rPr lang="es-CL" sz="1600" b="1" dirty="0">
                <a:latin typeface="+mn-lt"/>
              </a:rPr>
              <a:t>inglés</a:t>
            </a:r>
            <a:r>
              <a:rPr lang="es-CL" sz="1600" dirty="0">
                <a:latin typeface="+mn-lt"/>
              </a:rPr>
              <a:t> en aquellos campos donde así lo explicita el formulario de postulación, a excepción de nombres propios, títulos de publicaciones o donde indique lo contrario el formulario de postulación en línea.</a:t>
            </a:r>
          </a:p>
          <a:p>
            <a:pPr algn="just">
              <a:lnSpc>
                <a:spcPct val="120000"/>
              </a:lnSpc>
            </a:pPr>
            <a:r>
              <a:rPr lang="es-CL" sz="1600" dirty="0">
                <a:latin typeface="+mn-lt"/>
              </a:rPr>
              <a:t>Propuestas de Institutos que cuenten </a:t>
            </a:r>
            <a:r>
              <a:rPr lang="es-CL" sz="1600" b="1" dirty="0">
                <a:latin typeface="+mn-lt"/>
              </a:rPr>
              <a:t>con menos de 2 Instituciones Albergantes </a:t>
            </a:r>
            <a:r>
              <a:rPr lang="es-CL" sz="1600" dirty="0">
                <a:latin typeface="+mn-lt"/>
              </a:rPr>
              <a:t>al momento de la postulación.</a:t>
            </a:r>
          </a:p>
          <a:p>
            <a:pPr algn="just">
              <a:lnSpc>
                <a:spcPct val="120000"/>
              </a:lnSpc>
            </a:pPr>
            <a:r>
              <a:rPr lang="es-CL" sz="1600" dirty="0">
                <a:latin typeface="+mn-lt"/>
              </a:rPr>
              <a:t>Propuestas de Institutos de Ciencias Naturales y Exactas que no cumplan con la </a:t>
            </a:r>
            <a:r>
              <a:rPr lang="es-CL" sz="1600" b="1" dirty="0">
                <a:latin typeface="+mn-lt"/>
              </a:rPr>
              <a:t>definición</a:t>
            </a:r>
            <a:r>
              <a:rPr lang="es-CL" sz="1600" dirty="0">
                <a:latin typeface="+mn-lt"/>
              </a:rPr>
              <a:t> que indica que más de la mitad de sus investigadores principales debe tener un título profesional o grado académico en alguna disciplina de las Ciencias Naturales y exactas.</a:t>
            </a:r>
          </a:p>
          <a:p>
            <a:pPr algn="just">
              <a:lnSpc>
                <a:spcPct val="120000"/>
              </a:lnSpc>
            </a:pPr>
            <a:r>
              <a:rPr lang="es-CL" sz="1600" dirty="0">
                <a:latin typeface="+mn-lt"/>
              </a:rPr>
              <a:t>Completar el formulario de postulación que no corresponde a la naturaleza de la propuesta.</a:t>
            </a:r>
          </a:p>
          <a:p>
            <a:pPr algn="just">
              <a:lnSpc>
                <a:spcPct val="120000"/>
              </a:lnSpc>
            </a:pPr>
            <a:r>
              <a:rPr lang="es-CL" sz="1600" dirty="0">
                <a:latin typeface="+mn-lt"/>
              </a:rPr>
              <a:t>Propuestas que no cumplan con presentar </a:t>
            </a:r>
            <a:r>
              <a:rPr lang="es-CL" sz="1600" b="1" dirty="0">
                <a:latin typeface="+mn-lt"/>
              </a:rPr>
              <a:t>5 Productos Relevantes distintos.</a:t>
            </a:r>
          </a:p>
          <a:p>
            <a:pPr marL="0" indent="0">
              <a:buFont typeface="Arial" charset="0"/>
              <a:buNone/>
            </a:pPr>
            <a:endParaRPr lang="es-CL" sz="1200" dirty="0"/>
          </a:p>
        </p:txBody>
      </p:sp>
      <p:sp>
        <p:nvSpPr>
          <p:cNvPr id="17" name="Marcador de pie de página 7">
            <a:extLst>
              <a:ext uri="{FF2B5EF4-FFF2-40B4-BE49-F238E27FC236}">
                <a16:creationId xmlns:a16="http://schemas.microsoft.com/office/drawing/2014/main" id="{5E48F4BF-8DAC-4B1F-8057-5D2A15D1CECE}"/>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8" name="Marcador de número de diapositiva 7">
            <a:extLst>
              <a:ext uri="{FF2B5EF4-FFF2-40B4-BE49-F238E27FC236}">
                <a16:creationId xmlns:a16="http://schemas.microsoft.com/office/drawing/2014/main" id="{CFA0C824-BB06-466E-A0FB-3D25A5CB4D8B}"/>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9624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9052192" cy="600449"/>
          </a:xfrm>
        </p:spPr>
        <p:txBody>
          <a:bodyPr/>
          <a:lstStyle/>
          <a:p>
            <a:r>
              <a:rPr lang="es-ES" sz="2800" dirty="0">
                <a:solidFill>
                  <a:schemeClr val="tx1">
                    <a:lumMod val="50000"/>
                    <a:lumOff val="50000"/>
                  </a:schemeClr>
                </a:solidFill>
                <a:latin typeface="Calibri" charset="0"/>
                <a:ea typeface="ＭＳ Ｐゴシック" charset="-128"/>
                <a:cs typeface="+mn-cs"/>
              </a:rPr>
              <a:t>6. Causales de Inadmisibilidad </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434664"/>
            <a:ext cx="10972800" cy="4869300"/>
          </a:xfrm>
        </p:spPr>
        <p:txBody>
          <a:bodyPr>
            <a:normAutofit/>
          </a:bodyPr>
          <a:lstStyle/>
          <a:p>
            <a:pPr algn="just">
              <a:lnSpc>
                <a:spcPct val="100000"/>
              </a:lnSpc>
              <a:spcAft>
                <a:spcPts val="800"/>
              </a:spcAft>
            </a:pPr>
            <a:endParaRPr lang="es-CL" sz="1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s-CL" dirty="0"/>
          </a:p>
        </p:txBody>
      </p:sp>
      <p:sp>
        <p:nvSpPr>
          <p:cNvPr id="5" name="Marcador de contenido 2">
            <a:extLst>
              <a:ext uri="{FF2B5EF4-FFF2-40B4-BE49-F238E27FC236}">
                <a16:creationId xmlns:a16="http://schemas.microsoft.com/office/drawing/2014/main" id="{CBD1B68C-D057-4AA6-8ECA-3C5B73F69E2E}"/>
              </a:ext>
            </a:extLst>
          </p:cNvPr>
          <p:cNvSpPr txBox="1">
            <a:spLocks/>
          </p:cNvSpPr>
          <p:nvPr/>
        </p:nvSpPr>
        <p:spPr>
          <a:xfrm>
            <a:off x="838200" y="13210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s-CL" sz="1600" dirty="0">
              <a:latin typeface="Calibri" panose="020F0502020204030204" pitchFamily="34" charset="0"/>
              <a:ea typeface="Calibri" panose="020F0502020204030204" pitchFamily="34" charset="0"/>
              <a:cs typeface="Calibri" panose="020F0502020204030204" pitchFamily="34" charset="0"/>
            </a:endParaRPr>
          </a:p>
          <a:p>
            <a:pPr marL="0" indent="0">
              <a:buFont typeface="Arial" charset="0"/>
              <a:buNone/>
            </a:pPr>
            <a:endParaRPr lang="es-CL" dirty="0"/>
          </a:p>
        </p:txBody>
      </p:sp>
      <p:sp>
        <p:nvSpPr>
          <p:cNvPr id="6" name="Marcador de contenido 2">
            <a:extLst>
              <a:ext uri="{FF2B5EF4-FFF2-40B4-BE49-F238E27FC236}">
                <a16:creationId xmlns:a16="http://schemas.microsoft.com/office/drawing/2014/main" id="{D3F6EA32-2BC8-4908-BFF0-58811C68212C}"/>
              </a:ext>
            </a:extLst>
          </p:cNvPr>
          <p:cNvSpPr txBox="1">
            <a:spLocks/>
          </p:cNvSpPr>
          <p:nvPr/>
        </p:nvSpPr>
        <p:spPr>
          <a:xfrm>
            <a:off x="990600" y="14734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8" name="Marcador de contenido 2">
            <a:extLst>
              <a:ext uri="{FF2B5EF4-FFF2-40B4-BE49-F238E27FC236}">
                <a16:creationId xmlns:a16="http://schemas.microsoft.com/office/drawing/2014/main" id="{3ECF5869-B84D-4F88-98E5-835C683963DB}"/>
              </a:ext>
            </a:extLst>
          </p:cNvPr>
          <p:cNvSpPr txBox="1">
            <a:spLocks/>
          </p:cNvSpPr>
          <p:nvPr/>
        </p:nvSpPr>
        <p:spPr>
          <a:xfrm>
            <a:off x="685164" y="1384184"/>
            <a:ext cx="10668635" cy="485722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9" name="Marcador de contenido 2">
            <a:extLst>
              <a:ext uri="{FF2B5EF4-FFF2-40B4-BE49-F238E27FC236}">
                <a16:creationId xmlns:a16="http://schemas.microsoft.com/office/drawing/2014/main" id="{C43F3F3F-AE15-4CE7-945E-58E5DB94506F}"/>
              </a:ext>
            </a:extLst>
          </p:cNvPr>
          <p:cNvSpPr txBox="1">
            <a:spLocks/>
          </p:cNvSpPr>
          <p:nvPr/>
        </p:nvSpPr>
        <p:spPr>
          <a:xfrm>
            <a:off x="838200" y="1321003"/>
            <a:ext cx="10515600" cy="5708969"/>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Aft>
                <a:spcPts val="800"/>
              </a:spcAft>
            </a:pPr>
            <a:endParaRPr lang="es-CL" sz="1600" dirty="0">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endParaRPr lang="es-CL" sz="16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charset="0"/>
              <a:buNone/>
            </a:pPr>
            <a:endParaRPr lang="es-CL" dirty="0"/>
          </a:p>
        </p:txBody>
      </p:sp>
      <p:sp>
        <p:nvSpPr>
          <p:cNvPr id="10" name="Marcador de contenido 2">
            <a:extLst>
              <a:ext uri="{FF2B5EF4-FFF2-40B4-BE49-F238E27FC236}">
                <a16:creationId xmlns:a16="http://schemas.microsoft.com/office/drawing/2014/main" id="{9EAC9ACB-E3A6-4A09-8B4D-D19DC7973A0E}"/>
              </a:ext>
            </a:extLst>
          </p:cNvPr>
          <p:cNvSpPr txBox="1">
            <a:spLocks/>
          </p:cNvSpPr>
          <p:nvPr/>
        </p:nvSpPr>
        <p:spPr>
          <a:xfrm>
            <a:off x="685165" y="1488783"/>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12" name="Marcador de contenido 2">
            <a:extLst>
              <a:ext uri="{FF2B5EF4-FFF2-40B4-BE49-F238E27FC236}">
                <a16:creationId xmlns:a16="http://schemas.microsoft.com/office/drawing/2014/main" id="{A28D5259-6E5C-461B-A839-13AACBEF4313}"/>
              </a:ext>
            </a:extLst>
          </p:cNvPr>
          <p:cNvSpPr txBox="1">
            <a:spLocks/>
          </p:cNvSpPr>
          <p:nvPr/>
        </p:nvSpPr>
        <p:spPr>
          <a:xfrm>
            <a:off x="838200" y="1122745"/>
            <a:ext cx="10643886" cy="5555848"/>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endParaRPr lang="es-CL" sz="1900" b="1" dirty="0">
              <a:latin typeface="Calibri" panose="020F0502020204030204" pitchFamily="34" charset="0"/>
              <a:ea typeface="Calibri" panose="020F0502020204030204" pitchFamily="34" charset="0"/>
              <a:cs typeface="Calibri" panose="020F0502020204030204" pitchFamily="34" charset="0"/>
            </a:endParaRPr>
          </a:p>
        </p:txBody>
      </p:sp>
      <p:pic>
        <p:nvPicPr>
          <p:cNvPr id="13" name="Gráfico 12" descr="Advertencia">
            <a:extLst>
              <a:ext uri="{FF2B5EF4-FFF2-40B4-BE49-F238E27FC236}">
                <a16:creationId xmlns:a16="http://schemas.microsoft.com/office/drawing/2014/main" id="{98618DAF-DB3A-436F-A0F6-EF68FCC9FE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96599" y="222227"/>
            <a:ext cx="914400" cy="914400"/>
          </a:xfrm>
          <a:prstGeom prst="rect">
            <a:avLst/>
          </a:prstGeom>
        </p:spPr>
      </p:pic>
      <p:sp>
        <p:nvSpPr>
          <p:cNvPr id="15" name="Marcador de contenido 2">
            <a:extLst>
              <a:ext uri="{FF2B5EF4-FFF2-40B4-BE49-F238E27FC236}">
                <a16:creationId xmlns:a16="http://schemas.microsoft.com/office/drawing/2014/main" id="{4B022C17-1D98-4400-AFDE-F5390EA4CF50}"/>
              </a:ext>
            </a:extLst>
          </p:cNvPr>
          <p:cNvSpPr txBox="1">
            <a:spLocks/>
          </p:cNvSpPr>
          <p:nvPr/>
        </p:nvSpPr>
        <p:spPr>
          <a:xfrm>
            <a:off x="1092494" y="1241226"/>
            <a:ext cx="10515600" cy="4834137"/>
          </a:xfrm>
          <a:prstGeom prst="rect">
            <a:avLst/>
          </a:prstGeom>
          <a:ln w="28575" cmpd="sng">
            <a:noFill/>
          </a:ln>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Que uno/a o más Investigadores/as Principales (incluyendo al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y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participen en un número de postulaciones que excedan lo permitido en estas bases: </a:t>
            </a:r>
          </a:p>
          <a:p>
            <a:pPr marL="685800" marR="0" lvl="1" indent="-228600" algn="just" defTabSz="914400" rtl="0" eaLnBrk="1" fontAlgn="auto" latinLnBrk="0" hangingPunct="1">
              <a:lnSpc>
                <a:spcPct val="120000"/>
              </a:lnSpc>
              <a:spcBef>
                <a:spcPts val="500"/>
              </a:spcBef>
              <a:spcAft>
                <a:spcPts val="0"/>
              </a:spcAft>
              <a:buClrTx/>
              <a:buSzTx/>
              <a:buFont typeface="Courier New" panose="02070309020205020404" pitchFamily="49" charset="0"/>
              <a:buChar char="o"/>
              <a:tabLst/>
              <a:defRPr/>
            </a:pPr>
            <a:r>
              <a:rPr kumimoji="0" lang="es-CL" sz="1600" b="0" i="0" u="sng" strike="noStrike" kern="1200" cap="none" spc="0" normalizeH="0" baseline="0" noProof="0" dirty="0">
                <a:ln>
                  <a:noFill/>
                </a:ln>
                <a:solidFill>
                  <a:prstClr val="black"/>
                </a:solidFill>
                <a:effectLst/>
                <a:uLnTx/>
                <a:uFillTx/>
                <a:latin typeface="Calibri" panose="020F0502020204030204"/>
                <a:ea typeface="+mn-ea"/>
                <a:cs typeface="+mn-cs"/>
              </a:rPr>
              <a:t>Director/a y Directora/a Alterno/a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podrá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participar en una única propuesta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por concurso de Instituto Milenio o su homólogo en otra convocatoria para formar otro Centro ANID. </a:t>
            </a:r>
          </a:p>
          <a:p>
            <a:pPr marL="685800" marR="0" lvl="1" indent="-228600" algn="just" defTabSz="914400" rtl="0" eaLnBrk="1" fontAlgn="auto" latinLnBrk="0" hangingPunct="1">
              <a:lnSpc>
                <a:spcPct val="120000"/>
              </a:lnSpc>
              <a:spcBef>
                <a:spcPts val="500"/>
              </a:spcBef>
              <a:spcAft>
                <a:spcPts val="0"/>
              </a:spcAft>
              <a:buClrTx/>
              <a:buSzTx/>
              <a:buFont typeface="Courier New" panose="02070309020205020404" pitchFamily="49" charset="0"/>
              <a:buChar char="o"/>
              <a:tabLst/>
              <a:defRPr/>
            </a:pPr>
            <a:r>
              <a:rPr kumimoji="0" lang="es-CL" sz="1600" b="0" i="0" u="sng" strike="noStrike" kern="1200" cap="none" spc="0" normalizeH="0" baseline="0" noProof="0" dirty="0">
                <a:ln>
                  <a:noFill/>
                </a:ln>
                <a:solidFill>
                  <a:prstClr val="black"/>
                </a:solidFill>
                <a:effectLst/>
                <a:uLnTx/>
                <a:uFillTx/>
                <a:latin typeface="Calibri" panose="020F0502020204030204"/>
                <a:ea typeface="+mn-ea"/>
                <a:cs typeface="+mn-cs"/>
              </a:rPr>
              <a:t>Investigador/a Principa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l (exceptuando los cargos de Director/a o Director/a Alterno/a): podrá participar en un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máximo de 2 propuestas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por concurso de Institutos. Y al menos un/a Investigador/a Principal debe prestar servicios. o desempeñarse sea a tiempo parcial o tiempo completo en alguna organización de investigación en alguna</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región del territorio nacional distinta a la Metropolitana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antes de la publicación de las presentes bases. </a:t>
            </a:r>
          </a:p>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Propuestas de Institutos presentadas por un/a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o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que haya ocupado ese cargo en el pasado en un Centro ANID que hayan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terminado anticipadamente su convenio por incumplimiento</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grave de sus obligaciones con el Programa.</a:t>
            </a:r>
            <a:endParaRPr kumimoji="0" lang="es-CL" sz="1600" b="0" i="0" u="none" strike="noStrike" kern="1200" cap="none" spc="-11" normalizeH="0" baseline="0" noProof="0" dirty="0">
              <a:ln>
                <a:noFill/>
              </a:ln>
              <a:solidFill>
                <a:srgbClr val="FF0000"/>
              </a:solidFill>
              <a:effectLst/>
              <a:uLnTx/>
              <a:uFillTx/>
              <a:latin typeface="Calibri" panose="020F0502020204030204"/>
              <a:ea typeface="+mn-ea"/>
              <a:cs typeface="Calibri"/>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Propuestas de Institutos nuevos o de renovación que presenten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menos de 6 o más de 15 investigadores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principales (incluyendo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y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Propuestas que habiendo incluido Investigadores/as Senior, no incluyan las cartas de compromiso de cada uno de ellos/as.</a:t>
            </a:r>
            <a:endParaRPr kumimoji="0" lang="es-CL" sz="1600" b="0" i="0" u="none" strike="noStrike" kern="1200" cap="none" spc="-11" normalizeH="0" baseline="0" noProof="0" dirty="0">
              <a:ln>
                <a:noFill/>
              </a:ln>
              <a:solidFill>
                <a:srgbClr val="FF0000"/>
              </a:solidFill>
              <a:effectLst/>
              <a:uLnTx/>
              <a:uFillTx/>
              <a:latin typeface="Calibri" panose="020F0502020204030204"/>
              <a:ea typeface="+mn-ea"/>
              <a:cs typeface="Calibri"/>
            </a:endParaRPr>
          </a:p>
          <a:p>
            <a:pPr marL="0" indent="0" algn="just">
              <a:lnSpc>
                <a:spcPct val="120000"/>
              </a:lnSpc>
              <a:buNone/>
            </a:pPr>
            <a:endParaRPr lang="es-CL" sz="1200" dirty="0"/>
          </a:p>
        </p:txBody>
      </p:sp>
      <p:sp>
        <p:nvSpPr>
          <p:cNvPr id="14" name="Marcador de pie de página 7">
            <a:extLst>
              <a:ext uri="{FF2B5EF4-FFF2-40B4-BE49-F238E27FC236}">
                <a16:creationId xmlns:a16="http://schemas.microsoft.com/office/drawing/2014/main" id="{F7EB5440-47C7-432B-A24E-DDACF1BD15E2}"/>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6" name="Marcador de número de diapositiva 7">
            <a:extLst>
              <a:ext uri="{FF2B5EF4-FFF2-40B4-BE49-F238E27FC236}">
                <a16:creationId xmlns:a16="http://schemas.microsoft.com/office/drawing/2014/main" id="{56D70087-0411-4B73-9608-F72185A5A2E6}"/>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9986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9052192" cy="600449"/>
          </a:xfrm>
        </p:spPr>
        <p:txBody>
          <a:bodyPr/>
          <a:lstStyle/>
          <a:p>
            <a:r>
              <a:rPr lang="es-ES" sz="2800" dirty="0">
                <a:solidFill>
                  <a:schemeClr val="tx1">
                    <a:lumMod val="50000"/>
                    <a:lumOff val="50000"/>
                  </a:schemeClr>
                </a:solidFill>
                <a:latin typeface="Calibri" charset="0"/>
                <a:ea typeface="ＭＳ Ｐゴシック" charset="-128"/>
                <a:cs typeface="+mn-cs"/>
              </a:rPr>
              <a:t>7. Plazos y Consultas </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 name="Marcador de contenido 2">
            <a:extLst>
              <a:ext uri="{FF2B5EF4-FFF2-40B4-BE49-F238E27FC236}">
                <a16:creationId xmlns:a16="http://schemas.microsoft.com/office/drawing/2014/main" id="{CBD1B68C-D057-4AA6-8ECA-3C5B73F69E2E}"/>
              </a:ext>
            </a:extLst>
          </p:cNvPr>
          <p:cNvSpPr txBox="1">
            <a:spLocks/>
          </p:cNvSpPr>
          <p:nvPr/>
        </p:nvSpPr>
        <p:spPr>
          <a:xfrm>
            <a:off x="838200" y="13210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s-CL" sz="1600" dirty="0">
              <a:latin typeface="Calibri" panose="020F0502020204030204" pitchFamily="34" charset="0"/>
              <a:ea typeface="Calibri" panose="020F0502020204030204" pitchFamily="34" charset="0"/>
              <a:cs typeface="Calibri" panose="020F0502020204030204" pitchFamily="34" charset="0"/>
            </a:endParaRPr>
          </a:p>
          <a:p>
            <a:pPr marL="0" indent="0">
              <a:buFont typeface="Arial" charset="0"/>
              <a:buNone/>
            </a:pPr>
            <a:endParaRPr lang="es-CL" dirty="0"/>
          </a:p>
        </p:txBody>
      </p:sp>
      <p:sp>
        <p:nvSpPr>
          <p:cNvPr id="6" name="Marcador de contenido 2">
            <a:extLst>
              <a:ext uri="{FF2B5EF4-FFF2-40B4-BE49-F238E27FC236}">
                <a16:creationId xmlns:a16="http://schemas.microsoft.com/office/drawing/2014/main" id="{D3F6EA32-2BC8-4908-BFF0-58811C68212C}"/>
              </a:ext>
            </a:extLst>
          </p:cNvPr>
          <p:cNvSpPr txBox="1">
            <a:spLocks/>
          </p:cNvSpPr>
          <p:nvPr/>
        </p:nvSpPr>
        <p:spPr>
          <a:xfrm>
            <a:off x="990600" y="14734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8" name="Marcador de contenido 2">
            <a:extLst>
              <a:ext uri="{FF2B5EF4-FFF2-40B4-BE49-F238E27FC236}">
                <a16:creationId xmlns:a16="http://schemas.microsoft.com/office/drawing/2014/main" id="{3ECF5869-B84D-4F88-98E5-835C683963DB}"/>
              </a:ext>
            </a:extLst>
          </p:cNvPr>
          <p:cNvSpPr txBox="1">
            <a:spLocks/>
          </p:cNvSpPr>
          <p:nvPr/>
        </p:nvSpPr>
        <p:spPr>
          <a:xfrm>
            <a:off x="685164" y="1384184"/>
            <a:ext cx="10668635" cy="485722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9" name="Marcador de contenido 2">
            <a:extLst>
              <a:ext uri="{FF2B5EF4-FFF2-40B4-BE49-F238E27FC236}">
                <a16:creationId xmlns:a16="http://schemas.microsoft.com/office/drawing/2014/main" id="{C43F3F3F-AE15-4CE7-945E-58E5DB94506F}"/>
              </a:ext>
            </a:extLst>
          </p:cNvPr>
          <p:cNvSpPr txBox="1">
            <a:spLocks/>
          </p:cNvSpPr>
          <p:nvPr/>
        </p:nvSpPr>
        <p:spPr>
          <a:xfrm>
            <a:off x="838200" y="1321003"/>
            <a:ext cx="10515600" cy="5708969"/>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Aft>
                <a:spcPts val="800"/>
              </a:spcAft>
            </a:pPr>
            <a:endParaRPr lang="es-CL" sz="1600" dirty="0">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endParaRPr lang="es-CL" sz="16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charset="0"/>
              <a:buNone/>
            </a:pPr>
            <a:endParaRPr lang="es-CL" dirty="0"/>
          </a:p>
        </p:txBody>
      </p:sp>
      <p:sp>
        <p:nvSpPr>
          <p:cNvPr id="10" name="Marcador de contenido 2">
            <a:extLst>
              <a:ext uri="{FF2B5EF4-FFF2-40B4-BE49-F238E27FC236}">
                <a16:creationId xmlns:a16="http://schemas.microsoft.com/office/drawing/2014/main" id="{9EAC9ACB-E3A6-4A09-8B4D-D19DC7973A0E}"/>
              </a:ext>
            </a:extLst>
          </p:cNvPr>
          <p:cNvSpPr txBox="1">
            <a:spLocks/>
          </p:cNvSpPr>
          <p:nvPr/>
        </p:nvSpPr>
        <p:spPr>
          <a:xfrm>
            <a:off x="457200" y="147962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12" name="Marcador de contenido 2">
            <a:extLst>
              <a:ext uri="{FF2B5EF4-FFF2-40B4-BE49-F238E27FC236}">
                <a16:creationId xmlns:a16="http://schemas.microsoft.com/office/drawing/2014/main" id="{A28D5259-6E5C-461B-A839-13AACBEF4313}"/>
              </a:ext>
            </a:extLst>
          </p:cNvPr>
          <p:cNvSpPr txBox="1">
            <a:spLocks/>
          </p:cNvSpPr>
          <p:nvPr/>
        </p:nvSpPr>
        <p:spPr>
          <a:xfrm>
            <a:off x="838200" y="1122745"/>
            <a:ext cx="10643886" cy="5555848"/>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endParaRPr lang="es-CL" sz="1900" b="1" dirty="0">
              <a:latin typeface="Calibri" panose="020F0502020204030204" pitchFamily="34" charset="0"/>
              <a:ea typeface="Calibri" panose="020F0502020204030204" pitchFamily="34" charset="0"/>
              <a:cs typeface="Calibri" panose="020F0502020204030204" pitchFamily="34" charset="0"/>
            </a:endParaRPr>
          </a:p>
        </p:txBody>
      </p:sp>
      <p:sp>
        <p:nvSpPr>
          <p:cNvPr id="11" name="Marcador de contenido 2">
            <a:extLst>
              <a:ext uri="{FF2B5EF4-FFF2-40B4-BE49-F238E27FC236}">
                <a16:creationId xmlns:a16="http://schemas.microsoft.com/office/drawing/2014/main" id="{FD2AB4D7-6DF9-4680-B013-F4121C4055D0}"/>
              </a:ext>
            </a:extLst>
          </p:cNvPr>
          <p:cNvSpPr txBox="1">
            <a:spLocks/>
          </p:cNvSpPr>
          <p:nvPr/>
        </p:nvSpPr>
        <p:spPr>
          <a:xfrm>
            <a:off x="838200" y="1321003"/>
            <a:ext cx="10515600" cy="525596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Las consultas deberán ser dirigidas a través de la página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http://www.concursos.iniciativamilenio.cl</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desde la apertura del concurso y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hasta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10 días corridos anteriores al cierre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de la convocatoria</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CL" sz="1600" b="0" i="0" u="sng" strike="noStrike" kern="1200" cap="none" spc="0" normalizeH="0" baseline="0" noProof="0" dirty="0">
                <a:ln>
                  <a:noFill/>
                </a:ln>
                <a:solidFill>
                  <a:prstClr val="black"/>
                </a:solidFill>
                <a:effectLst/>
                <a:uLnTx/>
                <a:uFillTx/>
                <a:latin typeface="Calibri" panose="020F0502020204030204"/>
                <a:ea typeface="+mn-ea"/>
                <a:cs typeface="+mn-cs"/>
              </a:rPr>
              <a:t>Consultas y aclaraciones del Concurso</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Hasta 5 días hábiles antes de la finalización del plazo para presentar las propuestas.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CL" sz="1600" b="0" i="0" u="sng" strike="noStrike" kern="1200" cap="none" spc="0" normalizeH="0" baseline="0" noProof="0" dirty="0">
                <a:ln>
                  <a:noFill/>
                </a:ln>
                <a:solidFill>
                  <a:prstClr val="black"/>
                </a:solidFill>
                <a:effectLst/>
                <a:uLnTx/>
                <a:uFillTx/>
                <a:latin typeface="Calibri" panose="020F0502020204030204"/>
                <a:ea typeface="+mn-ea"/>
                <a:cs typeface="+mn-cs"/>
              </a:rPr>
              <a:t>Interponer descargos a la inadmisibilidad de propuestas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Hasta 5 días hábiles contados desde la notificación de la inadmisibilidad.</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CL" sz="1600" b="0" i="0" u="sng" strike="noStrike" kern="1200" cap="none" spc="0" normalizeH="0" baseline="0" noProof="0" dirty="0">
                <a:ln>
                  <a:noFill/>
                </a:ln>
                <a:solidFill>
                  <a:prstClr val="black"/>
                </a:solidFill>
                <a:effectLst/>
                <a:uLnTx/>
                <a:uFillTx/>
                <a:latin typeface="Calibri" panose="020F0502020204030204"/>
                <a:ea typeface="+mn-ea"/>
                <a:cs typeface="+mn-cs"/>
              </a:rPr>
              <a:t>Reclamos, consultas y/u observaciones sobre la evaluación y/o adjudicación del concurso</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Hasta 5 días hábiles desde la notificación.</a:t>
            </a:r>
          </a:p>
          <a:p>
            <a:pPr marL="342900" marR="0" lvl="1"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CL" sz="1600" b="0" i="0" u="sng" strike="noStrike" kern="1200" cap="none" spc="0" normalizeH="0" baseline="0" noProof="0" dirty="0">
                <a:ln>
                  <a:noFill/>
                </a:ln>
                <a:solidFill>
                  <a:prstClr val="black"/>
                </a:solidFill>
                <a:effectLst/>
                <a:uLnTx/>
                <a:uFillTx/>
                <a:latin typeface="Calibri" panose="020F0502020204030204"/>
                <a:ea typeface="+mn-ea"/>
                <a:cs typeface="+mn-cs"/>
              </a:rPr>
              <a:t>Postulaciones de Propuestas Nuevas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Plazo no podrá extenderse por más de 60 días hábiles contados desde la apertura de la convocatoria.</a:t>
            </a:r>
          </a:p>
          <a:p>
            <a:pPr marL="342900" marR="0" lvl="1"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CL" sz="1600" b="0" i="0" u="sng" strike="noStrike" kern="1200" cap="none" spc="0" normalizeH="0" baseline="0" noProof="0" dirty="0">
                <a:ln>
                  <a:noFill/>
                </a:ln>
                <a:solidFill>
                  <a:prstClr val="black"/>
                </a:solidFill>
                <a:effectLst/>
                <a:uLnTx/>
                <a:uFillTx/>
                <a:latin typeface="Calibri" panose="020F0502020204030204"/>
                <a:ea typeface="+mn-ea"/>
                <a:cs typeface="+mn-cs"/>
              </a:rPr>
              <a:t>Postulaciones de Propuestas de Renovación</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Plazo no podrá extenderse por más de 60 días hábiles contados desde la apertura de la convocatoria.</a:t>
            </a:r>
          </a:p>
          <a:p>
            <a:pPr lvl="1" algn="just"/>
            <a:endParaRPr lang="es-CL" sz="1200" dirty="0"/>
          </a:p>
        </p:txBody>
      </p:sp>
      <p:pic>
        <p:nvPicPr>
          <p:cNvPr id="13" name="Gráfico 12" descr="Advertencia">
            <a:extLst>
              <a:ext uri="{FF2B5EF4-FFF2-40B4-BE49-F238E27FC236}">
                <a16:creationId xmlns:a16="http://schemas.microsoft.com/office/drawing/2014/main" id="{98618DAF-DB3A-436F-A0F6-EF68FCC9FE7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896599" y="222227"/>
            <a:ext cx="914400" cy="914400"/>
          </a:xfrm>
          <a:prstGeom prst="rect">
            <a:avLst/>
          </a:prstGeom>
        </p:spPr>
      </p:pic>
      <p:sp>
        <p:nvSpPr>
          <p:cNvPr id="16" name="Marcador de pie de página 7">
            <a:extLst>
              <a:ext uri="{FF2B5EF4-FFF2-40B4-BE49-F238E27FC236}">
                <a16:creationId xmlns:a16="http://schemas.microsoft.com/office/drawing/2014/main" id="{4CF6D18D-00B9-4737-BDA1-21296D054336}"/>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7" name="Marcador de número de diapositiva 7">
            <a:extLst>
              <a:ext uri="{FF2B5EF4-FFF2-40B4-BE49-F238E27FC236}">
                <a16:creationId xmlns:a16="http://schemas.microsoft.com/office/drawing/2014/main" id="{AC2B5B66-0DF0-4535-B522-B6CBCBFCBF49}"/>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867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12377"/>
            <a:ext cx="10515600" cy="600449"/>
          </a:xfrm>
        </p:spPr>
        <p:txBody>
          <a:bodyPr/>
          <a:lstStyle/>
          <a:p>
            <a:r>
              <a:rPr lang="es-ES" sz="2800" dirty="0">
                <a:solidFill>
                  <a:schemeClr val="tx1">
                    <a:lumMod val="50000"/>
                    <a:lumOff val="50000"/>
                  </a:schemeClr>
                </a:solidFill>
                <a:latin typeface="Calibri" charset="0"/>
                <a:ea typeface="ＭＳ Ｐゴシック" charset="-128"/>
                <a:cs typeface="+mn-cs"/>
              </a:rPr>
              <a:t>8. Patrocinio Institucional UC para Institutos Nuevos y de Renovación</a:t>
            </a:r>
          </a:p>
        </p:txBody>
      </p:sp>
      <p:cxnSp>
        <p:nvCxnSpPr>
          <p:cNvPr id="4" name="Conector recto 3"/>
          <p:cNvCxnSpPr>
            <a:cxnSpLocks/>
          </p:cNvCxnSpPr>
          <p:nvPr/>
        </p:nvCxnSpPr>
        <p:spPr>
          <a:xfrm>
            <a:off x="457200" y="1012826"/>
            <a:ext cx="9950449" cy="2295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434664"/>
            <a:ext cx="10972800" cy="4869300"/>
          </a:xfrm>
        </p:spPr>
        <p:txBody>
          <a:bodyPr>
            <a:normAutofit/>
          </a:bodyPr>
          <a:lstStyle/>
          <a:p>
            <a:pPr algn="just">
              <a:lnSpc>
                <a:spcPct val="100000"/>
              </a:lnSpc>
              <a:spcAft>
                <a:spcPts val="800"/>
              </a:spcAft>
            </a:pPr>
            <a:endParaRPr lang="es-CL" sz="1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s-CL" dirty="0"/>
          </a:p>
        </p:txBody>
      </p:sp>
      <p:sp>
        <p:nvSpPr>
          <p:cNvPr id="5" name="Marcador de contenido 2">
            <a:extLst>
              <a:ext uri="{FF2B5EF4-FFF2-40B4-BE49-F238E27FC236}">
                <a16:creationId xmlns:a16="http://schemas.microsoft.com/office/drawing/2014/main" id="{CBD1B68C-D057-4AA6-8ECA-3C5B73F69E2E}"/>
              </a:ext>
            </a:extLst>
          </p:cNvPr>
          <p:cNvSpPr txBox="1">
            <a:spLocks/>
          </p:cNvSpPr>
          <p:nvPr/>
        </p:nvSpPr>
        <p:spPr>
          <a:xfrm>
            <a:off x="838200" y="13210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s-CL" sz="1600" dirty="0">
              <a:latin typeface="Calibri" panose="020F0502020204030204" pitchFamily="34" charset="0"/>
              <a:ea typeface="Calibri" panose="020F0502020204030204" pitchFamily="34" charset="0"/>
              <a:cs typeface="Calibri" panose="020F0502020204030204" pitchFamily="34" charset="0"/>
            </a:endParaRPr>
          </a:p>
          <a:p>
            <a:pPr marL="0" indent="0">
              <a:buFont typeface="Arial" charset="0"/>
              <a:buNone/>
            </a:pPr>
            <a:endParaRPr lang="es-CL" dirty="0"/>
          </a:p>
        </p:txBody>
      </p:sp>
      <p:sp>
        <p:nvSpPr>
          <p:cNvPr id="6" name="Marcador de contenido 2">
            <a:extLst>
              <a:ext uri="{FF2B5EF4-FFF2-40B4-BE49-F238E27FC236}">
                <a16:creationId xmlns:a16="http://schemas.microsoft.com/office/drawing/2014/main" id="{D3F6EA32-2BC8-4908-BFF0-58811C68212C}"/>
              </a:ext>
            </a:extLst>
          </p:cNvPr>
          <p:cNvSpPr txBox="1">
            <a:spLocks/>
          </p:cNvSpPr>
          <p:nvPr/>
        </p:nvSpPr>
        <p:spPr>
          <a:xfrm>
            <a:off x="990600" y="14734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8" name="Marcador de contenido 2">
            <a:extLst>
              <a:ext uri="{FF2B5EF4-FFF2-40B4-BE49-F238E27FC236}">
                <a16:creationId xmlns:a16="http://schemas.microsoft.com/office/drawing/2014/main" id="{3ECF5869-B84D-4F88-98E5-835C683963DB}"/>
              </a:ext>
            </a:extLst>
          </p:cNvPr>
          <p:cNvSpPr txBox="1">
            <a:spLocks/>
          </p:cNvSpPr>
          <p:nvPr/>
        </p:nvSpPr>
        <p:spPr>
          <a:xfrm>
            <a:off x="685164" y="1384184"/>
            <a:ext cx="10668635" cy="485722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9" name="Marcador de contenido 2">
            <a:extLst>
              <a:ext uri="{FF2B5EF4-FFF2-40B4-BE49-F238E27FC236}">
                <a16:creationId xmlns:a16="http://schemas.microsoft.com/office/drawing/2014/main" id="{C43F3F3F-AE15-4CE7-945E-58E5DB94506F}"/>
              </a:ext>
            </a:extLst>
          </p:cNvPr>
          <p:cNvSpPr txBox="1">
            <a:spLocks/>
          </p:cNvSpPr>
          <p:nvPr/>
        </p:nvSpPr>
        <p:spPr>
          <a:xfrm>
            <a:off x="838200" y="1321003"/>
            <a:ext cx="10515600" cy="5708969"/>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Aft>
                <a:spcPts val="800"/>
              </a:spcAft>
            </a:pPr>
            <a:endParaRPr lang="es-CL" sz="1600" dirty="0">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endParaRPr lang="es-CL" sz="16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charset="0"/>
              <a:buNone/>
            </a:pPr>
            <a:endParaRPr lang="es-CL" dirty="0"/>
          </a:p>
        </p:txBody>
      </p:sp>
      <p:sp>
        <p:nvSpPr>
          <p:cNvPr id="10" name="Marcador de contenido 2">
            <a:extLst>
              <a:ext uri="{FF2B5EF4-FFF2-40B4-BE49-F238E27FC236}">
                <a16:creationId xmlns:a16="http://schemas.microsoft.com/office/drawing/2014/main" id="{9EAC9ACB-E3A6-4A09-8B4D-D19DC7973A0E}"/>
              </a:ext>
            </a:extLst>
          </p:cNvPr>
          <p:cNvSpPr txBox="1">
            <a:spLocks/>
          </p:cNvSpPr>
          <p:nvPr/>
        </p:nvSpPr>
        <p:spPr>
          <a:xfrm>
            <a:off x="685165" y="1488783"/>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12" name="Marcador de contenido 2">
            <a:extLst>
              <a:ext uri="{FF2B5EF4-FFF2-40B4-BE49-F238E27FC236}">
                <a16:creationId xmlns:a16="http://schemas.microsoft.com/office/drawing/2014/main" id="{A28D5259-6E5C-461B-A839-13AACBEF4313}"/>
              </a:ext>
            </a:extLst>
          </p:cNvPr>
          <p:cNvSpPr txBox="1">
            <a:spLocks/>
          </p:cNvSpPr>
          <p:nvPr/>
        </p:nvSpPr>
        <p:spPr>
          <a:xfrm>
            <a:off x="838200" y="1122745"/>
            <a:ext cx="10643886" cy="5555848"/>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endParaRPr lang="es-CL" sz="1900" b="1" dirty="0">
              <a:latin typeface="Calibri" panose="020F0502020204030204" pitchFamily="34" charset="0"/>
              <a:ea typeface="Calibri" panose="020F0502020204030204" pitchFamily="34" charset="0"/>
              <a:cs typeface="Calibri" panose="020F0502020204030204" pitchFamily="34" charset="0"/>
            </a:endParaRPr>
          </a:p>
        </p:txBody>
      </p:sp>
      <p:sp>
        <p:nvSpPr>
          <p:cNvPr id="11" name="Marcador de contenido 2">
            <a:extLst>
              <a:ext uri="{FF2B5EF4-FFF2-40B4-BE49-F238E27FC236}">
                <a16:creationId xmlns:a16="http://schemas.microsoft.com/office/drawing/2014/main" id="{FD2AB4D7-6DF9-4680-B013-F4121C4055D0}"/>
              </a:ext>
            </a:extLst>
          </p:cNvPr>
          <p:cNvSpPr txBox="1">
            <a:spLocks/>
          </p:cNvSpPr>
          <p:nvPr/>
        </p:nvSpPr>
        <p:spPr>
          <a:xfrm>
            <a:off x="838200" y="1321003"/>
            <a:ext cx="10515600" cy="525596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sz="2400" dirty="0"/>
          </a:p>
        </p:txBody>
      </p:sp>
      <p:pic>
        <p:nvPicPr>
          <p:cNvPr id="13" name="Gráfico 12" descr="Advertencia">
            <a:extLst>
              <a:ext uri="{FF2B5EF4-FFF2-40B4-BE49-F238E27FC236}">
                <a16:creationId xmlns:a16="http://schemas.microsoft.com/office/drawing/2014/main" id="{98618DAF-DB3A-436F-A0F6-EF68FCC9FE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96599" y="222227"/>
            <a:ext cx="914400" cy="914400"/>
          </a:xfrm>
          <a:prstGeom prst="rect">
            <a:avLst/>
          </a:prstGeom>
        </p:spPr>
      </p:pic>
      <p:sp>
        <p:nvSpPr>
          <p:cNvPr id="16" name="CuadroTexto 15">
            <a:extLst>
              <a:ext uri="{FF2B5EF4-FFF2-40B4-BE49-F238E27FC236}">
                <a16:creationId xmlns:a16="http://schemas.microsoft.com/office/drawing/2014/main" id="{1B0B7601-12AF-4DDF-80F3-D5DDA2CE36BD}"/>
              </a:ext>
            </a:extLst>
          </p:cNvPr>
          <p:cNvSpPr txBox="1"/>
          <p:nvPr/>
        </p:nvSpPr>
        <p:spPr>
          <a:xfrm>
            <a:off x="709914" y="1215187"/>
            <a:ext cx="10276720" cy="3231654"/>
          </a:xfrm>
          <a:prstGeom prst="rect">
            <a:avLst/>
          </a:prstGeom>
          <a:noFill/>
        </p:spPr>
        <p:txBody>
          <a:bodyPr wrap="square" rtlCol="0">
            <a:spAutoFit/>
          </a:bodyPr>
          <a:lstStyle/>
          <a:p>
            <a:pPr algn="just"/>
            <a:r>
              <a:rPr lang="es-MX" sz="1600" b="1" u="sng" dirty="0"/>
              <a:t>Criterios UC para el Patrocinio Institucional</a:t>
            </a:r>
          </a:p>
          <a:p>
            <a:pPr algn="just"/>
            <a:endParaRPr lang="es-MX" sz="1600" u="sng" dirty="0"/>
          </a:p>
          <a:p>
            <a:pPr marL="671513" lvl="1" indent="-214313">
              <a:buFont typeface="Arial" panose="020B0604020202020204" pitchFamily="34" charset="0"/>
              <a:buChar char="•"/>
            </a:pPr>
            <a:r>
              <a:rPr lang="es-ES_tradnl" sz="1600" dirty="0"/>
              <a:t>Participación de un/a académico/a UC que lidere la propuesta como Director/a o Director/a Alterno/a y/o.</a:t>
            </a:r>
          </a:p>
          <a:p>
            <a:pPr marL="671513" lvl="1" indent="-214313">
              <a:buFont typeface="Arial" panose="020B0604020202020204" pitchFamily="34" charset="0"/>
              <a:buChar char="•"/>
            </a:pPr>
            <a:endParaRPr lang="es-CL" sz="1600" dirty="0"/>
          </a:p>
          <a:p>
            <a:pPr marL="671513" lvl="1" indent="-214313">
              <a:buFont typeface="Arial" panose="020B0604020202020204" pitchFamily="34" charset="0"/>
              <a:buChar char="•"/>
            </a:pPr>
            <a:r>
              <a:rPr lang="es-ES_tradnl" sz="1600" dirty="0"/>
              <a:t>Participación de más de un/a académico/a UC en la categoría de "Investigador/a Principal" dentro del equipo de investigadores/as.</a:t>
            </a:r>
          </a:p>
          <a:p>
            <a:pPr marL="671513" lvl="1" indent="-214313">
              <a:buFont typeface="Arial" panose="020B0604020202020204" pitchFamily="34" charset="0"/>
              <a:buChar char="•"/>
            </a:pPr>
            <a:endParaRPr lang="es-ES_tradnl" sz="1600" dirty="0"/>
          </a:p>
          <a:p>
            <a:pPr marL="671513" lvl="1" indent="-214313">
              <a:buFont typeface="Arial" panose="020B0604020202020204" pitchFamily="34" charset="0"/>
              <a:buChar char="•"/>
            </a:pPr>
            <a:r>
              <a:rPr lang="es-ES_tradnl" sz="1600" dirty="0"/>
              <a:t>En el caso de participación de </a:t>
            </a:r>
            <a:r>
              <a:rPr lang="es-ES_tradnl" sz="1600" u="sng" dirty="0"/>
              <a:t>solo un/a académico/a UC como Investigador/a Principal</a:t>
            </a:r>
            <a:r>
              <a:rPr lang="es-ES_tradnl" sz="1600" dirty="0"/>
              <a:t>, se debe informar a la DINV para revisar la situación de patrocinio.</a:t>
            </a:r>
          </a:p>
          <a:p>
            <a:endParaRPr lang="es-CL" sz="1600" dirty="0"/>
          </a:p>
          <a:p>
            <a:r>
              <a:rPr lang="es-ES_tradnl" sz="1600" b="1" dirty="0"/>
              <a:t>Personería jurídica:</a:t>
            </a:r>
            <a:r>
              <a:rPr lang="es-ES_tradnl" sz="1600" dirty="0"/>
              <a:t> Los/as postulantes UC a esta convocatoria se comprometen a que, si la propuesta resulta adjudicada, la Universidad designará un representante que formará parte de la figura legal.</a:t>
            </a:r>
            <a:endParaRPr lang="es-CL" sz="1600" dirty="0"/>
          </a:p>
          <a:p>
            <a:r>
              <a:rPr lang="es-ES_tradnl" sz="1200" dirty="0"/>
              <a:t> </a:t>
            </a:r>
            <a:endParaRPr lang="es-ES_tradnl" sz="1350" dirty="0"/>
          </a:p>
        </p:txBody>
      </p:sp>
      <p:sp>
        <p:nvSpPr>
          <p:cNvPr id="17" name="Marcador de pie de página 7">
            <a:extLst>
              <a:ext uri="{FF2B5EF4-FFF2-40B4-BE49-F238E27FC236}">
                <a16:creationId xmlns:a16="http://schemas.microsoft.com/office/drawing/2014/main" id="{320E5C01-778E-4D47-8465-5F00244FEA61}"/>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8" name="Marcador de número de diapositiva 7">
            <a:extLst>
              <a:ext uri="{FF2B5EF4-FFF2-40B4-BE49-F238E27FC236}">
                <a16:creationId xmlns:a16="http://schemas.microsoft.com/office/drawing/2014/main" id="{6B86694F-D461-42A6-8610-88BE8CE42DF2}"/>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417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n 2" descr="UC lineal_azul-01.eps"/>
          <p:cNvPicPr>
            <a:picLocks noChangeAspect="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897899" y="816825"/>
            <a:ext cx="2608262" cy="1624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243" name="Agrupar 15"/>
          <p:cNvGrpSpPr>
            <a:grpSpLocks/>
          </p:cNvGrpSpPr>
          <p:nvPr/>
        </p:nvGrpSpPr>
        <p:grpSpPr bwMode="auto">
          <a:xfrm>
            <a:off x="2490789" y="2836864"/>
            <a:ext cx="7515225" cy="1323440"/>
            <a:chOff x="3847672" y="895560"/>
            <a:chExt cx="1994021" cy="968908"/>
          </a:xfrm>
        </p:grpSpPr>
        <p:sp>
          <p:nvSpPr>
            <p:cNvPr id="6" name="Rectángulo 5"/>
            <p:cNvSpPr/>
            <p:nvPr/>
          </p:nvSpPr>
          <p:spPr>
            <a:xfrm>
              <a:off x="3847672" y="895560"/>
              <a:ext cx="1994021" cy="47457"/>
            </a:xfrm>
            <a:prstGeom prst="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7" name="Rectángulo 6"/>
            <p:cNvSpPr/>
            <p:nvPr/>
          </p:nvSpPr>
          <p:spPr>
            <a:xfrm>
              <a:off x="3847672" y="1820966"/>
              <a:ext cx="1994021" cy="43502"/>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grpSp>
      <p:pic>
        <p:nvPicPr>
          <p:cNvPr id="10244" name="Imagen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283825" y="5932812"/>
            <a:ext cx="668337" cy="668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CuadroTexto 2">
            <a:extLst>
              <a:ext uri="{FF2B5EF4-FFF2-40B4-BE49-F238E27FC236}">
                <a16:creationId xmlns:a16="http://schemas.microsoft.com/office/drawing/2014/main" id="{08199131-0880-B34F-AB9F-4966FE3B9EC1}"/>
              </a:ext>
            </a:extLst>
          </p:cNvPr>
          <p:cNvSpPr txBox="1">
            <a:spLocks noChangeArrowheads="1"/>
          </p:cNvSpPr>
          <p:nvPr/>
        </p:nvSpPr>
        <p:spPr bwMode="auto">
          <a:xfrm>
            <a:off x="3823005" y="4575426"/>
            <a:ext cx="646082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r"/>
            <a:r>
              <a:rPr lang="es-CL" altLang="es-CL" sz="2000" b="1" dirty="0">
                <a:solidFill>
                  <a:schemeClr val="tx1">
                    <a:lumMod val="65000"/>
                    <a:lumOff val="35000"/>
                  </a:schemeClr>
                </a:solidFill>
              </a:rPr>
              <a:t>Dirección de Investigación (DINV)</a:t>
            </a:r>
          </a:p>
          <a:p>
            <a:pPr algn="r"/>
            <a:r>
              <a:rPr lang="es-CL" altLang="es-CL" sz="2000" dirty="0">
                <a:solidFill>
                  <a:schemeClr val="tx1">
                    <a:lumMod val="65000"/>
                    <a:lumOff val="35000"/>
                  </a:schemeClr>
                </a:solidFill>
              </a:rPr>
              <a:t>Vicerrectoría de Investigación (VRI)</a:t>
            </a:r>
          </a:p>
          <a:p>
            <a:pPr algn="r"/>
            <a:r>
              <a:rPr lang="es-CL" altLang="es-CL" sz="2000" dirty="0">
                <a:solidFill>
                  <a:schemeClr val="tx1">
                    <a:lumMod val="65000"/>
                    <a:lumOff val="35000"/>
                  </a:schemeClr>
                </a:solidFill>
              </a:rPr>
              <a:t>Pontificia Universidad Católica de Chile</a:t>
            </a:r>
          </a:p>
          <a:p>
            <a:pPr algn="r"/>
            <a:r>
              <a:rPr lang="es-CL" altLang="es-CL" sz="2000" dirty="0">
                <a:solidFill>
                  <a:schemeClr val="tx1">
                    <a:lumMod val="65000"/>
                    <a:lumOff val="35000"/>
                  </a:schemeClr>
                </a:solidFill>
              </a:rPr>
              <a:t>18 de enero 2021</a:t>
            </a:r>
          </a:p>
        </p:txBody>
      </p:sp>
      <p:sp>
        <p:nvSpPr>
          <p:cNvPr id="11" name="CuadroTexto 10">
            <a:extLst>
              <a:ext uri="{FF2B5EF4-FFF2-40B4-BE49-F238E27FC236}">
                <a16:creationId xmlns:a16="http://schemas.microsoft.com/office/drawing/2014/main" id="{B8E23EA5-1BE6-4B3D-BC56-D2A1C1D14811}"/>
              </a:ext>
            </a:extLst>
          </p:cNvPr>
          <p:cNvSpPr txBox="1"/>
          <p:nvPr/>
        </p:nvSpPr>
        <p:spPr>
          <a:xfrm>
            <a:off x="2434432" y="2925615"/>
            <a:ext cx="7515225" cy="1649811"/>
          </a:xfrm>
          <a:prstGeom prst="rect">
            <a:avLst/>
          </a:prstGeom>
          <a:noFill/>
        </p:spPr>
        <p:txBody>
          <a:bodyPr wrap="square">
            <a:spAutoFit/>
          </a:bodyPr>
          <a:lstStyle/>
          <a:p>
            <a:pPr algn="ctr">
              <a:lnSpc>
                <a:spcPct val="107000"/>
              </a:lnSpc>
              <a:defRPr/>
            </a:pPr>
            <a:r>
              <a:rPr lang="es-CL" sz="3200" b="1" i="1" dirty="0">
                <a:solidFill>
                  <a:schemeClr val="tx1">
                    <a:lumMod val="65000"/>
                    <a:lumOff val="35000"/>
                  </a:schemeClr>
                </a:solidFill>
                <a:ea typeface="Calibri" charset="0"/>
                <a:cs typeface="Times New Roman" charset="0"/>
              </a:rPr>
              <a:t>Concurso Institutos Milenio Ciencias Naturales y Exactas 2021</a:t>
            </a:r>
          </a:p>
          <a:p>
            <a:pPr algn="ctr">
              <a:lnSpc>
                <a:spcPct val="107000"/>
              </a:lnSpc>
              <a:defRPr/>
            </a:pPr>
            <a:endParaRPr lang="es-CL" sz="3200" i="1" dirty="0">
              <a:solidFill>
                <a:prstClr val="black">
                  <a:lumMod val="65000"/>
                  <a:lumOff val="35000"/>
                </a:prstClr>
              </a:solidFill>
              <a:latin typeface="Calibri" panose="020F0502020204030204"/>
              <a:ea typeface="Calibri" charset="0"/>
              <a:cs typeface="Times New Roman"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12377"/>
            <a:ext cx="10515600" cy="600449"/>
          </a:xfrm>
        </p:spPr>
        <p:txBody>
          <a:bodyPr/>
          <a:lstStyle/>
          <a:p>
            <a:r>
              <a:rPr lang="es-ES" sz="2800" dirty="0">
                <a:solidFill>
                  <a:schemeClr val="tx1">
                    <a:lumMod val="50000"/>
                    <a:lumOff val="50000"/>
                  </a:schemeClr>
                </a:solidFill>
                <a:latin typeface="Calibri" charset="0"/>
                <a:ea typeface="ＭＳ Ｐゴシック" charset="-128"/>
                <a:cs typeface="+mn-cs"/>
              </a:rPr>
              <a:t>8. Patrocinio Institucional UC para Institutos Nuevos y de Renovación</a:t>
            </a:r>
          </a:p>
        </p:txBody>
      </p:sp>
      <p:cxnSp>
        <p:nvCxnSpPr>
          <p:cNvPr id="4" name="Conector recto 3"/>
          <p:cNvCxnSpPr>
            <a:cxnSpLocks/>
          </p:cNvCxnSpPr>
          <p:nvPr/>
        </p:nvCxnSpPr>
        <p:spPr>
          <a:xfrm>
            <a:off x="457200" y="1012826"/>
            <a:ext cx="9950449" cy="2295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434664"/>
            <a:ext cx="10972800" cy="4869300"/>
          </a:xfrm>
        </p:spPr>
        <p:txBody>
          <a:bodyPr>
            <a:normAutofit/>
          </a:bodyPr>
          <a:lstStyle/>
          <a:p>
            <a:pPr algn="just">
              <a:lnSpc>
                <a:spcPct val="100000"/>
              </a:lnSpc>
              <a:spcAft>
                <a:spcPts val="800"/>
              </a:spcAft>
            </a:pPr>
            <a:endParaRPr lang="es-CL" sz="1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s-CL" dirty="0"/>
          </a:p>
        </p:txBody>
      </p:sp>
      <p:sp>
        <p:nvSpPr>
          <p:cNvPr id="5" name="Marcador de contenido 2">
            <a:extLst>
              <a:ext uri="{FF2B5EF4-FFF2-40B4-BE49-F238E27FC236}">
                <a16:creationId xmlns:a16="http://schemas.microsoft.com/office/drawing/2014/main" id="{CBD1B68C-D057-4AA6-8ECA-3C5B73F69E2E}"/>
              </a:ext>
            </a:extLst>
          </p:cNvPr>
          <p:cNvSpPr txBox="1">
            <a:spLocks/>
          </p:cNvSpPr>
          <p:nvPr/>
        </p:nvSpPr>
        <p:spPr>
          <a:xfrm>
            <a:off x="838200" y="13210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s-CL" sz="1600" dirty="0">
              <a:latin typeface="Calibri" panose="020F0502020204030204" pitchFamily="34" charset="0"/>
              <a:ea typeface="Calibri" panose="020F0502020204030204" pitchFamily="34" charset="0"/>
              <a:cs typeface="Calibri" panose="020F0502020204030204" pitchFamily="34" charset="0"/>
            </a:endParaRPr>
          </a:p>
          <a:p>
            <a:pPr marL="0" indent="0">
              <a:buFont typeface="Arial" charset="0"/>
              <a:buNone/>
            </a:pPr>
            <a:endParaRPr lang="es-CL" dirty="0"/>
          </a:p>
        </p:txBody>
      </p:sp>
      <p:sp>
        <p:nvSpPr>
          <p:cNvPr id="6" name="Marcador de contenido 2">
            <a:extLst>
              <a:ext uri="{FF2B5EF4-FFF2-40B4-BE49-F238E27FC236}">
                <a16:creationId xmlns:a16="http://schemas.microsoft.com/office/drawing/2014/main" id="{D3F6EA32-2BC8-4908-BFF0-58811C68212C}"/>
              </a:ext>
            </a:extLst>
          </p:cNvPr>
          <p:cNvSpPr txBox="1">
            <a:spLocks/>
          </p:cNvSpPr>
          <p:nvPr/>
        </p:nvSpPr>
        <p:spPr>
          <a:xfrm>
            <a:off x="990600" y="14734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8" name="Marcador de contenido 2">
            <a:extLst>
              <a:ext uri="{FF2B5EF4-FFF2-40B4-BE49-F238E27FC236}">
                <a16:creationId xmlns:a16="http://schemas.microsoft.com/office/drawing/2014/main" id="{3ECF5869-B84D-4F88-98E5-835C683963DB}"/>
              </a:ext>
            </a:extLst>
          </p:cNvPr>
          <p:cNvSpPr txBox="1">
            <a:spLocks/>
          </p:cNvSpPr>
          <p:nvPr/>
        </p:nvSpPr>
        <p:spPr>
          <a:xfrm>
            <a:off x="685164" y="1384184"/>
            <a:ext cx="10668635" cy="485722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9" name="Marcador de contenido 2">
            <a:extLst>
              <a:ext uri="{FF2B5EF4-FFF2-40B4-BE49-F238E27FC236}">
                <a16:creationId xmlns:a16="http://schemas.microsoft.com/office/drawing/2014/main" id="{C43F3F3F-AE15-4CE7-945E-58E5DB94506F}"/>
              </a:ext>
            </a:extLst>
          </p:cNvPr>
          <p:cNvSpPr txBox="1">
            <a:spLocks/>
          </p:cNvSpPr>
          <p:nvPr/>
        </p:nvSpPr>
        <p:spPr>
          <a:xfrm>
            <a:off x="838200" y="1321003"/>
            <a:ext cx="10515600" cy="5708969"/>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Aft>
                <a:spcPts val="800"/>
              </a:spcAft>
            </a:pPr>
            <a:endParaRPr lang="es-CL" sz="1600" dirty="0">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endParaRPr lang="es-CL" sz="16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charset="0"/>
              <a:buNone/>
            </a:pPr>
            <a:endParaRPr lang="es-CL" dirty="0"/>
          </a:p>
        </p:txBody>
      </p:sp>
      <p:sp>
        <p:nvSpPr>
          <p:cNvPr id="10" name="Marcador de contenido 2">
            <a:extLst>
              <a:ext uri="{FF2B5EF4-FFF2-40B4-BE49-F238E27FC236}">
                <a16:creationId xmlns:a16="http://schemas.microsoft.com/office/drawing/2014/main" id="{9EAC9ACB-E3A6-4A09-8B4D-D19DC7973A0E}"/>
              </a:ext>
            </a:extLst>
          </p:cNvPr>
          <p:cNvSpPr txBox="1">
            <a:spLocks/>
          </p:cNvSpPr>
          <p:nvPr/>
        </p:nvSpPr>
        <p:spPr>
          <a:xfrm>
            <a:off x="685165" y="1488783"/>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12" name="Marcador de contenido 2">
            <a:extLst>
              <a:ext uri="{FF2B5EF4-FFF2-40B4-BE49-F238E27FC236}">
                <a16:creationId xmlns:a16="http://schemas.microsoft.com/office/drawing/2014/main" id="{A28D5259-6E5C-461B-A839-13AACBEF4313}"/>
              </a:ext>
            </a:extLst>
          </p:cNvPr>
          <p:cNvSpPr txBox="1">
            <a:spLocks/>
          </p:cNvSpPr>
          <p:nvPr/>
        </p:nvSpPr>
        <p:spPr>
          <a:xfrm>
            <a:off x="838200" y="1122745"/>
            <a:ext cx="10643886" cy="5555848"/>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endParaRPr lang="es-CL" sz="1900" b="1" dirty="0">
              <a:latin typeface="Calibri" panose="020F0502020204030204" pitchFamily="34" charset="0"/>
              <a:ea typeface="Calibri" panose="020F0502020204030204" pitchFamily="34" charset="0"/>
              <a:cs typeface="Calibri" panose="020F0502020204030204" pitchFamily="34" charset="0"/>
            </a:endParaRPr>
          </a:p>
        </p:txBody>
      </p:sp>
      <p:sp>
        <p:nvSpPr>
          <p:cNvPr id="11" name="Marcador de contenido 2">
            <a:extLst>
              <a:ext uri="{FF2B5EF4-FFF2-40B4-BE49-F238E27FC236}">
                <a16:creationId xmlns:a16="http://schemas.microsoft.com/office/drawing/2014/main" id="{FD2AB4D7-6DF9-4680-B013-F4121C4055D0}"/>
              </a:ext>
            </a:extLst>
          </p:cNvPr>
          <p:cNvSpPr txBox="1">
            <a:spLocks/>
          </p:cNvSpPr>
          <p:nvPr/>
        </p:nvSpPr>
        <p:spPr>
          <a:xfrm>
            <a:off x="838200" y="1321003"/>
            <a:ext cx="10515600" cy="525596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sz="2400" dirty="0"/>
          </a:p>
        </p:txBody>
      </p:sp>
      <p:pic>
        <p:nvPicPr>
          <p:cNvPr id="13" name="Gráfico 12" descr="Advertencia">
            <a:extLst>
              <a:ext uri="{FF2B5EF4-FFF2-40B4-BE49-F238E27FC236}">
                <a16:creationId xmlns:a16="http://schemas.microsoft.com/office/drawing/2014/main" id="{98618DAF-DB3A-436F-A0F6-EF68FCC9FE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96599" y="222227"/>
            <a:ext cx="914400" cy="914400"/>
          </a:xfrm>
          <a:prstGeom prst="rect">
            <a:avLst/>
          </a:prstGeom>
        </p:spPr>
      </p:pic>
      <p:sp>
        <p:nvSpPr>
          <p:cNvPr id="16" name="CuadroTexto 15">
            <a:extLst>
              <a:ext uri="{FF2B5EF4-FFF2-40B4-BE49-F238E27FC236}">
                <a16:creationId xmlns:a16="http://schemas.microsoft.com/office/drawing/2014/main" id="{1B0B7601-12AF-4DDF-80F3-D5DDA2CE36BD}"/>
              </a:ext>
            </a:extLst>
          </p:cNvPr>
          <p:cNvSpPr txBox="1"/>
          <p:nvPr/>
        </p:nvSpPr>
        <p:spPr>
          <a:xfrm>
            <a:off x="709914" y="1215187"/>
            <a:ext cx="10276720" cy="4362733"/>
          </a:xfrm>
          <a:prstGeom prst="rect">
            <a:avLst/>
          </a:prstGeom>
          <a:noFill/>
        </p:spPr>
        <p:txBody>
          <a:bodyPr wrap="square" rtlCol="0">
            <a:spAutoFit/>
          </a:bodyPr>
          <a:lstStyle/>
          <a:p>
            <a:r>
              <a:rPr lang="es-MX" sz="1600" b="1" u="sng" dirty="0"/>
              <a:t>Pasos para obtener el Patrocinio Institucional:</a:t>
            </a:r>
          </a:p>
          <a:p>
            <a:endParaRPr lang="es-MX" sz="1600" u="sng" dirty="0"/>
          </a:p>
          <a:p>
            <a:r>
              <a:rPr lang="es-ES_tradnl" sz="1600" dirty="0"/>
              <a:t>Enviar la siguiente documentación </a:t>
            </a:r>
            <a:r>
              <a:rPr lang="es-ES_tradnl" sz="1600" u="sng" dirty="0"/>
              <a:t>firmada por el/la Decano/a</a:t>
            </a:r>
            <a:r>
              <a:rPr lang="es-ES_tradnl" sz="1600" dirty="0"/>
              <a:t> hasta el día </a:t>
            </a:r>
            <a:r>
              <a:rPr lang="es-ES_tradnl" sz="1600" b="1" dirty="0"/>
              <a:t>miércoles  03 de marzo de 2021:</a:t>
            </a:r>
          </a:p>
          <a:p>
            <a:endParaRPr lang="es-CL" sz="1600" dirty="0"/>
          </a:p>
          <a:p>
            <a:pPr marL="671513" lvl="1" indent="-214313">
              <a:buFont typeface="Arial" panose="020B0604020202020204" pitchFamily="34" charset="0"/>
              <a:buChar char="•"/>
            </a:pPr>
            <a:r>
              <a:rPr lang="es-ES_tradnl" sz="1600" b="1" dirty="0"/>
              <a:t>Formulario </a:t>
            </a:r>
            <a:r>
              <a:rPr lang="es-ES" sz="1600" b="1" dirty="0"/>
              <a:t>DINV</a:t>
            </a:r>
          </a:p>
          <a:p>
            <a:pPr marL="671513" lvl="1" indent="-214313">
              <a:buFont typeface="Arial" panose="020B0604020202020204" pitchFamily="34" charset="0"/>
              <a:buChar char="•"/>
            </a:pPr>
            <a:endParaRPr lang="es-ES" sz="1600" b="1" dirty="0"/>
          </a:p>
          <a:p>
            <a:pPr marL="671513" lvl="1" indent="-214313">
              <a:buFont typeface="Arial" panose="020B0604020202020204" pitchFamily="34" charset="0"/>
              <a:buChar char="•"/>
            </a:pPr>
            <a:r>
              <a:rPr lang="es-ES" sz="1600" b="1" dirty="0"/>
              <a:t>Declaración Obligatoria Interna (DOI)</a:t>
            </a:r>
            <a:r>
              <a:rPr lang="es-CL" sz="1600" b="1" dirty="0"/>
              <a:t> </a:t>
            </a:r>
            <a:r>
              <a:rPr lang="es-ES_tradnl" sz="1600" dirty="0"/>
              <a:t>de el/la Director/a o Investigador/a Principal UC de mayor categoría en la propuesta (si el/la Director/a no es UC)</a:t>
            </a:r>
          </a:p>
          <a:p>
            <a:pPr marL="671513" lvl="1" indent="-214313">
              <a:buFont typeface="Arial" panose="020B0604020202020204" pitchFamily="34" charset="0"/>
              <a:buChar char="•"/>
            </a:pPr>
            <a:endParaRPr lang="es-CL" sz="1600" dirty="0"/>
          </a:p>
          <a:p>
            <a:pPr marL="671513" lvl="1" indent="-214313">
              <a:buFont typeface="Arial" panose="020B0604020202020204" pitchFamily="34" charset="0"/>
              <a:buChar char="•"/>
            </a:pPr>
            <a:r>
              <a:rPr lang="es-ES_tradnl" sz="1600" b="1" dirty="0"/>
              <a:t>Carta de Apoyo </a:t>
            </a:r>
            <a:r>
              <a:rPr lang="es-ES_tradnl" sz="1600" dirty="0"/>
              <a:t>para todos los Investigadores/as Principales UC, incluyendo al Director/a y Director/a Alterno/a si son académicos/as UC</a:t>
            </a:r>
            <a:endParaRPr lang="es-CL" sz="1600" dirty="0"/>
          </a:p>
          <a:p>
            <a:r>
              <a:rPr lang="es-ES_tradnl" sz="1600" dirty="0"/>
              <a:t> </a:t>
            </a:r>
            <a:endParaRPr lang="es-CL" sz="1600" dirty="0"/>
          </a:p>
          <a:p>
            <a:r>
              <a:rPr lang="es-ES_tradnl" sz="1600" dirty="0"/>
              <a:t>Las propuestas deben estar ingresadas en la plataforma de postulación de Milenio de forma íntegra al </a:t>
            </a:r>
            <a:r>
              <a:rPr lang="es-ES_tradnl" sz="1600" b="1" dirty="0"/>
              <a:t>03 de marzo de 2021</a:t>
            </a:r>
            <a:r>
              <a:rPr lang="es-ES_tradnl" sz="1600" dirty="0"/>
              <a:t> para que puedan ser revisadas por la DINV y se pueda entregar el patrocinio institucional.</a:t>
            </a:r>
            <a:endParaRPr lang="es-CL" sz="1600" dirty="0"/>
          </a:p>
          <a:p>
            <a:r>
              <a:rPr lang="es-ES_tradnl" sz="1600" dirty="0"/>
              <a:t> </a:t>
            </a:r>
            <a:endParaRPr lang="es-CL" sz="1600" dirty="0"/>
          </a:p>
          <a:p>
            <a:r>
              <a:rPr lang="es-CL" sz="1600" dirty="0">
                <a:cs typeface="Calibri"/>
              </a:rPr>
              <a:t>Revisar exhaustivamente qué documentos deben ser completados en </a:t>
            </a:r>
            <a:r>
              <a:rPr lang="es-CL" sz="1600" b="1" dirty="0">
                <a:cs typeface="Calibri"/>
              </a:rPr>
              <a:t>inglés y/o español.</a:t>
            </a:r>
          </a:p>
          <a:p>
            <a:pPr algn="just"/>
            <a:endParaRPr lang="es-ES_tradnl" sz="1350" dirty="0"/>
          </a:p>
        </p:txBody>
      </p:sp>
      <p:sp>
        <p:nvSpPr>
          <p:cNvPr id="14" name="Marcador de pie de página 7">
            <a:extLst>
              <a:ext uri="{FF2B5EF4-FFF2-40B4-BE49-F238E27FC236}">
                <a16:creationId xmlns:a16="http://schemas.microsoft.com/office/drawing/2014/main" id="{F25775F8-9169-442A-8B04-067DA99BF7DE}"/>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5" name="Marcador de número de diapositiva 7">
            <a:extLst>
              <a:ext uri="{FF2B5EF4-FFF2-40B4-BE49-F238E27FC236}">
                <a16:creationId xmlns:a16="http://schemas.microsoft.com/office/drawing/2014/main" id="{CB2984C0-DBA1-48DF-A5F4-B35ED243A5CE}"/>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0362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9052192" cy="600449"/>
          </a:xfrm>
        </p:spPr>
        <p:txBody>
          <a:bodyPr/>
          <a:lstStyle/>
          <a:p>
            <a:r>
              <a:rPr lang="es-ES" sz="2800" dirty="0">
                <a:solidFill>
                  <a:schemeClr val="tx1">
                    <a:lumMod val="50000"/>
                    <a:lumOff val="50000"/>
                  </a:schemeClr>
                </a:solidFill>
                <a:latin typeface="Calibri" charset="0"/>
                <a:ea typeface="ＭＳ Ｐゴシック" charset="-128"/>
                <a:cs typeface="+mn-cs"/>
              </a:rPr>
              <a:t>9. Para mayor información</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 name="Marcador de contenido 2">
            <a:extLst>
              <a:ext uri="{FF2B5EF4-FFF2-40B4-BE49-F238E27FC236}">
                <a16:creationId xmlns:a16="http://schemas.microsoft.com/office/drawing/2014/main" id="{CBD1B68C-D057-4AA6-8ECA-3C5B73F69E2E}"/>
              </a:ext>
            </a:extLst>
          </p:cNvPr>
          <p:cNvSpPr txBox="1">
            <a:spLocks/>
          </p:cNvSpPr>
          <p:nvPr/>
        </p:nvSpPr>
        <p:spPr>
          <a:xfrm>
            <a:off x="838200" y="13210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s-CL" sz="1600" dirty="0">
              <a:latin typeface="Calibri" panose="020F0502020204030204" pitchFamily="34" charset="0"/>
              <a:ea typeface="Calibri" panose="020F0502020204030204" pitchFamily="34" charset="0"/>
              <a:cs typeface="Calibri" panose="020F0502020204030204" pitchFamily="34" charset="0"/>
            </a:endParaRPr>
          </a:p>
          <a:p>
            <a:pPr marL="0" indent="0">
              <a:buFont typeface="Arial" charset="0"/>
              <a:buNone/>
            </a:pPr>
            <a:endParaRPr lang="es-CL" dirty="0"/>
          </a:p>
        </p:txBody>
      </p:sp>
      <p:sp>
        <p:nvSpPr>
          <p:cNvPr id="6" name="Marcador de contenido 2">
            <a:extLst>
              <a:ext uri="{FF2B5EF4-FFF2-40B4-BE49-F238E27FC236}">
                <a16:creationId xmlns:a16="http://schemas.microsoft.com/office/drawing/2014/main" id="{D3F6EA32-2BC8-4908-BFF0-58811C68212C}"/>
              </a:ext>
            </a:extLst>
          </p:cNvPr>
          <p:cNvSpPr txBox="1">
            <a:spLocks/>
          </p:cNvSpPr>
          <p:nvPr/>
        </p:nvSpPr>
        <p:spPr>
          <a:xfrm>
            <a:off x="990600" y="14734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8" name="Marcador de contenido 2">
            <a:extLst>
              <a:ext uri="{FF2B5EF4-FFF2-40B4-BE49-F238E27FC236}">
                <a16:creationId xmlns:a16="http://schemas.microsoft.com/office/drawing/2014/main" id="{3ECF5869-B84D-4F88-98E5-835C683963DB}"/>
              </a:ext>
            </a:extLst>
          </p:cNvPr>
          <p:cNvSpPr txBox="1">
            <a:spLocks/>
          </p:cNvSpPr>
          <p:nvPr/>
        </p:nvSpPr>
        <p:spPr>
          <a:xfrm>
            <a:off x="685164" y="1384184"/>
            <a:ext cx="10668635" cy="485722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9" name="Marcador de contenido 2">
            <a:extLst>
              <a:ext uri="{FF2B5EF4-FFF2-40B4-BE49-F238E27FC236}">
                <a16:creationId xmlns:a16="http://schemas.microsoft.com/office/drawing/2014/main" id="{C43F3F3F-AE15-4CE7-945E-58E5DB94506F}"/>
              </a:ext>
            </a:extLst>
          </p:cNvPr>
          <p:cNvSpPr txBox="1">
            <a:spLocks/>
          </p:cNvSpPr>
          <p:nvPr/>
        </p:nvSpPr>
        <p:spPr>
          <a:xfrm>
            <a:off x="838200" y="1321003"/>
            <a:ext cx="10515600" cy="5708969"/>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Aft>
                <a:spcPts val="800"/>
              </a:spcAft>
            </a:pPr>
            <a:endParaRPr lang="es-CL" sz="1600" dirty="0">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endParaRPr lang="es-CL" sz="16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charset="0"/>
              <a:buNone/>
            </a:pPr>
            <a:endParaRPr lang="es-CL" dirty="0"/>
          </a:p>
        </p:txBody>
      </p:sp>
      <p:sp>
        <p:nvSpPr>
          <p:cNvPr id="10" name="Marcador de contenido 2">
            <a:extLst>
              <a:ext uri="{FF2B5EF4-FFF2-40B4-BE49-F238E27FC236}">
                <a16:creationId xmlns:a16="http://schemas.microsoft.com/office/drawing/2014/main" id="{9EAC9ACB-E3A6-4A09-8B4D-D19DC7973A0E}"/>
              </a:ext>
            </a:extLst>
          </p:cNvPr>
          <p:cNvSpPr txBox="1">
            <a:spLocks/>
          </p:cNvSpPr>
          <p:nvPr/>
        </p:nvSpPr>
        <p:spPr>
          <a:xfrm>
            <a:off x="457200" y="147962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12" name="Marcador de contenido 2">
            <a:extLst>
              <a:ext uri="{FF2B5EF4-FFF2-40B4-BE49-F238E27FC236}">
                <a16:creationId xmlns:a16="http://schemas.microsoft.com/office/drawing/2014/main" id="{A28D5259-6E5C-461B-A839-13AACBEF4313}"/>
              </a:ext>
            </a:extLst>
          </p:cNvPr>
          <p:cNvSpPr txBox="1">
            <a:spLocks/>
          </p:cNvSpPr>
          <p:nvPr/>
        </p:nvSpPr>
        <p:spPr>
          <a:xfrm>
            <a:off x="838200" y="1122745"/>
            <a:ext cx="10643886" cy="5555848"/>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endParaRPr lang="es-CL" sz="1900" b="1" dirty="0">
              <a:latin typeface="Calibri" panose="020F0502020204030204" pitchFamily="34" charset="0"/>
              <a:ea typeface="Calibri" panose="020F0502020204030204" pitchFamily="34" charset="0"/>
              <a:cs typeface="Calibri" panose="020F0502020204030204" pitchFamily="34" charset="0"/>
            </a:endParaRPr>
          </a:p>
        </p:txBody>
      </p:sp>
      <p:sp>
        <p:nvSpPr>
          <p:cNvPr id="11" name="Marcador de contenido 2">
            <a:extLst>
              <a:ext uri="{FF2B5EF4-FFF2-40B4-BE49-F238E27FC236}">
                <a16:creationId xmlns:a16="http://schemas.microsoft.com/office/drawing/2014/main" id="{FD2AB4D7-6DF9-4680-B013-F4121C4055D0}"/>
              </a:ext>
            </a:extLst>
          </p:cNvPr>
          <p:cNvSpPr txBox="1">
            <a:spLocks/>
          </p:cNvSpPr>
          <p:nvPr/>
        </p:nvSpPr>
        <p:spPr>
          <a:xfrm>
            <a:off x="838200" y="1321003"/>
            <a:ext cx="10515600" cy="525596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95275" marR="3810" indent="-285750" algn="just">
              <a:spcBef>
                <a:spcPts val="0"/>
              </a:spcBef>
              <a:buClr>
                <a:schemeClr val="tx1">
                  <a:lumMod val="75000"/>
                  <a:lumOff val="25000"/>
                </a:schemeClr>
              </a:buClr>
              <a:tabLst>
                <a:tab pos="266700" algn="l"/>
              </a:tabLst>
            </a:pPr>
            <a:r>
              <a:rPr lang="es-CL" sz="1600" dirty="0">
                <a:latin typeface="+mn-lt"/>
                <a:cs typeface="Calibri"/>
              </a:rPr>
              <a:t>Esta presentación no aborda la totalidad de aspectos a considerar para postular al Concurso Institutos Milenio Ciencias Naturales y Exactas 2021 y </a:t>
            </a:r>
            <a:r>
              <a:rPr lang="es-CL" sz="1600" b="1" dirty="0">
                <a:latin typeface="+mn-lt"/>
                <a:cs typeface="Calibri"/>
              </a:rPr>
              <a:t>no reemplaza de ningún modo la lectura de las bases.</a:t>
            </a:r>
          </a:p>
          <a:p>
            <a:pPr marL="295275" marR="3810" indent="-285750" algn="just">
              <a:spcBef>
                <a:spcPts val="0"/>
              </a:spcBef>
              <a:buClr>
                <a:schemeClr val="tx1">
                  <a:lumMod val="75000"/>
                  <a:lumOff val="25000"/>
                </a:schemeClr>
              </a:buClr>
              <a:tabLst>
                <a:tab pos="266700" algn="l"/>
              </a:tabLst>
            </a:pPr>
            <a:endParaRPr lang="es-CL" sz="1600" b="1" dirty="0">
              <a:latin typeface="+mn-lt"/>
              <a:cs typeface="Calibri"/>
            </a:endParaRPr>
          </a:p>
          <a:p>
            <a:pPr marL="295275" marR="3810" indent="-285750" algn="just">
              <a:spcBef>
                <a:spcPts val="0"/>
              </a:spcBef>
              <a:buClr>
                <a:schemeClr val="tx1">
                  <a:lumMod val="75000"/>
                  <a:lumOff val="25000"/>
                </a:schemeClr>
              </a:buClr>
              <a:tabLst>
                <a:tab pos="266700" algn="l"/>
              </a:tabLst>
            </a:pPr>
            <a:r>
              <a:rPr lang="es-CL" sz="1600" b="1" dirty="0">
                <a:latin typeface="+mn-lt"/>
                <a:cs typeface="Calibri"/>
              </a:rPr>
              <a:t>Recuerde no dejar su postulación para último momento.</a:t>
            </a:r>
          </a:p>
          <a:p>
            <a:pPr marL="295275" marR="3810" indent="-285750" algn="just">
              <a:spcBef>
                <a:spcPts val="0"/>
              </a:spcBef>
              <a:buClr>
                <a:schemeClr val="tx1">
                  <a:lumMod val="75000"/>
                  <a:lumOff val="25000"/>
                </a:schemeClr>
              </a:buClr>
              <a:tabLst>
                <a:tab pos="266700" algn="l"/>
              </a:tabLst>
            </a:pPr>
            <a:endParaRPr lang="es-CL" sz="1600" b="1" dirty="0">
              <a:latin typeface="+mn-lt"/>
              <a:cs typeface="Calibri"/>
            </a:endParaRPr>
          </a:p>
          <a:p>
            <a:pPr marL="295275" marR="3810" indent="-285750" algn="just">
              <a:spcBef>
                <a:spcPts val="0"/>
              </a:spcBef>
              <a:buClr>
                <a:schemeClr val="tx1">
                  <a:lumMod val="75000"/>
                  <a:lumOff val="25000"/>
                </a:schemeClr>
              </a:buClr>
              <a:tabLst>
                <a:tab pos="266700" algn="l"/>
              </a:tabLst>
            </a:pPr>
            <a:r>
              <a:rPr lang="es-CL" sz="1600" dirty="0">
                <a:latin typeface="+mn-lt"/>
                <a:cs typeface="Calibri"/>
              </a:rPr>
              <a:t>Para mayor información sobre Bases del concurso, Glosario, Información sobre el sistema de postulación en línea revisar </a:t>
            </a:r>
            <a:r>
              <a:rPr lang="es-CL" sz="1600" dirty="0">
                <a:latin typeface="+mn-lt"/>
                <a:cs typeface="Calibri"/>
                <a:hlinkClick r:id="rId3"/>
              </a:rPr>
              <a:t>https://www.iniciativamilenio.cl/</a:t>
            </a:r>
            <a:r>
              <a:rPr lang="es-CL" sz="1600" dirty="0">
                <a:latin typeface="+mn-lt"/>
                <a:cs typeface="Calibri"/>
              </a:rPr>
              <a:t> </a:t>
            </a:r>
          </a:p>
          <a:p>
            <a:pPr marL="295275" marR="3810" indent="-285750" algn="just">
              <a:spcBef>
                <a:spcPts val="0"/>
              </a:spcBef>
              <a:buClr>
                <a:schemeClr val="tx1">
                  <a:lumMod val="75000"/>
                  <a:lumOff val="25000"/>
                </a:schemeClr>
              </a:buClr>
              <a:tabLst>
                <a:tab pos="266700" algn="l"/>
              </a:tabLst>
            </a:pPr>
            <a:endParaRPr lang="es-ES_tradnl" sz="1600" dirty="0">
              <a:latin typeface="+mn-lt"/>
            </a:endParaRPr>
          </a:p>
          <a:p>
            <a:pPr marL="295275" marR="3810" indent="-285750" algn="just">
              <a:spcBef>
                <a:spcPts val="0"/>
              </a:spcBef>
              <a:buClr>
                <a:schemeClr val="tx1">
                  <a:lumMod val="75000"/>
                  <a:lumOff val="25000"/>
                </a:schemeClr>
              </a:buClr>
              <a:tabLst>
                <a:tab pos="266700" algn="l"/>
              </a:tabLst>
            </a:pPr>
            <a:r>
              <a:rPr lang="es-ES_tradnl" sz="1600" dirty="0">
                <a:latin typeface="+mn-lt"/>
              </a:rPr>
              <a:t>Para formularios, fechas y más información revisar Concurso Institutos Milenio en Ciencias Naturales y Exactas 2021 en </a:t>
            </a:r>
            <a:r>
              <a:rPr lang="es-ES_tradnl" sz="1600" b="1" dirty="0">
                <a:latin typeface="+mn-lt"/>
              </a:rPr>
              <a:t>sitio web UC </a:t>
            </a:r>
            <a:r>
              <a:rPr lang="es-ES_tradnl" sz="1600" dirty="0">
                <a:latin typeface="+mn-lt"/>
                <a:hlinkClick r:id="rId4"/>
              </a:rPr>
              <a:t>https://investigacion.uc.cl/concursos</a:t>
            </a:r>
            <a:endParaRPr lang="es-ES_tradnl" sz="1600" dirty="0">
              <a:latin typeface="+mn-lt"/>
            </a:endParaRPr>
          </a:p>
          <a:p>
            <a:pPr marL="9525" marR="3810" indent="0" algn="just">
              <a:spcBef>
                <a:spcPts val="0"/>
              </a:spcBef>
              <a:buClr>
                <a:schemeClr val="tx1">
                  <a:lumMod val="75000"/>
                  <a:lumOff val="25000"/>
                </a:schemeClr>
              </a:buClr>
              <a:buNone/>
              <a:tabLst>
                <a:tab pos="266700" algn="l"/>
              </a:tabLst>
            </a:pPr>
            <a:endParaRPr lang="es-ES_tradnl" sz="1600" dirty="0">
              <a:latin typeface="+mn-lt"/>
            </a:endParaRPr>
          </a:p>
          <a:p>
            <a:pPr marL="295275" marR="3810" indent="-285750" algn="just">
              <a:spcBef>
                <a:spcPts val="0"/>
              </a:spcBef>
              <a:buClr>
                <a:schemeClr val="tx1">
                  <a:lumMod val="75000"/>
                  <a:lumOff val="25000"/>
                </a:schemeClr>
              </a:buClr>
              <a:tabLst>
                <a:tab pos="266700" algn="l"/>
              </a:tabLst>
            </a:pPr>
            <a:r>
              <a:rPr lang="es-ES_tradnl" sz="1600" b="1" dirty="0">
                <a:latin typeface="+mn-lt"/>
              </a:rPr>
              <a:t>Consultas ANID:</a:t>
            </a:r>
            <a:r>
              <a:rPr lang="es-CL" sz="1600" b="1" dirty="0">
                <a:latin typeface="+mn-lt"/>
              </a:rPr>
              <a:t> </a:t>
            </a:r>
            <a:r>
              <a:rPr lang="es-ES_tradnl" sz="1600" b="1" dirty="0">
                <a:latin typeface="+mn-lt"/>
              </a:rPr>
              <a:t>Hasta el viernes 05 de marzo a las 23:59 horas, a través del Foro Preguntas Institutos 2021 o a través de </a:t>
            </a:r>
            <a:r>
              <a:rPr lang="es-ES_tradnl" sz="1600" dirty="0">
                <a:latin typeface="+mn-lt"/>
                <a:hlinkClick r:id="rId5"/>
              </a:rPr>
              <a:t>https://ayuda.anid.cl/hc/es</a:t>
            </a:r>
            <a:endParaRPr lang="es-ES_tradnl" sz="1600" dirty="0">
              <a:latin typeface="+mn-lt"/>
            </a:endParaRPr>
          </a:p>
          <a:p>
            <a:pPr marL="9525" marR="3810" indent="0" algn="just">
              <a:spcBef>
                <a:spcPts val="0"/>
              </a:spcBef>
              <a:buClr>
                <a:schemeClr val="tx1">
                  <a:lumMod val="75000"/>
                  <a:lumOff val="25000"/>
                </a:schemeClr>
              </a:buClr>
              <a:tabLst>
                <a:tab pos="266700" algn="l"/>
              </a:tabLst>
            </a:pPr>
            <a:endParaRPr lang="es-CL" sz="1600" dirty="0">
              <a:latin typeface="+mn-lt"/>
            </a:endParaRPr>
          </a:p>
          <a:p>
            <a:pPr algn="just"/>
            <a:r>
              <a:rPr lang="es-ES_tradnl" sz="1600" b="1" dirty="0">
                <a:latin typeface="+mn-lt"/>
              </a:rPr>
              <a:t>Consultas sobre el proceso interno de patrocinio institucional (hasta el 29/01/21 y desde el 01/03/21): </a:t>
            </a:r>
            <a:r>
              <a:rPr lang="es-ES_tradnl" sz="1600" dirty="0">
                <a:latin typeface="+mn-lt"/>
                <a:hlinkClick r:id="rId6"/>
              </a:rPr>
              <a:t>uc_institutosmilenio@uc.cl</a:t>
            </a:r>
            <a:endParaRPr lang="es-CL" sz="1600" dirty="0">
              <a:latin typeface="+mn-lt"/>
            </a:endParaRPr>
          </a:p>
          <a:p>
            <a:pPr marL="9525" marR="3810" indent="0" algn="just">
              <a:lnSpc>
                <a:spcPct val="100000"/>
              </a:lnSpc>
              <a:spcBef>
                <a:spcPts val="0"/>
              </a:spcBef>
              <a:buClr>
                <a:schemeClr val="tx1">
                  <a:lumMod val="75000"/>
                  <a:lumOff val="25000"/>
                </a:schemeClr>
              </a:buClr>
              <a:buNone/>
              <a:tabLst>
                <a:tab pos="266700" algn="l"/>
              </a:tabLst>
            </a:pPr>
            <a:endParaRPr lang="es-ES_tradnl" sz="1200" dirty="0"/>
          </a:p>
          <a:p>
            <a:pPr lvl="1" algn="just"/>
            <a:endParaRPr lang="es-CL" sz="1200" dirty="0"/>
          </a:p>
        </p:txBody>
      </p:sp>
      <p:pic>
        <p:nvPicPr>
          <p:cNvPr id="14" name="Gráfico 13" descr="Bombilla y engranaje">
            <a:extLst>
              <a:ext uri="{FF2B5EF4-FFF2-40B4-BE49-F238E27FC236}">
                <a16:creationId xmlns:a16="http://schemas.microsoft.com/office/drawing/2014/main" id="{54C8C377-F516-4638-9B99-1085EA52433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72800" y="336114"/>
            <a:ext cx="685800" cy="685800"/>
          </a:xfrm>
          <a:prstGeom prst="rect">
            <a:avLst/>
          </a:prstGeom>
        </p:spPr>
      </p:pic>
      <p:sp>
        <p:nvSpPr>
          <p:cNvPr id="15" name="Marcador de pie de página 7">
            <a:extLst>
              <a:ext uri="{FF2B5EF4-FFF2-40B4-BE49-F238E27FC236}">
                <a16:creationId xmlns:a16="http://schemas.microsoft.com/office/drawing/2014/main" id="{99488873-D0A8-49B8-A51A-6E021F627B91}"/>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6" name="Marcador de número de diapositiva 7">
            <a:extLst>
              <a:ext uri="{FF2B5EF4-FFF2-40B4-BE49-F238E27FC236}">
                <a16:creationId xmlns:a16="http://schemas.microsoft.com/office/drawing/2014/main" id="{80072134-D821-43FB-B081-79BD1DA2E75C}"/>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1259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a:extLst>
              <a:ext uri="{FF2B5EF4-FFF2-40B4-BE49-F238E27FC236}">
                <a16:creationId xmlns:a16="http://schemas.microsoft.com/office/drawing/2014/main" id="{CBD1B68C-D057-4AA6-8ECA-3C5B73F69E2E}"/>
              </a:ext>
            </a:extLst>
          </p:cNvPr>
          <p:cNvSpPr txBox="1">
            <a:spLocks/>
          </p:cNvSpPr>
          <p:nvPr/>
        </p:nvSpPr>
        <p:spPr>
          <a:xfrm>
            <a:off x="838200" y="13210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s-CL" sz="1600" dirty="0">
              <a:latin typeface="Calibri" panose="020F0502020204030204" pitchFamily="34" charset="0"/>
              <a:ea typeface="Calibri" panose="020F0502020204030204" pitchFamily="34" charset="0"/>
              <a:cs typeface="Calibri" panose="020F0502020204030204" pitchFamily="34" charset="0"/>
            </a:endParaRPr>
          </a:p>
          <a:p>
            <a:pPr marL="0" indent="0">
              <a:buFont typeface="Arial" charset="0"/>
              <a:buNone/>
            </a:pPr>
            <a:endParaRPr lang="es-CL" dirty="0"/>
          </a:p>
        </p:txBody>
      </p:sp>
      <p:sp>
        <p:nvSpPr>
          <p:cNvPr id="6" name="Marcador de contenido 2">
            <a:extLst>
              <a:ext uri="{FF2B5EF4-FFF2-40B4-BE49-F238E27FC236}">
                <a16:creationId xmlns:a16="http://schemas.microsoft.com/office/drawing/2014/main" id="{D3F6EA32-2BC8-4908-BFF0-58811C68212C}"/>
              </a:ext>
            </a:extLst>
          </p:cNvPr>
          <p:cNvSpPr txBox="1">
            <a:spLocks/>
          </p:cNvSpPr>
          <p:nvPr/>
        </p:nvSpPr>
        <p:spPr>
          <a:xfrm>
            <a:off x="990600" y="1473404"/>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8" name="Marcador de contenido 2">
            <a:extLst>
              <a:ext uri="{FF2B5EF4-FFF2-40B4-BE49-F238E27FC236}">
                <a16:creationId xmlns:a16="http://schemas.microsoft.com/office/drawing/2014/main" id="{3ECF5869-B84D-4F88-98E5-835C683963DB}"/>
              </a:ext>
            </a:extLst>
          </p:cNvPr>
          <p:cNvSpPr txBox="1">
            <a:spLocks/>
          </p:cNvSpPr>
          <p:nvPr/>
        </p:nvSpPr>
        <p:spPr>
          <a:xfrm>
            <a:off x="685164" y="1384184"/>
            <a:ext cx="10668635" cy="485722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9" name="Marcador de contenido 2">
            <a:extLst>
              <a:ext uri="{FF2B5EF4-FFF2-40B4-BE49-F238E27FC236}">
                <a16:creationId xmlns:a16="http://schemas.microsoft.com/office/drawing/2014/main" id="{C43F3F3F-AE15-4CE7-945E-58E5DB94506F}"/>
              </a:ext>
            </a:extLst>
          </p:cNvPr>
          <p:cNvSpPr txBox="1">
            <a:spLocks/>
          </p:cNvSpPr>
          <p:nvPr/>
        </p:nvSpPr>
        <p:spPr>
          <a:xfrm>
            <a:off x="838200" y="1321003"/>
            <a:ext cx="10515600" cy="5708969"/>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Aft>
                <a:spcPts val="800"/>
              </a:spcAft>
            </a:pPr>
            <a:endParaRPr lang="es-CL" sz="1600" dirty="0">
              <a:latin typeface="Calibri" panose="020F0502020204030204" pitchFamily="34" charset="0"/>
              <a:ea typeface="Calibri" panose="020F0502020204030204" pitchFamily="34" charset="0"/>
              <a:cs typeface="Calibri" panose="020F0502020204030204" pitchFamily="34" charset="0"/>
            </a:endParaRPr>
          </a:p>
          <a:p>
            <a:pPr algn="just">
              <a:spcAft>
                <a:spcPts val="800"/>
              </a:spcAft>
            </a:pPr>
            <a:endParaRPr lang="es-CL" sz="16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charset="0"/>
              <a:buNone/>
            </a:pPr>
            <a:endParaRPr lang="es-CL" dirty="0"/>
          </a:p>
        </p:txBody>
      </p:sp>
      <p:sp>
        <p:nvSpPr>
          <p:cNvPr id="10" name="Marcador de contenido 2">
            <a:extLst>
              <a:ext uri="{FF2B5EF4-FFF2-40B4-BE49-F238E27FC236}">
                <a16:creationId xmlns:a16="http://schemas.microsoft.com/office/drawing/2014/main" id="{9EAC9ACB-E3A6-4A09-8B4D-D19DC7973A0E}"/>
              </a:ext>
            </a:extLst>
          </p:cNvPr>
          <p:cNvSpPr txBox="1">
            <a:spLocks/>
          </p:cNvSpPr>
          <p:nvPr/>
        </p:nvSpPr>
        <p:spPr>
          <a:xfrm>
            <a:off x="685165" y="1488783"/>
            <a:ext cx="10515600" cy="491918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dirty="0"/>
          </a:p>
        </p:txBody>
      </p:sp>
      <p:sp>
        <p:nvSpPr>
          <p:cNvPr id="12" name="Marcador de contenido 2">
            <a:extLst>
              <a:ext uri="{FF2B5EF4-FFF2-40B4-BE49-F238E27FC236}">
                <a16:creationId xmlns:a16="http://schemas.microsoft.com/office/drawing/2014/main" id="{A28D5259-6E5C-461B-A839-13AACBEF4313}"/>
              </a:ext>
            </a:extLst>
          </p:cNvPr>
          <p:cNvSpPr txBox="1">
            <a:spLocks/>
          </p:cNvSpPr>
          <p:nvPr/>
        </p:nvSpPr>
        <p:spPr>
          <a:xfrm>
            <a:off x="838200" y="1122745"/>
            <a:ext cx="10643886" cy="5555848"/>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endParaRPr lang="es-CL" sz="1900" b="1" dirty="0">
              <a:latin typeface="Calibri" panose="020F0502020204030204" pitchFamily="34" charset="0"/>
              <a:ea typeface="Calibri" panose="020F0502020204030204" pitchFamily="34" charset="0"/>
              <a:cs typeface="Calibri" panose="020F0502020204030204" pitchFamily="34" charset="0"/>
            </a:endParaRPr>
          </a:p>
        </p:txBody>
      </p:sp>
      <p:sp>
        <p:nvSpPr>
          <p:cNvPr id="11" name="Marcador de contenido 2">
            <a:extLst>
              <a:ext uri="{FF2B5EF4-FFF2-40B4-BE49-F238E27FC236}">
                <a16:creationId xmlns:a16="http://schemas.microsoft.com/office/drawing/2014/main" id="{FD2AB4D7-6DF9-4680-B013-F4121C4055D0}"/>
              </a:ext>
            </a:extLst>
          </p:cNvPr>
          <p:cNvSpPr txBox="1">
            <a:spLocks/>
          </p:cNvSpPr>
          <p:nvPr/>
        </p:nvSpPr>
        <p:spPr>
          <a:xfrm>
            <a:off x="838200" y="1321003"/>
            <a:ext cx="10515600" cy="525596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endParaRPr lang="es-CL" sz="2400" dirty="0"/>
          </a:p>
        </p:txBody>
      </p:sp>
      <p:sp>
        <p:nvSpPr>
          <p:cNvPr id="15" name="Marcador de contenido 2">
            <a:extLst>
              <a:ext uri="{FF2B5EF4-FFF2-40B4-BE49-F238E27FC236}">
                <a16:creationId xmlns:a16="http://schemas.microsoft.com/office/drawing/2014/main" id="{F9C2FCBD-87C0-41BD-A25E-2FC5997F1087}"/>
              </a:ext>
            </a:extLst>
          </p:cNvPr>
          <p:cNvSpPr txBox="1">
            <a:spLocks/>
          </p:cNvSpPr>
          <p:nvPr/>
        </p:nvSpPr>
        <p:spPr>
          <a:xfrm>
            <a:off x="685165" y="1430059"/>
            <a:ext cx="10515600" cy="5255963"/>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L"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16" name="Imagen 5" descr="UC lineal TR-09.eps">
            <a:extLst>
              <a:ext uri="{FF2B5EF4-FFF2-40B4-BE49-F238E27FC236}">
                <a16:creationId xmlns:a16="http://schemas.microsoft.com/office/drawing/2014/main" id="{FC524EB6-736B-4E5C-848F-0F8B59EBC652}"/>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61142" y="4871895"/>
            <a:ext cx="2229373" cy="12883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Gráfico 16" descr="Contorno">
            <a:extLst>
              <a:ext uri="{FF2B5EF4-FFF2-40B4-BE49-F238E27FC236}">
                <a16:creationId xmlns:a16="http://schemas.microsoft.com/office/drawing/2014/main" id="{244A12CE-9018-4EA7-9F6C-74AFE964BFF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915229" y="2825050"/>
            <a:ext cx="703942" cy="703942"/>
          </a:xfrm>
          <a:prstGeom prst="rect">
            <a:avLst/>
          </a:prstGeom>
        </p:spPr>
      </p:pic>
      <p:sp>
        <p:nvSpPr>
          <p:cNvPr id="18" name="CuadroTexto 17">
            <a:extLst>
              <a:ext uri="{FF2B5EF4-FFF2-40B4-BE49-F238E27FC236}">
                <a16:creationId xmlns:a16="http://schemas.microsoft.com/office/drawing/2014/main" id="{F5AB388F-F67D-4535-AD7D-66C2976B8B13}"/>
              </a:ext>
            </a:extLst>
          </p:cNvPr>
          <p:cNvSpPr txBox="1"/>
          <p:nvPr/>
        </p:nvSpPr>
        <p:spPr>
          <a:xfrm>
            <a:off x="1753305" y="2954209"/>
            <a:ext cx="3628571" cy="461665"/>
          </a:xfrm>
          <a:prstGeom prst="rect">
            <a:avLst/>
          </a:prstGeom>
          <a:noFill/>
        </p:spPr>
        <p:txBody>
          <a:bodyPr wrap="square" rtlCol="0">
            <a:spAutoFit/>
          </a:bodyPr>
          <a:lstStyle/>
          <a:p>
            <a:r>
              <a:rPr lang="es-ES_tradnl" sz="2400" b="1" dirty="0"/>
              <a:t>Contacto UC </a:t>
            </a:r>
          </a:p>
        </p:txBody>
      </p:sp>
      <p:sp>
        <p:nvSpPr>
          <p:cNvPr id="24" name="CuadroTexto 23">
            <a:extLst>
              <a:ext uri="{FF2B5EF4-FFF2-40B4-BE49-F238E27FC236}">
                <a16:creationId xmlns:a16="http://schemas.microsoft.com/office/drawing/2014/main" id="{6F677AA1-7CD4-429E-99B3-49F79B4D40B3}"/>
              </a:ext>
            </a:extLst>
          </p:cNvPr>
          <p:cNvSpPr txBox="1"/>
          <p:nvPr/>
        </p:nvSpPr>
        <p:spPr>
          <a:xfrm>
            <a:off x="7398495" y="2961861"/>
            <a:ext cx="3101714" cy="461665"/>
          </a:xfrm>
          <a:prstGeom prst="rect">
            <a:avLst/>
          </a:prstGeom>
          <a:noFill/>
        </p:spPr>
        <p:txBody>
          <a:bodyPr wrap="square" rtlCol="0">
            <a:spAutoFit/>
          </a:bodyPr>
          <a:lstStyle/>
          <a:p>
            <a:r>
              <a:rPr lang="es-ES_tradnl" sz="2400" b="1" dirty="0"/>
              <a:t>Contacto ANID</a:t>
            </a:r>
          </a:p>
        </p:txBody>
      </p:sp>
      <p:pic>
        <p:nvPicPr>
          <p:cNvPr id="3" name="Imagen 2" descr="Icono&#10;&#10;Descripción generada automáticamente">
            <a:extLst>
              <a:ext uri="{FF2B5EF4-FFF2-40B4-BE49-F238E27FC236}">
                <a16:creationId xmlns:a16="http://schemas.microsoft.com/office/drawing/2014/main" id="{E473DF50-CE35-436D-9EAB-7EE6FFB2FC0B}"/>
              </a:ext>
            </a:extLst>
          </p:cNvPr>
          <p:cNvPicPr>
            <a:picLocks noChangeAspect="1"/>
          </p:cNvPicPr>
          <p:nvPr/>
        </p:nvPicPr>
        <p:blipFill>
          <a:blip r:embed="rId6" cstate="email">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a:xfrm>
            <a:off x="9784262" y="2833070"/>
            <a:ext cx="703942" cy="703942"/>
          </a:xfrm>
          <a:prstGeom prst="rect">
            <a:avLst/>
          </a:prstGeom>
        </p:spPr>
      </p:pic>
      <p:sp>
        <p:nvSpPr>
          <p:cNvPr id="20" name="Rectángulo 19">
            <a:extLst>
              <a:ext uri="{FF2B5EF4-FFF2-40B4-BE49-F238E27FC236}">
                <a16:creationId xmlns:a16="http://schemas.microsoft.com/office/drawing/2014/main" id="{8E4F4681-7930-41C8-A7AE-D2413E7D03D2}"/>
              </a:ext>
            </a:extLst>
          </p:cNvPr>
          <p:cNvSpPr/>
          <p:nvPr/>
        </p:nvSpPr>
        <p:spPr>
          <a:xfrm>
            <a:off x="1387333" y="3438126"/>
            <a:ext cx="3425843" cy="400110"/>
          </a:xfrm>
          <a:prstGeom prst="rect">
            <a:avLst/>
          </a:prstGeom>
        </p:spPr>
        <p:txBody>
          <a:bodyPr wrap="square">
            <a:spAutoFit/>
          </a:bodyPr>
          <a:lstStyle/>
          <a:p>
            <a:pPr algn="ctr" fontAlgn="base"/>
            <a:r>
              <a:rPr lang="es-ES_tradnl" sz="2000" dirty="0">
                <a:hlinkClick r:id="rId8"/>
              </a:rPr>
              <a:t>uc_institutosmilenio@uc.cl</a:t>
            </a:r>
            <a:endParaRPr lang="es-CL" sz="2000" dirty="0"/>
          </a:p>
        </p:txBody>
      </p:sp>
      <p:sp>
        <p:nvSpPr>
          <p:cNvPr id="25" name="Rectángulo 24">
            <a:extLst>
              <a:ext uri="{FF2B5EF4-FFF2-40B4-BE49-F238E27FC236}">
                <a16:creationId xmlns:a16="http://schemas.microsoft.com/office/drawing/2014/main" id="{1EE17A42-DCF4-4E59-9F76-05CA136BD96E}"/>
              </a:ext>
            </a:extLst>
          </p:cNvPr>
          <p:cNvSpPr/>
          <p:nvPr/>
        </p:nvSpPr>
        <p:spPr>
          <a:xfrm>
            <a:off x="6538252" y="3387771"/>
            <a:ext cx="3984172" cy="400110"/>
          </a:xfrm>
          <a:prstGeom prst="rect">
            <a:avLst/>
          </a:prstGeom>
          <a:noFill/>
        </p:spPr>
        <p:txBody>
          <a:bodyPr wrap="square">
            <a:spAutoFit/>
          </a:bodyPr>
          <a:lstStyle/>
          <a:p>
            <a:pPr marL="9525" marR="3810" algn="ctr">
              <a:buClr>
                <a:schemeClr val="tx1">
                  <a:lumMod val="75000"/>
                  <a:lumOff val="25000"/>
                </a:schemeClr>
              </a:buClr>
              <a:tabLst>
                <a:tab pos="266700" algn="l"/>
              </a:tabLst>
            </a:pPr>
            <a:r>
              <a:rPr lang="es-ES_tradnl" sz="2000" dirty="0">
                <a:hlinkClick r:id="rId9"/>
              </a:rPr>
              <a:t>https://ayuda.anid.cl</a:t>
            </a:r>
            <a:endParaRPr lang="es-ES_tradnl" sz="2000" dirty="0"/>
          </a:p>
        </p:txBody>
      </p:sp>
    </p:spTree>
    <p:extLst>
      <p:ext uri="{BB962C8B-B14F-4D97-AF65-F5344CB8AC3E}">
        <p14:creationId xmlns:p14="http://schemas.microsoft.com/office/powerpoint/2010/main" val="1042615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Imagen 5" descr="UC lineal TR-09.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1876" y="1727200"/>
            <a:ext cx="5318125" cy="307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uadroTexto 2"/>
          <p:cNvSpPr txBox="1"/>
          <p:nvPr/>
        </p:nvSpPr>
        <p:spPr>
          <a:xfrm>
            <a:off x="9712325" y="6596064"/>
            <a:ext cx="850900" cy="276225"/>
          </a:xfrm>
          <a:prstGeom prst="rect">
            <a:avLst/>
          </a:prstGeom>
          <a:noFill/>
        </p:spPr>
        <p:txBody>
          <a:bodyPr>
            <a:spAutoFit/>
          </a:bodyPr>
          <a:lstStyle/>
          <a:p>
            <a:pPr fontAlgn="auto">
              <a:spcBef>
                <a:spcPts val="0"/>
              </a:spcBef>
              <a:spcAft>
                <a:spcPts val="0"/>
              </a:spcAft>
              <a:defRPr/>
            </a:pPr>
            <a:r>
              <a:rPr lang="es-ES" sz="1200" i="1" dirty="0">
                <a:solidFill>
                  <a:schemeClr val="tx1">
                    <a:lumMod val="50000"/>
                    <a:lumOff val="50000"/>
                  </a:schemeClr>
                </a:solidFill>
                <a:latin typeface="+mn-lt"/>
                <a:ea typeface="+mn-ea"/>
                <a:cs typeface="+mn-cs"/>
              </a:rPr>
              <a:t>PUC 1566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pPr algn="ctr"/>
            <a:r>
              <a:rPr lang="es-ES" dirty="0">
                <a:solidFill>
                  <a:srgbClr val="595959"/>
                </a:solidFill>
                <a:latin typeface="Calibri" charset="0"/>
                <a:ea typeface="ＭＳ Ｐゴシック" charset="-128"/>
                <a:cs typeface="+mn-cs"/>
              </a:rPr>
              <a:t>Índice</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6" name="CuadroTexto 5">
            <a:extLst>
              <a:ext uri="{FF2B5EF4-FFF2-40B4-BE49-F238E27FC236}">
                <a16:creationId xmlns:a16="http://schemas.microsoft.com/office/drawing/2014/main" id="{C20E1AEE-D2E2-4C4D-8366-4096E1280F19}"/>
              </a:ext>
            </a:extLst>
          </p:cNvPr>
          <p:cNvSpPr txBox="1"/>
          <p:nvPr/>
        </p:nvSpPr>
        <p:spPr>
          <a:xfrm>
            <a:off x="3049314" y="1510316"/>
            <a:ext cx="6093372" cy="3394134"/>
          </a:xfrm>
          <a:prstGeom prst="rect">
            <a:avLst/>
          </a:prstGeom>
          <a:noFill/>
        </p:spPr>
        <p:txBody>
          <a:bodyPr wrap="square">
            <a:spAutoFit/>
          </a:bodyPr>
          <a:lstStyle/>
          <a:p>
            <a:pPr marL="0" indent="0" algn="ctr">
              <a:lnSpc>
                <a:spcPct val="120000"/>
              </a:lnSpc>
              <a:buNone/>
            </a:pPr>
            <a:r>
              <a:rPr lang="es-MX" sz="1800" dirty="0"/>
              <a:t>1. Información General</a:t>
            </a:r>
          </a:p>
          <a:p>
            <a:pPr marL="0" indent="0" algn="ctr">
              <a:lnSpc>
                <a:spcPct val="120000"/>
              </a:lnSpc>
              <a:buNone/>
            </a:pPr>
            <a:r>
              <a:rPr lang="es-MX" sz="1800" dirty="0"/>
              <a:t>2. Fases del Concurso</a:t>
            </a:r>
          </a:p>
          <a:p>
            <a:pPr marL="0" indent="0" algn="ctr">
              <a:lnSpc>
                <a:spcPct val="120000"/>
              </a:lnSpc>
              <a:buNone/>
            </a:pPr>
            <a:r>
              <a:rPr lang="es-MX" sz="1800" dirty="0"/>
              <a:t>3. Requisitos Institutos Nuevos</a:t>
            </a:r>
          </a:p>
          <a:p>
            <a:pPr marL="0" indent="0" algn="ctr">
              <a:lnSpc>
                <a:spcPct val="120000"/>
              </a:lnSpc>
              <a:buNone/>
            </a:pPr>
            <a:r>
              <a:rPr lang="es-MX" sz="1800" dirty="0"/>
              <a:t>4. Requisitos Institutos de Renovación</a:t>
            </a:r>
          </a:p>
          <a:p>
            <a:pPr marL="0" indent="0" algn="ctr">
              <a:lnSpc>
                <a:spcPct val="120000"/>
              </a:lnSpc>
              <a:buNone/>
            </a:pPr>
            <a:r>
              <a:rPr lang="es-MX" sz="1800" dirty="0"/>
              <a:t>5. Gastos Financiables</a:t>
            </a:r>
          </a:p>
          <a:p>
            <a:pPr marL="0" indent="0" algn="ctr">
              <a:lnSpc>
                <a:spcPct val="120000"/>
              </a:lnSpc>
              <a:buNone/>
            </a:pPr>
            <a:r>
              <a:rPr lang="es-MX" sz="1800" dirty="0"/>
              <a:t>6. Causales de Inadmisibilidad </a:t>
            </a:r>
          </a:p>
          <a:p>
            <a:pPr marL="0" indent="0" algn="ctr">
              <a:lnSpc>
                <a:spcPct val="120000"/>
              </a:lnSpc>
              <a:buNone/>
            </a:pPr>
            <a:r>
              <a:rPr lang="es-MX" sz="1800" dirty="0"/>
              <a:t>7. Patrocinio UC</a:t>
            </a:r>
          </a:p>
          <a:p>
            <a:pPr marL="0" indent="0" algn="ctr">
              <a:lnSpc>
                <a:spcPct val="120000"/>
              </a:lnSpc>
              <a:buNone/>
            </a:pPr>
            <a:r>
              <a:rPr lang="es-MX" sz="1800" dirty="0"/>
              <a:t>8. Plazos Consultas</a:t>
            </a:r>
          </a:p>
          <a:p>
            <a:pPr marL="0" indent="0" algn="ctr">
              <a:lnSpc>
                <a:spcPct val="120000"/>
              </a:lnSpc>
              <a:buNone/>
            </a:pPr>
            <a:r>
              <a:rPr lang="es-MX" sz="1800" dirty="0"/>
              <a:t>9. Recomendaciones</a:t>
            </a:r>
          </a:p>
          <a:p>
            <a:pPr marL="0" indent="0" algn="ctr">
              <a:lnSpc>
                <a:spcPct val="120000"/>
              </a:lnSpc>
              <a:buNone/>
            </a:pPr>
            <a:endParaRPr lang="es-CL" sz="1800" dirty="0"/>
          </a:p>
        </p:txBody>
      </p:sp>
    </p:spTree>
    <p:extLst>
      <p:ext uri="{BB962C8B-B14F-4D97-AF65-F5344CB8AC3E}">
        <p14:creationId xmlns:p14="http://schemas.microsoft.com/office/powerpoint/2010/main" val="1408908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 name="Título 4">
            <a:extLst>
              <a:ext uri="{FF2B5EF4-FFF2-40B4-BE49-F238E27FC236}">
                <a16:creationId xmlns:a16="http://schemas.microsoft.com/office/drawing/2014/main" id="{E3511423-0C12-47FC-A59B-38967A02B6F6}"/>
              </a:ext>
            </a:extLst>
          </p:cNvPr>
          <p:cNvSpPr>
            <a:spLocks noGrp="1"/>
          </p:cNvSpPr>
          <p:nvPr>
            <p:ph type="title"/>
          </p:nvPr>
        </p:nvSpPr>
        <p:spPr>
          <a:xfrm>
            <a:off x="1920607" y="463826"/>
            <a:ext cx="11148483" cy="738187"/>
          </a:xfrm>
        </p:spPr>
        <p:txBody>
          <a:bodyPr/>
          <a:lstStyle/>
          <a:p>
            <a:r>
              <a:rPr kumimoji="0" lang="es-CL" sz="2800" i="0" u="none" strike="noStrike" kern="1200" cap="none" spc="0" normalizeH="0" baseline="0" noProof="0" dirty="0">
                <a:ln>
                  <a:noFill/>
                </a:ln>
                <a:solidFill>
                  <a:schemeClr val="tx1">
                    <a:lumMod val="50000"/>
                    <a:lumOff val="50000"/>
                  </a:schemeClr>
                </a:solidFill>
                <a:effectLst/>
                <a:uLnTx/>
                <a:uFillTx/>
                <a:latin typeface="+mj-lt"/>
                <a:ea typeface="+mj-ea"/>
                <a:cs typeface="+mj-cs"/>
              </a:rPr>
              <a:t>1.Información General </a:t>
            </a:r>
            <a:endParaRPr lang="es-CL" dirty="0">
              <a:solidFill>
                <a:schemeClr val="tx1">
                  <a:lumMod val="50000"/>
                  <a:lumOff val="50000"/>
                </a:schemeClr>
              </a:solidFill>
              <a:latin typeface="+mj-lt"/>
            </a:endParaRPr>
          </a:p>
        </p:txBody>
      </p:sp>
      <p:sp>
        <p:nvSpPr>
          <p:cNvPr id="9" name="Marcador de contenido 2">
            <a:extLst>
              <a:ext uri="{FF2B5EF4-FFF2-40B4-BE49-F238E27FC236}">
                <a16:creationId xmlns:a16="http://schemas.microsoft.com/office/drawing/2014/main" id="{7E0FEA80-42DA-420B-B8C8-64600FF77F9B}"/>
              </a:ext>
            </a:extLst>
          </p:cNvPr>
          <p:cNvSpPr>
            <a:spLocks noGrp="1"/>
          </p:cNvSpPr>
          <p:nvPr>
            <p:ph idx="1"/>
          </p:nvPr>
        </p:nvSpPr>
        <p:spPr>
          <a:xfrm>
            <a:off x="724948" y="1055375"/>
            <a:ext cx="10742103" cy="5712106"/>
          </a:xfrm>
        </p:spPr>
        <p:txBody>
          <a:bodyPr>
            <a:normAutofit/>
          </a:bodyPr>
          <a:lstStyle/>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s-ES" sz="1600" b="1" i="0" u="sng" strike="noStrike" kern="1200" cap="none" spc="0" normalizeH="0" baseline="0" noProof="0" dirty="0">
                <a:ln>
                  <a:noFill/>
                </a:ln>
                <a:solidFill>
                  <a:prstClr val="black"/>
                </a:solidFill>
                <a:effectLst/>
                <a:uLnTx/>
                <a:uFillTx/>
                <a:latin typeface="Calibri" panose="020F0502020204030204"/>
                <a:ea typeface="+mn-ea"/>
                <a:cs typeface="+mn-cs"/>
              </a:rPr>
              <a:t>Objetivo</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2225" lvl="1" indent="0" algn="just" defTabSz="914400" eaLnBrk="1" fontAlgn="auto" hangingPunct="1">
              <a:lnSpc>
                <a:spcPct val="120000"/>
              </a:lnSpc>
              <a:spcBef>
                <a:spcPts val="1000"/>
              </a:spcBef>
              <a:spcAft>
                <a:spcPts val="0"/>
              </a:spcAft>
              <a:defRPr/>
            </a:pP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Desarrollo de ciencia de alto estándar a nivel nacional.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Promover la creación y desarrollo de centros de excelencia para la investigación científica y tecnológica de frontera en el país, el fortalecimiento de las capacidades científicas y tecnológicas de alto nivel, y la difusión y transferencia de conocimiento a los sectores productivos.</a:t>
            </a:r>
          </a:p>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s-ES" sz="1600" b="1" i="0" u="sng" strike="noStrike" kern="1200" cap="none" spc="0" normalizeH="0" baseline="0" noProof="0" dirty="0">
                <a:ln>
                  <a:noFill/>
                </a:ln>
                <a:solidFill>
                  <a:prstClr val="black"/>
                </a:solidFill>
                <a:effectLst/>
                <a:uLnTx/>
                <a:uFillTx/>
                <a:latin typeface="Calibri" panose="020F0502020204030204"/>
                <a:ea typeface="+mn-ea"/>
                <a:cs typeface="+mn-cs"/>
              </a:rPr>
              <a:t>Ejes de acción: </a:t>
            </a:r>
          </a:p>
          <a:p>
            <a:pPr marL="0" marR="0" lvl="0" indent="0" algn="just"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 Investigación científica y tecnológica de frontera</a:t>
            </a:r>
          </a:p>
          <a:p>
            <a:pPr marL="0" marR="0" lvl="0" indent="0" algn="just"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b) Formación de jóvenes científicos/as</a:t>
            </a:r>
          </a:p>
          <a:p>
            <a:pPr marL="0" marR="0" lvl="0" indent="0" algn="just"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c) Trabajo en Redes Formales de Colaboración (RFC) con otras instituciones de las región y del mundo</a:t>
            </a:r>
          </a:p>
          <a:p>
            <a:pPr marL="0" marR="0" lvl="0" indent="0" algn="just"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d) Proyección de sus avances hacia el Medio Externo (PME)</a:t>
            </a:r>
            <a:endParaRPr kumimoji="0" lang="es-ES" sz="16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s-ES" sz="1600" b="1" i="0" u="sng" strike="noStrike" kern="1200" cap="none" spc="0" normalizeH="0" baseline="0" noProof="0" dirty="0">
                <a:ln>
                  <a:noFill/>
                </a:ln>
                <a:solidFill>
                  <a:prstClr val="black"/>
                </a:solidFill>
                <a:effectLst/>
                <a:uLnTx/>
                <a:uFillTx/>
                <a:latin typeface="Calibri" panose="020F0502020204030204"/>
                <a:ea typeface="+mn-ea"/>
                <a:cs typeface="+mn-cs"/>
              </a:rPr>
              <a:t>Duración</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10 años</a:t>
            </a:r>
          </a:p>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s-ES" sz="1600" b="1" i="0" u="sng" strike="noStrike" kern="1200" cap="none" spc="0" normalizeH="0" baseline="0" noProof="0" dirty="0">
                <a:ln>
                  <a:noFill/>
                </a:ln>
                <a:solidFill>
                  <a:prstClr val="black"/>
                </a:solidFill>
                <a:effectLst/>
                <a:uLnTx/>
                <a:uFillTx/>
                <a:latin typeface="Calibri" panose="020F0502020204030204"/>
                <a:ea typeface="+mn-ea"/>
                <a:cs typeface="+mn-cs"/>
              </a:rPr>
              <a:t>Periodo de Postulación</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 Desde el 05 de enero al 10 de marzo, 2021</a:t>
            </a:r>
          </a:p>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s-ES" sz="1600" b="1" i="0" u="sng" strike="noStrike" kern="1200" cap="none" spc="0" normalizeH="0" baseline="0" noProof="0" dirty="0">
                <a:ln>
                  <a:noFill/>
                </a:ln>
                <a:solidFill>
                  <a:prstClr val="black"/>
                </a:solidFill>
                <a:effectLst/>
                <a:uLnTx/>
                <a:uFillTx/>
                <a:latin typeface="Calibri" panose="020F0502020204030204"/>
                <a:ea typeface="+mn-ea"/>
                <a:cs typeface="+mn-cs"/>
              </a:rPr>
              <a:t>Beneficio</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      Monto total: 10.000.000.000 (diez mil millones de pesos)</a:t>
            </a:r>
          </a:p>
          <a:p>
            <a:pPr marL="0" indent="0" algn="just">
              <a:lnSpc>
                <a:spcPct val="120000"/>
              </a:lnSpc>
              <a:buNone/>
            </a:pPr>
            <a:endParaRPr lang="es-CL" sz="1900" dirty="0">
              <a:solidFill>
                <a:srgbClr val="212529"/>
              </a:solidFill>
              <a:latin typeface="+mn-lt"/>
              <a:ea typeface="Times New Roman" panose="02020603050405020304" pitchFamily="18" charset="0"/>
            </a:endParaRPr>
          </a:p>
        </p:txBody>
      </p:sp>
      <p:sp>
        <p:nvSpPr>
          <p:cNvPr id="7" name="Marcador de pie de página 7">
            <a:extLst>
              <a:ext uri="{FF2B5EF4-FFF2-40B4-BE49-F238E27FC236}">
                <a16:creationId xmlns:a16="http://schemas.microsoft.com/office/drawing/2014/main" id="{EEDBFD71-5AB8-4B9F-8A3B-35ABBDF82E0A}"/>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Marcador de número de diapositiva 7">
            <a:extLst>
              <a:ext uri="{FF2B5EF4-FFF2-40B4-BE49-F238E27FC236}">
                <a16:creationId xmlns:a16="http://schemas.microsoft.com/office/drawing/2014/main" id="{AD098B0B-B71C-497E-B02F-23E8EDC59575}"/>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6067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p:cNvCxnSpPr/>
          <p:nvPr/>
        </p:nvCxnSpPr>
        <p:spPr>
          <a:xfrm>
            <a:off x="1901568" y="1035776"/>
            <a:ext cx="830421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12" name="CuadroTexto 11">
            <a:extLst>
              <a:ext uri="{FF2B5EF4-FFF2-40B4-BE49-F238E27FC236}">
                <a16:creationId xmlns:a16="http://schemas.microsoft.com/office/drawing/2014/main" id="{DB7447B1-164A-4891-8A34-8AC620E14805}"/>
              </a:ext>
            </a:extLst>
          </p:cNvPr>
          <p:cNvSpPr txBox="1"/>
          <p:nvPr/>
        </p:nvSpPr>
        <p:spPr>
          <a:xfrm>
            <a:off x="1986220" y="512556"/>
            <a:ext cx="6093372" cy="523220"/>
          </a:xfrm>
          <a:prstGeom prst="rect">
            <a:avLst/>
          </a:prstGeom>
          <a:noFill/>
        </p:spPr>
        <p:txBody>
          <a:bodyPr wrap="square">
            <a:spAutoFit/>
          </a:bodyPr>
          <a:lstStyle/>
          <a:p>
            <a:r>
              <a:rPr kumimoji="0" lang="es-CL" sz="2800" b="1" i="0" u="none" strike="noStrike" kern="1200" cap="none" spc="0" normalizeH="0" baseline="0" noProof="0" dirty="0">
                <a:ln>
                  <a:noFill/>
                </a:ln>
                <a:solidFill>
                  <a:schemeClr val="tx1">
                    <a:lumMod val="50000"/>
                    <a:lumOff val="50000"/>
                  </a:schemeClr>
                </a:solidFill>
                <a:effectLst/>
                <a:uLnTx/>
                <a:uFillTx/>
                <a:latin typeface="+mj-lt"/>
                <a:ea typeface="+mj-ea"/>
                <a:cs typeface="+mj-cs"/>
              </a:rPr>
              <a:t>2. </a:t>
            </a:r>
            <a:r>
              <a:rPr lang="es-CL" sz="2800" b="1" dirty="0">
                <a:solidFill>
                  <a:schemeClr val="tx1">
                    <a:lumMod val="50000"/>
                    <a:lumOff val="50000"/>
                  </a:schemeClr>
                </a:solidFill>
                <a:latin typeface="+mj-lt"/>
                <a:ea typeface="+mj-ea"/>
                <a:cs typeface="+mj-cs"/>
              </a:rPr>
              <a:t>Fases del concurso </a:t>
            </a:r>
            <a:endParaRPr lang="es-CL" sz="2800" b="1" dirty="0">
              <a:solidFill>
                <a:schemeClr val="tx1">
                  <a:lumMod val="50000"/>
                  <a:lumOff val="50000"/>
                </a:schemeClr>
              </a:solidFill>
              <a:latin typeface="+mj-lt"/>
            </a:endParaRPr>
          </a:p>
        </p:txBody>
      </p:sp>
      <p:sp>
        <p:nvSpPr>
          <p:cNvPr id="14" name="Marcador de contenido 2">
            <a:extLst>
              <a:ext uri="{FF2B5EF4-FFF2-40B4-BE49-F238E27FC236}">
                <a16:creationId xmlns:a16="http://schemas.microsoft.com/office/drawing/2014/main" id="{BFF55E0F-6994-49DC-8B28-C70BFEABF631}"/>
              </a:ext>
            </a:extLst>
          </p:cNvPr>
          <p:cNvSpPr txBox="1">
            <a:spLocks/>
          </p:cNvSpPr>
          <p:nvPr/>
        </p:nvSpPr>
        <p:spPr>
          <a:xfrm>
            <a:off x="648219" y="662804"/>
            <a:ext cx="10515600" cy="5990896"/>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77"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s-CL" sz="2300" b="1" i="0" u="sng"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L"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7" name="Gráfico 6" descr="Flujo de trabajo">
            <a:extLst>
              <a:ext uri="{FF2B5EF4-FFF2-40B4-BE49-F238E27FC236}">
                <a16:creationId xmlns:a16="http://schemas.microsoft.com/office/drawing/2014/main" id="{AE48279B-3460-498D-A513-ACCCD0D8025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57981" y="319904"/>
            <a:ext cx="685800" cy="685800"/>
          </a:xfrm>
          <a:prstGeom prst="rect">
            <a:avLst/>
          </a:prstGeom>
        </p:spPr>
      </p:pic>
      <p:sp>
        <p:nvSpPr>
          <p:cNvPr id="8" name="Marcador de contenido 2">
            <a:extLst>
              <a:ext uri="{FF2B5EF4-FFF2-40B4-BE49-F238E27FC236}">
                <a16:creationId xmlns:a16="http://schemas.microsoft.com/office/drawing/2014/main" id="{D74DD173-D45F-4A29-9CD2-A40B6FF8E86D}"/>
              </a:ext>
            </a:extLst>
          </p:cNvPr>
          <p:cNvSpPr>
            <a:spLocks noGrp="1"/>
          </p:cNvSpPr>
          <p:nvPr>
            <p:ph idx="1"/>
          </p:nvPr>
        </p:nvSpPr>
        <p:spPr>
          <a:xfrm>
            <a:off x="788277" y="1155952"/>
            <a:ext cx="10755504" cy="5189491"/>
          </a:xfrm>
          <a:ln w="28575" cmpd="sng">
            <a:noFill/>
          </a:ln>
        </p:spPr>
        <p:txBody>
          <a:bodyPr>
            <a:normAutofit fontScale="92500" lnSpcReduction="10000"/>
          </a:bodyPr>
          <a:lstStyle/>
          <a:p>
            <a:pPr marL="0" indent="0" algn="just">
              <a:buNone/>
            </a:pPr>
            <a:r>
              <a:rPr lang="es-CL" sz="1700" b="1" u="sng" dirty="0">
                <a:latin typeface="+mn-lt"/>
              </a:rPr>
              <a:t>2.1. El procedimiento de postulación para Institutos Nuevos se realizará completamente en línea y en una sola etapa</a:t>
            </a:r>
          </a:p>
          <a:p>
            <a:pPr marL="0" indent="0" algn="just">
              <a:buNone/>
            </a:pPr>
            <a:endParaRPr lang="es-CL" sz="1700" b="1" u="sng" dirty="0">
              <a:latin typeface="+mn-lt"/>
            </a:endParaRPr>
          </a:p>
          <a:p>
            <a:pPr marL="0" indent="0" algn="just">
              <a:buNone/>
            </a:pPr>
            <a:r>
              <a:rPr lang="es-CL" sz="1700" b="1" dirty="0">
                <a:latin typeface="+mn-lt"/>
              </a:rPr>
              <a:t>Los ítems a completar en </a:t>
            </a:r>
            <a:r>
              <a:rPr lang="es-CL" sz="1700" b="1" dirty="0">
                <a:latin typeface="+mn-lt"/>
                <a:hlinkClick r:id="rId5"/>
              </a:rPr>
              <a:t>https://concursos.iniciativamilenio.cl</a:t>
            </a:r>
            <a:r>
              <a:rPr lang="es-CL" sz="1700" b="1" dirty="0">
                <a:latin typeface="+mn-lt"/>
              </a:rPr>
              <a:t> para una Propuesta Nueva son:</a:t>
            </a:r>
          </a:p>
          <a:p>
            <a:pPr marL="0" indent="0" algn="just">
              <a:buNone/>
            </a:pPr>
            <a:r>
              <a:rPr lang="es-CL" sz="1700" b="1" dirty="0">
                <a:latin typeface="+mn-lt"/>
              </a:rPr>
              <a:t>2.1.1 </a:t>
            </a:r>
            <a:r>
              <a:rPr lang="es-CL" sz="1700" dirty="0">
                <a:latin typeface="+mn-lt"/>
              </a:rPr>
              <a:t>Información General : Información del Instituto, Datos del Director/a, Afiliación Principal.</a:t>
            </a:r>
          </a:p>
          <a:p>
            <a:pPr marL="0" indent="0" algn="just">
              <a:buNone/>
            </a:pPr>
            <a:r>
              <a:rPr lang="es-CL" sz="1700" b="1" dirty="0">
                <a:latin typeface="+mn-lt"/>
              </a:rPr>
              <a:t>2.1.2.</a:t>
            </a:r>
            <a:r>
              <a:rPr lang="es-CL" sz="1700" dirty="0">
                <a:latin typeface="+mn-lt"/>
              </a:rPr>
              <a:t> Institución(es) Albergante(s).</a:t>
            </a:r>
          </a:p>
          <a:p>
            <a:pPr marL="0" indent="0" algn="just">
              <a:buNone/>
            </a:pPr>
            <a:r>
              <a:rPr lang="es-CL" sz="1700" b="1" dirty="0">
                <a:latin typeface="+mn-lt"/>
              </a:rPr>
              <a:t>2.1.3. </a:t>
            </a:r>
            <a:r>
              <a:rPr lang="es-CL" sz="1700" dirty="0">
                <a:latin typeface="+mn-lt"/>
              </a:rPr>
              <a:t>Resumen de la Propuesta: Resumen de la Propuesta Nueva de Instituto (versión castellano e inglés con un máximo de 5.000 caracteres cada una), Asignación de Evaluadores (agregar entre 3 y  5 palabras clave, área científica y disciplina).</a:t>
            </a:r>
          </a:p>
          <a:p>
            <a:pPr marL="0" indent="0" algn="just">
              <a:buNone/>
            </a:pPr>
            <a:r>
              <a:rPr lang="es-CL" sz="1700" b="1" dirty="0">
                <a:latin typeface="+mn-lt"/>
              </a:rPr>
              <a:t>2.1.4. </a:t>
            </a:r>
            <a:r>
              <a:rPr lang="es-CL" sz="1700" dirty="0">
                <a:latin typeface="+mn-lt"/>
              </a:rPr>
              <a:t>Identificación del Personal Científico: Categoría Investigador (Director/a Alterno/a,  Investigador</a:t>
            </a:r>
            <a:r>
              <a:rPr lang="es-ES" sz="1700" dirty="0">
                <a:latin typeface="+mn-lt"/>
              </a:rPr>
              <a:t>/a</a:t>
            </a:r>
            <a:r>
              <a:rPr lang="es-CL" sz="1700" dirty="0">
                <a:latin typeface="+mn-lt"/>
              </a:rPr>
              <a:t> Principal o Senior), Datos complementarios Director</a:t>
            </a:r>
            <a:r>
              <a:rPr lang="es-ES" sz="1700" dirty="0">
                <a:latin typeface="+mn-lt"/>
              </a:rPr>
              <a:t> /a.</a:t>
            </a:r>
            <a:endParaRPr lang="es-CL" sz="1700" dirty="0">
              <a:latin typeface="+mn-lt"/>
            </a:endParaRPr>
          </a:p>
          <a:p>
            <a:pPr marL="0" indent="0" algn="just">
              <a:buNone/>
            </a:pPr>
            <a:r>
              <a:rPr lang="es-CL" sz="1700" b="1" dirty="0">
                <a:latin typeface="+mn-lt"/>
              </a:rPr>
              <a:t>2.1.5. </a:t>
            </a:r>
            <a:r>
              <a:rPr lang="es-CL" sz="1700" dirty="0">
                <a:latin typeface="+mn-lt"/>
              </a:rPr>
              <a:t>Investigación y Organización del Instituto: Propuesta científica de Instituto (13.000 caracteres), Medición y Seguimiento de indicadores (3.000 caracteres), trabajo en Sinergia (3.000 caracteres), Plan de gestión y manejo de información y datos (3.000 caracteres). </a:t>
            </a:r>
          </a:p>
          <a:p>
            <a:pPr marL="0" indent="0" algn="just">
              <a:buNone/>
            </a:pPr>
            <a:r>
              <a:rPr lang="es-CL" sz="1700" b="1" dirty="0">
                <a:latin typeface="+mn-lt"/>
              </a:rPr>
              <a:t>2.1.6. </a:t>
            </a:r>
            <a:r>
              <a:rPr lang="es-CL" sz="1700" dirty="0">
                <a:latin typeface="+mn-lt"/>
              </a:rPr>
              <a:t>Planes Propuestos: Planes de Formación de Estudiantes e Investigadores</a:t>
            </a:r>
            <a:r>
              <a:rPr lang="es-ES" sz="1700" dirty="0">
                <a:latin typeface="+mn-lt"/>
              </a:rPr>
              <a:t>/as</a:t>
            </a:r>
            <a:r>
              <a:rPr lang="es-CL" sz="1700" dirty="0">
                <a:latin typeface="+mn-lt"/>
              </a:rPr>
              <a:t> (3.000 caracteres), Proyección al Medio Externo (PME) y Conexiones con Otros Sectores (3.000 caracteres), Redes Formales de Colaboración en Investigación Científica (RFC) (3.000 caracteres), Planes para la gestión administrativa y financiera (3.000 caracteres), Planes para la Estructura Organizacional. (3.000 caracteres).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700" b="1" i="0" u="none" strike="noStrike" kern="1200" cap="none" spc="0" normalizeH="0" baseline="0" noProof="0" dirty="0">
                <a:ln>
                  <a:noFill/>
                </a:ln>
                <a:solidFill>
                  <a:prstClr val="black"/>
                </a:solidFill>
                <a:effectLst/>
                <a:uLnTx/>
                <a:uFillTx/>
                <a:latin typeface="+mn-lt"/>
                <a:ea typeface="+mn-ea"/>
                <a:cs typeface="+mn-cs"/>
              </a:rPr>
              <a:t>2.1.7.  </a:t>
            </a:r>
            <a:r>
              <a:rPr kumimoji="0" lang="es-CL" sz="1700" b="0" i="0" u="none" strike="noStrike" kern="1200" cap="none" spc="0" normalizeH="0" baseline="0" noProof="0" dirty="0">
                <a:ln>
                  <a:noFill/>
                </a:ln>
                <a:solidFill>
                  <a:prstClr val="black"/>
                </a:solidFill>
                <a:effectLst/>
                <a:uLnTx/>
                <a:uFillTx/>
                <a:latin typeface="+mn-lt"/>
                <a:ea typeface="+mn-ea"/>
                <a:cs typeface="+mn-cs"/>
              </a:rPr>
              <a:t>Recursos y Presupuesto: Recursos y Equipos Disponibles (3.000 caracteres), Presupuesto para el Primer Año (Distribución en porcentajes donde Infraestructura no puede superar el 10% y Gastos generales de la(s) Institución(es) Albergante(s) no pueden superar el 5%, y fundamentación opcional de esta distribución en un máximo de 1.000 caracteres).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700" b="1" i="0" u="none" strike="noStrike" kern="1200" cap="none" spc="0" normalizeH="0" baseline="0" noProof="0" dirty="0">
                <a:ln>
                  <a:noFill/>
                </a:ln>
                <a:solidFill>
                  <a:prstClr val="black"/>
                </a:solidFill>
                <a:effectLst/>
                <a:uLnTx/>
                <a:uFillTx/>
                <a:latin typeface="+mn-lt"/>
                <a:ea typeface="+mn-ea"/>
                <a:cs typeface="+mn-cs"/>
              </a:rPr>
              <a:t>2.1.8.  </a:t>
            </a:r>
            <a:r>
              <a:rPr kumimoji="0" lang="es-CL" sz="1700" b="0" i="0" u="none" strike="noStrike" kern="1200" cap="none" spc="0" normalizeH="0" baseline="0" noProof="0" dirty="0">
                <a:ln>
                  <a:noFill/>
                </a:ln>
                <a:solidFill>
                  <a:prstClr val="black"/>
                </a:solidFill>
                <a:effectLst/>
                <a:uLnTx/>
                <a:uFillTx/>
                <a:latin typeface="+mn-lt"/>
                <a:ea typeface="+mn-ea"/>
                <a:cs typeface="+mn-cs"/>
              </a:rPr>
              <a:t>Información Adicional Relevante: Información Adicional Relevante (3.000 caracteres), Anexos (archivos).</a:t>
            </a:r>
          </a:p>
          <a:p>
            <a:pPr marL="0" indent="0" algn="just">
              <a:buNone/>
            </a:pPr>
            <a:endParaRPr lang="es-CL" sz="1600" dirty="0">
              <a:latin typeface="+mn-lt"/>
            </a:endParaRPr>
          </a:p>
          <a:p>
            <a:pPr marL="285750" indent="-285750" algn="just">
              <a:buAutoNum type="romanUcPeriod"/>
            </a:pPr>
            <a:endParaRPr lang="es-CL" sz="1200" dirty="0"/>
          </a:p>
          <a:p>
            <a:pPr algn="just">
              <a:buAutoNum type="arabicParenR"/>
            </a:pPr>
            <a:endParaRPr lang="es-CL" sz="800" dirty="0"/>
          </a:p>
          <a:p>
            <a:pPr marL="0" indent="0" algn="just">
              <a:buNone/>
            </a:pPr>
            <a:endParaRPr lang="es-CL" sz="1200" dirty="0"/>
          </a:p>
          <a:p>
            <a:pPr marL="257175" indent="-257175" algn="just">
              <a:buFont typeface="Arial" panose="020B0604020202020204" pitchFamily="34" charset="0"/>
              <a:buAutoNum type="arabicPeriod"/>
            </a:pPr>
            <a:endParaRPr lang="es-CL" sz="1200" dirty="0"/>
          </a:p>
          <a:p>
            <a:pPr marL="0" indent="0" algn="just">
              <a:buNone/>
            </a:pPr>
            <a:endParaRPr lang="es-CL" sz="1500" dirty="0"/>
          </a:p>
          <a:p>
            <a:pPr marL="600075" lvl="1" indent="-257175" algn="just">
              <a:buFont typeface="Arial" panose="020B0604020202020204" pitchFamily="34" charset="0"/>
              <a:buAutoNum type="arabicPeriod"/>
            </a:pPr>
            <a:endParaRPr lang="es-CL" sz="1200" dirty="0"/>
          </a:p>
          <a:p>
            <a:pPr marL="257175" indent="-257175" algn="just">
              <a:buFont typeface="Arial" panose="020B0604020202020204" pitchFamily="34" charset="0"/>
              <a:buAutoNum type="arabicPeriod"/>
            </a:pPr>
            <a:endParaRPr lang="es-CL" sz="1200" dirty="0"/>
          </a:p>
          <a:p>
            <a:pPr marL="257175" indent="-257175" algn="just">
              <a:buAutoNum type="arabicPeriod"/>
            </a:pPr>
            <a:endParaRPr lang="es-CL" sz="1200" dirty="0"/>
          </a:p>
          <a:p>
            <a:pPr marL="0" indent="0" algn="just">
              <a:buNone/>
            </a:pPr>
            <a:endParaRPr lang="es-CL" sz="1500" spc="-11" dirty="0">
              <a:solidFill>
                <a:srgbClr val="FF0000"/>
              </a:solidFill>
              <a:cs typeface="Calibri"/>
            </a:endParaRPr>
          </a:p>
        </p:txBody>
      </p:sp>
      <p:sp>
        <p:nvSpPr>
          <p:cNvPr id="9" name="Marcador de pie de página 7">
            <a:extLst>
              <a:ext uri="{FF2B5EF4-FFF2-40B4-BE49-F238E27FC236}">
                <a16:creationId xmlns:a16="http://schemas.microsoft.com/office/drawing/2014/main" id="{3EAE33AB-179D-4281-B141-AFA7AE7E9926}"/>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Marcador de número de diapositiva 7">
            <a:extLst>
              <a:ext uri="{FF2B5EF4-FFF2-40B4-BE49-F238E27FC236}">
                <a16:creationId xmlns:a16="http://schemas.microsoft.com/office/drawing/2014/main" id="{CE7CABEB-6B39-45F7-B95F-66D4E33F3B9E}"/>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336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2. Fases del Concurso</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8" name="Marcador de contenido 2">
            <a:extLst>
              <a:ext uri="{FF2B5EF4-FFF2-40B4-BE49-F238E27FC236}">
                <a16:creationId xmlns:a16="http://schemas.microsoft.com/office/drawing/2014/main" id="{83719B7D-873D-4E4C-B23A-E8BCA2DBA915}"/>
              </a:ext>
            </a:extLst>
          </p:cNvPr>
          <p:cNvSpPr>
            <a:spLocks noGrp="1"/>
          </p:cNvSpPr>
          <p:nvPr>
            <p:ph idx="1"/>
          </p:nvPr>
        </p:nvSpPr>
        <p:spPr>
          <a:xfrm>
            <a:off x="838199" y="860081"/>
            <a:ext cx="10515600" cy="5386894"/>
          </a:xfrm>
        </p:spPr>
        <p:txBody>
          <a:bodyPr>
            <a:normAutofit fontScale="92500" lnSpcReduction="20000"/>
          </a:bodyPr>
          <a:lstStyle/>
          <a:p>
            <a:pPr algn="just">
              <a:lnSpc>
                <a:spcPct val="110000"/>
              </a:lnSpc>
            </a:pPr>
            <a:endParaRPr lang="es-CL" sz="16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700" b="1" i="0" u="sng" strike="noStrike" kern="1200" cap="none" spc="0" normalizeH="0" baseline="0" noProof="0" dirty="0">
                <a:ln>
                  <a:noFill/>
                </a:ln>
                <a:solidFill>
                  <a:prstClr val="black"/>
                </a:solidFill>
                <a:effectLst/>
                <a:uLnTx/>
                <a:uFillTx/>
                <a:latin typeface="Calibri" panose="020F0502020204030204"/>
                <a:ea typeface="+mn-ea"/>
                <a:cs typeface="+mn-cs"/>
              </a:rPr>
              <a:t>Los ítems a completar en </a:t>
            </a:r>
            <a:r>
              <a:rPr kumimoji="0" lang="es-CL" sz="1700" b="1" i="0" u="sng" strike="noStrike" kern="1200" cap="none" spc="0" normalizeH="0" baseline="0" noProof="0" dirty="0">
                <a:ln>
                  <a:noFill/>
                </a:ln>
                <a:solidFill>
                  <a:prstClr val="black"/>
                </a:solidFill>
                <a:effectLst/>
                <a:uLnTx/>
                <a:uFillTx/>
                <a:latin typeface="Calibri" panose="020F0502020204030204"/>
                <a:ea typeface="+mn-ea"/>
                <a:cs typeface="+mn-cs"/>
                <a:hlinkClick r:id="rId3"/>
              </a:rPr>
              <a:t>https://concursos.iniciativamilenio.cl</a:t>
            </a:r>
            <a:r>
              <a:rPr kumimoji="0" lang="es-CL" sz="1700" b="1" i="0" u="sng" strike="noStrike" kern="1200" cap="none" spc="0" normalizeH="0" baseline="0" noProof="0" dirty="0">
                <a:ln>
                  <a:noFill/>
                </a:ln>
                <a:solidFill>
                  <a:prstClr val="black"/>
                </a:solidFill>
                <a:effectLst/>
                <a:uLnTx/>
                <a:uFillTx/>
                <a:latin typeface="Calibri" panose="020F0502020204030204"/>
                <a:ea typeface="+mn-ea"/>
                <a:cs typeface="+mn-cs"/>
              </a:rPr>
              <a:t> para una Propuesta de Renovación son:</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700" b="1" i="0" u="none" strike="noStrike" kern="1200" cap="none" spc="0" normalizeH="0" baseline="0" noProof="0" dirty="0">
                <a:ln>
                  <a:noFill/>
                </a:ln>
                <a:solidFill>
                  <a:prstClr val="black"/>
                </a:solidFill>
                <a:effectLst/>
                <a:uLnTx/>
                <a:uFillTx/>
                <a:latin typeface="Calibri" panose="020F0502020204030204"/>
                <a:ea typeface="+mn-ea"/>
                <a:cs typeface="+mn-cs"/>
              </a:rPr>
              <a:t>2.2.1.  </a:t>
            </a:r>
            <a:r>
              <a:rPr kumimoji="0" lang="es-CL" sz="1700" b="0" i="0" u="none" strike="noStrike" kern="1200" cap="none" spc="0" normalizeH="0" baseline="0" noProof="0" dirty="0">
                <a:ln>
                  <a:noFill/>
                </a:ln>
                <a:solidFill>
                  <a:prstClr val="black"/>
                </a:solidFill>
                <a:effectLst/>
                <a:uLnTx/>
                <a:uFillTx/>
                <a:latin typeface="Calibri" panose="020F0502020204030204"/>
                <a:ea typeface="+mn-ea"/>
                <a:cs typeface="+mn-cs"/>
              </a:rPr>
              <a:t>Información General : : Información del Instituto, Datos del Director/a, Afiliación Principal.</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700" b="1" i="0" u="none" strike="noStrike" kern="1200" cap="none" spc="0" normalizeH="0" baseline="0" noProof="0" dirty="0">
                <a:ln>
                  <a:noFill/>
                </a:ln>
                <a:solidFill>
                  <a:prstClr val="black"/>
                </a:solidFill>
                <a:effectLst/>
                <a:uLnTx/>
                <a:uFillTx/>
                <a:latin typeface="Calibri" panose="020F0502020204030204"/>
                <a:ea typeface="+mn-ea"/>
                <a:cs typeface="+mn-cs"/>
              </a:rPr>
              <a:t>2.2.2. </a:t>
            </a:r>
            <a:r>
              <a:rPr kumimoji="0" lang="es-CL" sz="1700" b="0" i="0" u="none" strike="noStrike" kern="1200" cap="none" spc="0" normalizeH="0" baseline="0" noProof="0" dirty="0">
                <a:ln>
                  <a:noFill/>
                </a:ln>
                <a:solidFill>
                  <a:prstClr val="black"/>
                </a:solidFill>
                <a:effectLst/>
                <a:uLnTx/>
                <a:uFillTx/>
                <a:latin typeface="Calibri" panose="020F0502020204030204"/>
                <a:ea typeface="+mn-ea"/>
                <a:cs typeface="+mn-cs"/>
              </a:rPr>
              <a:t>Institución(es) Albergante(s).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700" b="1" i="0" u="none" strike="noStrike" kern="1200" cap="none" spc="0" normalizeH="0" baseline="0" noProof="0" dirty="0">
                <a:ln>
                  <a:noFill/>
                </a:ln>
                <a:solidFill>
                  <a:prstClr val="black"/>
                </a:solidFill>
                <a:effectLst/>
                <a:uLnTx/>
                <a:uFillTx/>
                <a:latin typeface="Calibri" panose="020F0502020204030204"/>
                <a:ea typeface="+mn-ea"/>
                <a:cs typeface="+mn-cs"/>
              </a:rPr>
              <a:t>2.2.3. </a:t>
            </a:r>
            <a:r>
              <a:rPr kumimoji="0" lang="es-CL" sz="1700" b="0" i="0" u="none" strike="noStrike" kern="1200" cap="none" spc="0" normalizeH="0" baseline="0" noProof="0" dirty="0">
                <a:ln>
                  <a:noFill/>
                </a:ln>
                <a:solidFill>
                  <a:prstClr val="black"/>
                </a:solidFill>
                <a:effectLst/>
                <a:uLnTx/>
                <a:uFillTx/>
                <a:latin typeface="Calibri" panose="020F0502020204030204"/>
                <a:ea typeface="+mn-ea"/>
                <a:cs typeface="+mn-cs"/>
              </a:rPr>
              <a:t>Resumen de la Propuesta: Resumen de la Propuesta de Renovación (versión castellano e inglés con un máximo de 5.000 caracteres cada una), Asignación de Evaluadores</a:t>
            </a:r>
            <a:r>
              <a:rPr kumimoji="0" lang="es-ES" sz="1700" b="0"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700" b="0" i="0" u="none" strike="noStrike" kern="1200" cap="none" spc="0" normalizeH="0" baseline="0" noProof="0" dirty="0">
                <a:ln>
                  <a:noFill/>
                </a:ln>
                <a:solidFill>
                  <a:prstClr val="black"/>
                </a:solidFill>
                <a:effectLst/>
                <a:uLnTx/>
                <a:uFillTx/>
                <a:latin typeface="Calibri" panose="020F0502020204030204"/>
                <a:ea typeface="+mn-ea"/>
                <a:cs typeface="+mn-cs"/>
              </a:rPr>
              <a:t> (agregar entre 3 y  5 palabras, área científica y disciplina)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700" b="1" i="0" u="none" strike="noStrike" kern="1200" cap="none" spc="0" normalizeH="0" baseline="0" noProof="0" dirty="0">
                <a:ln>
                  <a:noFill/>
                </a:ln>
                <a:solidFill>
                  <a:prstClr val="black"/>
                </a:solidFill>
                <a:effectLst/>
                <a:uLnTx/>
                <a:uFillTx/>
                <a:latin typeface="Calibri" panose="020F0502020204030204"/>
                <a:ea typeface="+mn-ea"/>
                <a:cs typeface="+mn-cs"/>
              </a:rPr>
              <a:t>2.2.4. </a:t>
            </a:r>
            <a:r>
              <a:rPr kumimoji="0" lang="es-CL" sz="1700" b="0" i="0" u="none" strike="noStrike" kern="1200" cap="none" spc="0" normalizeH="0" baseline="0" noProof="0" dirty="0">
                <a:ln>
                  <a:noFill/>
                </a:ln>
                <a:solidFill>
                  <a:prstClr val="black"/>
                </a:solidFill>
                <a:effectLst/>
                <a:uLnTx/>
                <a:uFillTx/>
                <a:latin typeface="Calibri" panose="020F0502020204030204"/>
                <a:ea typeface="+mn-ea"/>
                <a:cs typeface="+mn-cs"/>
              </a:rPr>
              <a:t>Identificación del Personal Científico: Categoría Investigador</a:t>
            </a:r>
            <a:r>
              <a:rPr kumimoji="0" lang="es-ES" sz="17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700" b="0" i="0" u="none" strike="noStrike" kern="1200" cap="none" spc="0" normalizeH="0" baseline="0" noProof="0" dirty="0">
                <a:ln>
                  <a:noFill/>
                </a:ln>
                <a:solidFill>
                  <a:prstClr val="black"/>
                </a:solidFill>
                <a:effectLst/>
                <a:uLnTx/>
                <a:uFillTx/>
                <a:latin typeface="Calibri" panose="020F0502020204030204"/>
                <a:ea typeface="+mn-ea"/>
                <a:cs typeface="+mn-cs"/>
              </a:rPr>
              <a:t> (Director/a Alterno/a,  Investigador</a:t>
            </a:r>
            <a:r>
              <a:rPr kumimoji="0" lang="es-ES" sz="17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700" b="0" i="0" u="none" strike="noStrike" kern="1200" cap="none" spc="0" normalizeH="0" baseline="0" noProof="0" dirty="0">
                <a:ln>
                  <a:noFill/>
                </a:ln>
                <a:solidFill>
                  <a:prstClr val="black"/>
                </a:solidFill>
                <a:effectLst/>
                <a:uLnTx/>
                <a:uFillTx/>
                <a:latin typeface="Calibri" panose="020F0502020204030204"/>
                <a:ea typeface="+mn-ea"/>
                <a:cs typeface="+mn-cs"/>
              </a:rPr>
              <a:t> Principal o Senior), Datos complementarios Director</a:t>
            </a:r>
            <a:r>
              <a:rPr kumimoji="0" lang="es-ES" sz="1700" b="0" i="0" u="none" strike="noStrike" kern="1200" cap="none" spc="0" normalizeH="0" baseline="0" noProof="0" dirty="0">
                <a:ln>
                  <a:noFill/>
                </a:ln>
                <a:solidFill>
                  <a:prstClr val="black"/>
                </a:solidFill>
                <a:effectLst/>
                <a:uLnTx/>
                <a:uFillTx/>
                <a:latin typeface="Calibri" panose="020F0502020204030204"/>
                <a:ea typeface="+mn-ea"/>
                <a:cs typeface="+mn-cs"/>
              </a:rPr>
              <a:t>/a.</a:t>
            </a:r>
            <a:endParaRPr kumimoji="0" lang="es-CL" sz="17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700" b="1" i="0" u="none" strike="noStrike" kern="1200" cap="none" spc="0" normalizeH="0" baseline="0" noProof="0" dirty="0">
                <a:ln>
                  <a:noFill/>
                </a:ln>
                <a:solidFill>
                  <a:prstClr val="black"/>
                </a:solidFill>
                <a:effectLst/>
                <a:uLnTx/>
                <a:uFillTx/>
                <a:latin typeface="Calibri" panose="020F0502020204030204"/>
                <a:ea typeface="+mn-ea"/>
                <a:cs typeface="+mn-cs"/>
              </a:rPr>
              <a:t>2.2.5. </a:t>
            </a:r>
            <a:r>
              <a:rPr kumimoji="0" lang="es-CL" sz="1700" b="0" i="0" u="none" strike="noStrike" kern="1200" cap="none" spc="0" normalizeH="0" baseline="0" noProof="0" dirty="0">
                <a:ln>
                  <a:noFill/>
                </a:ln>
                <a:solidFill>
                  <a:prstClr val="black"/>
                </a:solidFill>
                <a:effectLst/>
                <a:uLnTx/>
                <a:uFillTx/>
                <a:latin typeface="Calibri" panose="020F0502020204030204"/>
                <a:ea typeface="+mn-ea"/>
                <a:cs typeface="+mn-cs"/>
              </a:rPr>
              <a:t>Logros del Centro: Investigación Científica (5.000 caracteres), Capacidad de Trabajo en Equipo y Formación de Capital Humano (3.000 caracteres), Proyección al Medio Externo, Logros en el ámbito comunicacional (3.000 caracteres), Redes Formales de colaboración (3.000 caracteres), Gobernanza del centro (3.000 caracteres), Vínculos con Otros Sectores (3.000 caracteres), Gestión Administrativa y Financiera (3.000 caracteres).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MX" sz="1700" b="1" i="0" u="none" strike="noStrike" kern="1200" cap="none" spc="0" normalizeH="0" baseline="0" noProof="0" dirty="0">
                <a:ln>
                  <a:noFill/>
                </a:ln>
                <a:solidFill>
                  <a:prstClr val="black"/>
                </a:solidFill>
                <a:effectLst/>
                <a:uLnTx/>
                <a:uFillTx/>
                <a:latin typeface="Calibri" panose="020F0502020204030204"/>
                <a:ea typeface="+mn-ea"/>
                <a:cs typeface="+mn-cs"/>
              </a:rPr>
              <a:t>2.2.6</a:t>
            </a:r>
            <a:r>
              <a:rPr kumimoji="0" lang="es-MX" sz="1700" b="0" i="0" u="none" strike="noStrike" kern="1200" cap="none" spc="0" normalizeH="0" baseline="0" noProof="0" dirty="0">
                <a:ln>
                  <a:noFill/>
                </a:ln>
                <a:solidFill>
                  <a:prstClr val="black"/>
                </a:solidFill>
                <a:effectLst/>
                <a:uLnTx/>
                <a:uFillTx/>
                <a:latin typeface="Calibri" panose="020F0502020204030204"/>
                <a:ea typeface="+mn-ea"/>
                <a:cs typeface="+mn-cs"/>
              </a:rPr>
              <a:t>. Investigación y organización del Instituto de Renovación: Propuesta científica de Instituto (13.000 caracteres), Medición y Seguimiento de indicadores (5.000 caracteres), trabajo en Sinergia (5.000 caracteres), Plan de gestión y manejo de información y datos (5.000 caracteres).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MX" sz="1700" b="1" i="0" u="none" strike="noStrike" kern="1200" cap="none" spc="0" normalizeH="0" baseline="0" noProof="0" dirty="0">
                <a:ln>
                  <a:noFill/>
                </a:ln>
                <a:solidFill>
                  <a:prstClr val="black"/>
                </a:solidFill>
                <a:effectLst/>
                <a:uLnTx/>
                <a:uFillTx/>
                <a:latin typeface="Calibri" panose="020F0502020204030204"/>
                <a:ea typeface="+mn-ea"/>
                <a:cs typeface="+mn-cs"/>
              </a:rPr>
              <a:t>2.2.7. </a:t>
            </a:r>
            <a:r>
              <a:rPr kumimoji="0" lang="es-MX" sz="1700" b="0" i="0" u="none" strike="noStrike" kern="1200" cap="none" spc="0" normalizeH="0" baseline="0" noProof="0" dirty="0">
                <a:ln>
                  <a:noFill/>
                </a:ln>
                <a:solidFill>
                  <a:prstClr val="black"/>
                </a:solidFill>
                <a:effectLst/>
                <a:uLnTx/>
                <a:uFillTx/>
                <a:latin typeface="Calibri" panose="020F0502020204030204"/>
                <a:ea typeface="+mn-ea"/>
                <a:cs typeface="+mn-cs"/>
              </a:rPr>
              <a:t>Planes Propuestos: Planes de Formación de Estudiantes e Investigadores/as, Proyección al Medio Externo (PME) y Conexiones con Otros Sectores, Redes Formales de Colaboración en Investigación Científica (RFC), Planes para la gestión administrativa y financiera, Planes para la Estructura Organizacional. (Cada uno con una extensión máxima de 5.000 caracteres).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MX" sz="1700" b="1" i="0" u="none" strike="noStrike" kern="1200" cap="none" spc="0" normalizeH="0" baseline="0" noProof="0" dirty="0">
                <a:ln>
                  <a:noFill/>
                </a:ln>
                <a:solidFill>
                  <a:prstClr val="black"/>
                </a:solidFill>
                <a:effectLst/>
                <a:uLnTx/>
                <a:uFillTx/>
                <a:latin typeface="Calibri" panose="020F0502020204030204"/>
                <a:ea typeface="+mn-ea"/>
                <a:cs typeface="+mn-cs"/>
              </a:rPr>
              <a:t>2.2.8. </a:t>
            </a:r>
            <a:r>
              <a:rPr kumimoji="0" lang="es-MX" sz="1700" b="0" i="0" u="none" strike="noStrike" kern="1200" cap="none" spc="0" normalizeH="0" baseline="0" noProof="0" dirty="0">
                <a:ln>
                  <a:noFill/>
                </a:ln>
                <a:solidFill>
                  <a:prstClr val="black"/>
                </a:solidFill>
                <a:effectLst/>
                <a:uLnTx/>
                <a:uFillTx/>
                <a:latin typeface="Calibri" panose="020F0502020204030204"/>
                <a:ea typeface="+mn-ea"/>
                <a:cs typeface="+mn-cs"/>
              </a:rPr>
              <a:t>Recursos y Presupuesto: Recursos y Equipos Disponibles (5.000 caracteres), Presupuesto para el Primer Año (Distribución en porcentajes donde Infraestructura no puede superar el 10% y Gastos generales de la(s) Institución(es) Albergante(s) no pueden superar el 5%, y fundamentación opcional de esta distribución en un máximo de 1.000 caracteres).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MX" sz="1700" b="1" i="0" u="none" strike="noStrike" kern="1200" cap="none" spc="0" normalizeH="0" baseline="0" noProof="0" dirty="0">
                <a:ln>
                  <a:noFill/>
                </a:ln>
                <a:solidFill>
                  <a:prstClr val="black"/>
                </a:solidFill>
                <a:effectLst/>
                <a:uLnTx/>
                <a:uFillTx/>
                <a:latin typeface="Calibri" panose="020F0502020204030204"/>
                <a:ea typeface="+mn-ea"/>
                <a:cs typeface="+mn-cs"/>
              </a:rPr>
              <a:t>2.2.9. </a:t>
            </a:r>
            <a:r>
              <a:rPr kumimoji="0" lang="es-MX" sz="1700" b="0" i="0" u="none" strike="noStrike" kern="1200" cap="none" spc="0" normalizeH="0" baseline="0" noProof="0" dirty="0">
                <a:ln>
                  <a:noFill/>
                </a:ln>
                <a:solidFill>
                  <a:prstClr val="black"/>
                </a:solidFill>
                <a:effectLst/>
                <a:uLnTx/>
                <a:uFillTx/>
                <a:latin typeface="Calibri" panose="020F0502020204030204"/>
                <a:ea typeface="+mn-ea"/>
                <a:cs typeface="+mn-cs"/>
              </a:rPr>
              <a:t>Información Adicional Relevante: Información Adicional Relevante (3.000 caracteres), Anexos (archivos).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s-CL" dirty="0"/>
          </a:p>
        </p:txBody>
      </p:sp>
      <p:sp>
        <p:nvSpPr>
          <p:cNvPr id="7" name="Marcador de contenido 2">
            <a:extLst>
              <a:ext uri="{FF2B5EF4-FFF2-40B4-BE49-F238E27FC236}">
                <a16:creationId xmlns:a16="http://schemas.microsoft.com/office/drawing/2014/main" id="{1D277240-DFFC-4EAD-9F17-866C02B5D5B7}"/>
              </a:ext>
            </a:extLst>
          </p:cNvPr>
          <p:cNvSpPr txBox="1">
            <a:spLocks/>
          </p:cNvSpPr>
          <p:nvPr/>
        </p:nvSpPr>
        <p:spPr>
          <a:xfrm>
            <a:off x="724948" y="1202013"/>
            <a:ext cx="10742103" cy="571210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20000"/>
              </a:lnSpc>
              <a:buFont typeface="Arial" charset="0"/>
              <a:buNone/>
            </a:pPr>
            <a:endParaRPr lang="es-CL" sz="1900" dirty="0">
              <a:solidFill>
                <a:srgbClr val="212529"/>
              </a:solidFill>
              <a:latin typeface="+mn-lt"/>
              <a:ea typeface="Times New Roman" panose="02020603050405020304" pitchFamily="18" charset="0"/>
            </a:endParaRPr>
          </a:p>
        </p:txBody>
      </p:sp>
      <p:pic>
        <p:nvPicPr>
          <p:cNvPr id="9" name="Gráfico 8" descr="Flujo de trabajo">
            <a:extLst>
              <a:ext uri="{FF2B5EF4-FFF2-40B4-BE49-F238E27FC236}">
                <a16:creationId xmlns:a16="http://schemas.microsoft.com/office/drawing/2014/main" id="{6A0E4949-186E-44B8-8CB4-DCEF68C13F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124151" y="247329"/>
            <a:ext cx="685800" cy="685800"/>
          </a:xfrm>
          <a:prstGeom prst="rect">
            <a:avLst/>
          </a:prstGeom>
        </p:spPr>
      </p:pic>
      <p:sp>
        <p:nvSpPr>
          <p:cNvPr id="10" name="Marcador de pie de página 7">
            <a:extLst>
              <a:ext uri="{FF2B5EF4-FFF2-40B4-BE49-F238E27FC236}">
                <a16:creationId xmlns:a16="http://schemas.microsoft.com/office/drawing/2014/main" id="{C10B7925-0406-4A6D-8F38-28BE0AE74333}"/>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p>
        </p:txBody>
      </p:sp>
      <p:sp>
        <p:nvSpPr>
          <p:cNvPr id="11" name="Marcador de número de diapositiva 7">
            <a:extLst>
              <a:ext uri="{FF2B5EF4-FFF2-40B4-BE49-F238E27FC236}">
                <a16:creationId xmlns:a16="http://schemas.microsoft.com/office/drawing/2014/main" id="{4DE1ACCA-B383-4417-B35D-4FC4131657E9}"/>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669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2. Fases del Concurso</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8" name="Marcador de contenido 2">
            <a:extLst>
              <a:ext uri="{FF2B5EF4-FFF2-40B4-BE49-F238E27FC236}">
                <a16:creationId xmlns:a16="http://schemas.microsoft.com/office/drawing/2014/main" id="{83719B7D-873D-4E4C-B23A-E8BCA2DBA915}"/>
              </a:ext>
            </a:extLst>
          </p:cNvPr>
          <p:cNvSpPr>
            <a:spLocks noGrp="1"/>
          </p:cNvSpPr>
          <p:nvPr>
            <p:ph idx="1"/>
          </p:nvPr>
        </p:nvSpPr>
        <p:spPr>
          <a:xfrm>
            <a:off x="838199" y="1058729"/>
            <a:ext cx="10515600" cy="5386894"/>
          </a:xfrm>
        </p:spPr>
        <p:txBody>
          <a:bodyPr>
            <a:normAutofit/>
          </a:bodyPr>
          <a:lstStyle/>
          <a:p>
            <a:pPr marL="0" indent="0" algn="just">
              <a:buNone/>
            </a:pPr>
            <a:endParaRPr lang="es-CL" sz="1600" b="1" dirty="0">
              <a:latin typeface="+mn-lt"/>
            </a:endParaRPr>
          </a:p>
          <a:p>
            <a:pPr marL="0" indent="0" algn="just">
              <a:buNone/>
            </a:pPr>
            <a:r>
              <a:rPr lang="es-CL" sz="1600" b="1" dirty="0">
                <a:latin typeface="+mn-lt"/>
              </a:rPr>
              <a:t>2.2. </a:t>
            </a:r>
            <a:r>
              <a:rPr lang="es-CL" sz="1600" dirty="0">
                <a:latin typeface="+mn-lt"/>
              </a:rPr>
              <a:t>Las Propuestas tanto de Institutos Nuevos como de Renovación declaradas como admisibles serán evaluadas por investigadores</a:t>
            </a:r>
            <a:r>
              <a:rPr lang="es-ES" sz="1600" dirty="0">
                <a:latin typeface="+mn-lt"/>
              </a:rPr>
              <a:t>/as</a:t>
            </a:r>
            <a:r>
              <a:rPr lang="es-CL" sz="1600" dirty="0">
                <a:latin typeface="+mn-lt"/>
              </a:rPr>
              <a:t> internacionales en idioma inglés .</a:t>
            </a:r>
          </a:p>
          <a:p>
            <a:pPr marL="0" indent="0" algn="just">
              <a:buNone/>
            </a:pPr>
            <a:endParaRPr lang="es-CL" sz="1600" dirty="0">
              <a:latin typeface="+mn-lt"/>
            </a:endParaRPr>
          </a:p>
          <a:p>
            <a:pPr marL="0" indent="0" algn="just">
              <a:buNone/>
            </a:pPr>
            <a:r>
              <a:rPr lang="es-CL" sz="1600" b="1" dirty="0">
                <a:latin typeface="+mn-lt"/>
              </a:rPr>
              <a:t>2.3. </a:t>
            </a:r>
            <a:r>
              <a:rPr lang="es-CL" sz="1600" dirty="0">
                <a:latin typeface="+mn-lt"/>
              </a:rPr>
              <a:t>La evaluación de las propuestas escritas se realizará en 2 fases llevadas a cabo en una misma instancia por el Comité de Programa. El resultado de la ponderación de ambos puntajes determinará las propuestas (Nuevas o de Renovación) que serán seleccionadas para pasar a la etapa de entrevista:</a:t>
            </a:r>
          </a:p>
          <a:p>
            <a:pPr marL="457200" lvl="1" indent="0" algn="just">
              <a:buNone/>
            </a:pPr>
            <a:r>
              <a:rPr lang="es-CL" sz="1600" dirty="0">
                <a:latin typeface="+mn-lt"/>
              </a:rPr>
              <a:t>3.1) En una </a:t>
            </a:r>
            <a:r>
              <a:rPr lang="es-CL" sz="1600" u="sng" dirty="0">
                <a:latin typeface="+mn-lt"/>
              </a:rPr>
              <a:t>primera fase</a:t>
            </a:r>
            <a:r>
              <a:rPr lang="es-CL" sz="1600" dirty="0">
                <a:latin typeface="+mn-lt"/>
              </a:rPr>
              <a:t> se asignará puntaje a cada propuesta escrita según criterios que miran a la propuesta como única, sin atención a las demás presentadas.</a:t>
            </a:r>
          </a:p>
          <a:p>
            <a:pPr marL="457200" lvl="1" indent="0" algn="just">
              <a:buNone/>
            </a:pPr>
            <a:r>
              <a:rPr lang="es-CL" sz="1600" dirty="0">
                <a:latin typeface="+mn-lt"/>
              </a:rPr>
              <a:t>3.2) En una </a:t>
            </a:r>
            <a:r>
              <a:rPr lang="es-CL" sz="1600" u="sng" dirty="0">
                <a:latin typeface="+mn-lt"/>
              </a:rPr>
              <a:t>segunda fase</a:t>
            </a:r>
            <a:r>
              <a:rPr lang="es-CL" sz="1600" dirty="0">
                <a:latin typeface="+mn-lt"/>
              </a:rPr>
              <a:t> se evaluarán las propuestas según criterios que tienen en consideración al conjunto de propuestas presentadas y la presentación de planes de difusión y transferencia científica.</a:t>
            </a:r>
          </a:p>
          <a:p>
            <a:pPr marL="0" indent="0" algn="just">
              <a:buNone/>
            </a:pPr>
            <a:endParaRPr lang="es-CL" sz="1600" dirty="0">
              <a:latin typeface="+mn-lt"/>
            </a:endParaRPr>
          </a:p>
          <a:p>
            <a:pPr marL="0" indent="0" algn="just">
              <a:buNone/>
            </a:pPr>
            <a:r>
              <a:rPr lang="es-CL" sz="1600" b="1" dirty="0">
                <a:latin typeface="+mn-lt"/>
              </a:rPr>
              <a:t>2.4. </a:t>
            </a:r>
            <a:r>
              <a:rPr lang="es-CL" sz="1600" dirty="0">
                <a:latin typeface="+mn-lt"/>
              </a:rPr>
              <a:t>La Secretaría Ejecutiva notificará los resultados a todos</a:t>
            </a:r>
            <a:r>
              <a:rPr lang="es-ES" sz="1600" dirty="0">
                <a:latin typeface="+mn-lt"/>
              </a:rPr>
              <a:t>/as</a:t>
            </a:r>
            <a:r>
              <a:rPr lang="es-CL" sz="1600" dirty="0">
                <a:latin typeface="+mn-lt"/>
              </a:rPr>
              <a:t> los</a:t>
            </a:r>
            <a:r>
              <a:rPr lang="es-ES" sz="1600" dirty="0">
                <a:latin typeface="+mn-lt"/>
              </a:rPr>
              <a:t>/as</a:t>
            </a:r>
            <a:r>
              <a:rPr lang="es-CL" sz="1600" dirty="0">
                <a:latin typeface="+mn-lt"/>
              </a:rPr>
              <a:t> Postulantes.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s-CL" dirty="0"/>
          </a:p>
        </p:txBody>
      </p:sp>
      <p:sp>
        <p:nvSpPr>
          <p:cNvPr id="7" name="Marcador de contenido 2">
            <a:extLst>
              <a:ext uri="{FF2B5EF4-FFF2-40B4-BE49-F238E27FC236}">
                <a16:creationId xmlns:a16="http://schemas.microsoft.com/office/drawing/2014/main" id="{1D277240-DFFC-4EAD-9F17-866C02B5D5B7}"/>
              </a:ext>
            </a:extLst>
          </p:cNvPr>
          <p:cNvSpPr txBox="1">
            <a:spLocks/>
          </p:cNvSpPr>
          <p:nvPr/>
        </p:nvSpPr>
        <p:spPr>
          <a:xfrm>
            <a:off x="724948" y="1202013"/>
            <a:ext cx="10742103" cy="571210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MS PGothic" panose="020B0600070205080204" pitchFamily="34" charset="-128"/>
                <a:cs typeface="Arial"/>
              </a:defRPr>
            </a:lvl1pPr>
            <a:lvl2pPr marL="365125" indent="92075" algn="l" defTabSz="457200" rtl="0" eaLnBrk="0" fontAlgn="base" hangingPunct="0">
              <a:spcBef>
                <a:spcPct val="20000"/>
              </a:spcBef>
              <a:spcAft>
                <a:spcPct val="0"/>
              </a:spcAft>
              <a:defRPr sz="2800" kern="1200">
                <a:solidFill>
                  <a:schemeClr val="tx1"/>
                </a:solidFill>
                <a:latin typeface="Arial"/>
                <a:ea typeface="Arial" charset="0"/>
                <a:cs typeface="Arial"/>
              </a:defRPr>
            </a:lvl2pPr>
            <a:lvl3pPr marL="630238" indent="-241300" algn="l" defTabSz="457200" rtl="0" eaLnBrk="0" fontAlgn="base" hangingPunct="0">
              <a:spcBef>
                <a:spcPct val="20000"/>
              </a:spcBef>
              <a:spcAft>
                <a:spcPct val="0"/>
              </a:spcAft>
              <a:buFont typeface="Arial" charset="0"/>
              <a:buChar char="•"/>
              <a:defRPr sz="2400" kern="1200">
                <a:solidFill>
                  <a:schemeClr val="tx1"/>
                </a:solidFill>
                <a:latin typeface="Arial"/>
                <a:ea typeface="Arial" charset="0"/>
                <a:cs typeface="Arial"/>
              </a:defRPr>
            </a:lvl3pPr>
            <a:lvl4pPr marL="982663" indent="-268288" algn="l" defTabSz="457200" rtl="0" eaLnBrk="0" fontAlgn="base" hangingPunct="0">
              <a:spcBef>
                <a:spcPct val="20000"/>
              </a:spcBef>
              <a:spcAft>
                <a:spcPct val="0"/>
              </a:spcAft>
              <a:buFont typeface="Arial" charset="0"/>
              <a:buChar char="–"/>
              <a:defRPr sz="2000" kern="1200">
                <a:solidFill>
                  <a:schemeClr val="tx1"/>
                </a:solidFill>
                <a:latin typeface="Arial"/>
                <a:ea typeface="Arial" charset="0"/>
                <a:cs typeface="Arial"/>
              </a:defRPr>
            </a:lvl4pPr>
            <a:lvl5pPr marL="981075" indent="847725" algn="l" defTabSz="457200" rtl="0" eaLnBrk="0" fontAlgn="base" hangingPunct="0">
              <a:spcBef>
                <a:spcPct val="20000"/>
              </a:spcBef>
              <a:spcAft>
                <a:spcPct val="0"/>
              </a:spcAft>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20000"/>
              </a:lnSpc>
              <a:buFont typeface="Arial" charset="0"/>
              <a:buNone/>
            </a:pPr>
            <a:endParaRPr lang="es-CL" sz="1900" dirty="0">
              <a:solidFill>
                <a:srgbClr val="212529"/>
              </a:solidFill>
              <a:latin typeface="+mn-lt"/>
              <a:ea typeface="Times New Roman" panose="02020603050405020304" pitchFamily="18" charset="0"/>
            </a:endParaRPr>
          </a:p>
        </p:txBody>
      </p:sp>
      <p:pic>
        <p:nvPicPr>
          <p:cNvPr id="6" name="Gráfico 5" descr="Flujo de trabajo">
            <a:extLst>
              <a:ext uri="{FF2B5EF4-FFF2-40B4-BE49-F238E27FC236}">
                <a16:creationId xmlns:a16="http://schemas.microsoft.com/office/drawing/2014/main" id="{AC7B5194-4600-49DD-92BD-E3C51D7AA94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010900" y="327026"/>
            <a:ext cx="685800" cy="685800"/>
          </a:xfrm>
          <a:prstGeom prst="rect">
            <a:avLst/>
          </a:prstGeom>
        </p:spPr>
      </p:pic>
      <p:sp>
        <p:nvSpPr>
          <p:cNvPr id="9" name="Marcador de pie de página 7">
            <a:extLst>
              <a:ext uri="{FF2B5EF4-FFF2-40B4-BE49-F238E27FC236}">
                <a16:creationId xmlns:a16="http://schemas.microsoft.com/office/drawing/2014/main" id="{6A7FD94F-2A36-419F-A339-7C59BECD2242}"/>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Marcador de número de diapositiva 7">
            <a:extLst>
              <a:ext uri="{FF2B5EF4-FFF2-40B4-BE49-F238E27FC236}">
                <a16:creationId xmlns:a16="http://schemas.microsoft.com/office/drawing/2014/main" id="{B188EA26-60C2-45AC-A3AF-1FAABDDBEF7E}"/>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1677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2. Fases del Concurso</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191491"/>
            <a:ext cx="10972800" cy="5112473"/>
          </a:xfrm>
        </p:spPr>
        <p:txBody>
          <a:bodyPr>
            <a:normAutofit/>
          </a:bodyPr>
          <a:lstStyle/>
          <a:p>
            <a:pPr marL="0" indent="0" algn="just">
              <a:buNone/>
            </a:pPr>
            <a:r>
              <a:rPr lang="es-CL" sz="1600" b="1" dirty="0">
                <a:latin typeface="+mn-lt"/>
              </a:rPr>
              <a:t>2.5. </a:t>
            </a:r>
            <a:r>
              <a:rPr lang="es-CL" sz="1600" dirty="0">
                <a:latin typeface="+mn-lt"/>
              </a:rPr>
              <a:t>Los</a:t>
            </a:r>
            <a:r>
              <a:rPr lang="es-ES" sz="1600" dirty="0">
                <a:latin typeface="+mn-lt"/>
              </a:rPr>
              <a:t>/as</a:t>
            </a:r>
            <a:r>
              <a:rPr lang="es-CL" sz="1600" dirty="0">
                <a:latin typeface="+mn-lt"/>
              </a:rPr>
              <a:t> Postulantes seleccionados</a:t>
            </a:r>
            <a:r>
              <a:rPr lang="es-ES" sz="1600" dirty="0">
                <a:latin typeface="+mn-lt"/>
              </a:rPr>
              <a:t>/as</a:t>
            </a:r>
            <a:r>
              <a:rPr lang="es-CL" sz="1600" dirty="0">
                <a:latin typeface="+mn-lt"/>
              </a:rPr>
              <a:t> para avanzar a la siguiente etapa, recibirán una invitación para su entrevista y presentación oral en idioma inglés.</a:t>
            </a:r>
          </a:p>
          <a:p>
            <a:pPr marL="257175" indent="-257175" algn="just">
              <a:buAutoNum type="arabicPeriod" startAt="5"/>
            </a:pPr>
            <a:endParaRPr lang="es-CL" sz="1600" dirty="0">
              <a:latin typeface="+mn-lt"/>
            </a:endParaRPr>
          </a:p>
          <a:p>
            <a:pPr marL="0" indent="0" algn="just">
              <a:buNone/>
            </a:pPr>
            <a:r>
              <a:rPr lang="es-CL" sz="1600" b="1" dirty="0">
                <a:latin typeface="+mn-lt"/>
              </a:rPr>
              <a:t>2.6. </a:t>
            </a:r>
            <a:r>
              <a:rPr lang="es-CL" sz="1600" dirty="0">
                <a:latin typeface="+mn-lt"/>
              </a:rPr>
              <a:t>El Comité de Programa informará su jerarquización y recomendación de adjudicación al Comité Técnico Asesor.</a:t>
            </a:r>
          </a:p>
          <a:p>
            <a:pPr marL="257175" indent="-257175" algn="just">
              <a:buAutoNum type="arabicPeriod" startAt="5"/>
            </a:pPr>
            <a:endParaRPr lang="es-CL" sz="1600" dirty="0">
              <a:latin typeface="+mn-lt"/>
            </a:endParaRPr>
          </a:p>
          <a:p>
            <a:pPr marL="0" indent="0" algn="just">
              <a:buNone/>
            </a:pPr>
            <a:r>
              <a:rPr lang="es-CL" sz="1600" b="1" dirty="0">
                <a:latin typeface="+mn-lt"/>
              </a:rPr>
              <a:t>2.7. </a:t>
            </a:r>
            <a:r>
              <a:rPr lang="es-CL" sz="1600" dirty="0">
                <a:latin typeface="+mn-lt"/>
              </a:rPr>
              <a:t>El Comité Técnico Asesor procederá a remitir a el</a:t>
            </a:r>
            <a:r>
              <a:rPr lang="es-ES" sz="1600" dirty="0">
                <a:latin typeface="+mn-lt"/>
              </a:rPr>
              <a:t>/la</a:t>
            </a:r>
            <a:r>
              <a:rPr lang="es-CL" sz="1600" dirty="0">
                <a:latin typeface="+mn-lt"/>
              </a:rPr>
              <a:t> Directo</a:t>
            </a:r>
            <a:r>
              <a:rPr lang="es-ES" sz="1600" dirty="0">
                <a:latin typeface="+mn-lt"/>
              </a:rPr>
              <a:t>r/a</a:t>
            </a:r>
            <a:r>
              <a:rPr lang="es-CL" sz="1600" dirty="0">
                <a:latin typeface="+mn-lt"/>
              </a:rPr>
              <a:t> Nacional de la ANID su recomendación de la adjudicación del concurso.</a:t>
            </a:r>
          </a:p>
          <a:p>
            <a:pPr marL="257175" indent="-257175" algn="just">
              <a:buAutoNum type="arabicPeriod" startAt="5"/>
            </a:pPr>
            <a:endParaRPr lang="es-CL" sz="1600" dirty="0">
              <a:latin typeface="+mn-lt"/>
            </a:endParaRPr>
          </a:p>
          <a:p>
            <a:pPr marL="0" indent="0" algn="just">
              <a:buNone/>
            </a:pPr>
            <a:r>
              <a:rPr lang="es-CL" sz="1600" b="1" dirty="0">
                <a:latin typeface="+mn-lt"/>
              </a:rPr>
              <a:t>2.8. </a:t>
            </a:r>
            <a:r>
              <a:rPr lang="es-CL" sz="1600" dirty="0">
                <a:latin typeface="+mn-lt"/>
              </a:rPr>
              <a:t>El</a:t>
            </a:r>
            <a:r>
              <a:rPr lang="es-ES" sz="1600" dirty="0">
                <a:latin typeface="+mn-lt"/>
              </a:rPr>
              <a:t>/la</a:t>
            </a:r>
            <a:r>
              <a:rPr lang="es-CL" sz="1600" dirty="0">
                <a:latin typeface="+mn-lt"/>
              </a:rPr>
              <a:t> Director</a:t>
            </a:r>
            <a:r>
              <a:rPr lang="es-ES" sz="1600" dirty="0">
                <a:latin typeface="+mn-lt"/>
              </a:rPr>
              <a:t>/a</a:t>
            </a:r>
            <a:r>
              <a:rPr lang="es-CL" sz="1600" dirty="0">
                <a:latin typeface="+mn-lt"/>
              </a:rPr>
              <a:t> Nacional procederá a adjudicar el concurso, para lo que emitirá una resolución basada en el acta de propuesta adjudicación del Comité Técnico Asesor.</a:t>
            </a:r>
          </a:p>
          <a:p>
            <a:pPr marL="257175" indent="-257175" algn="just">
              <a:buAutoNum type="arabicPeriod" startAt="5"/>
            </a:pPr>
            <a:endParaRPr lang="es-CL" sz="1600" dirty="0">
              <a:latin typeface="+mn-lt"/>
            </a:endParaRPr>
          </a:p>
          <a:p>
            <a:pPr marL="0" indent="0" algn="just">
              <a:buNone/>
            </a:pPr>
            <a:r>
              <a:rPr lang="es-CL" sz="1600" b="1" dirty="0">
                <a:latin typeface="+mn-lt"/>
              </a:rPr>
              <a:t>2.9. </a:t>
            </a:r>
            <a:r>
              <a:rPr lang="es-CL" sz="1600" dirty="0">
                <a:latin typeface="+mn-lt"/>
              </a:rPr>
              <a:t>La ANID dictará la resolución y seré remitida a la Contraloría General de la República para ser tomada de razón.</a:t>
            </a:r>
          </a:p>
          <a:p>
            <a:pPr marL="0" indent="0">
              <a:buNone/>
            </a:pPr>
            <a:endParaRPr lang="es-CL" dirty="0"/>
          </a:p>
        </p:txBody>
      </p:sp>
      <p:sp>
        <p:nvSpPr>
          <p:cNvPr id="8" name="Marcador de pie de página 7">
            <a:extLst>
              <a:ext uri="{FF2B5EF4-FFF2-40B4-BE49-F238E27FC236}">
                <a16:creationId xmlns:a16="http://schemas.microsoft.com/office/drawing/2014/main" id="{645A0371-A4FE-40B2-8E75-65E57392B91A}"/>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Marcador de número de diapositiva 7">
            <a:extLst>
              <a:ext uri="{FF2B5EF4-FFF2-40B4-BE49-F238E27FC236}">
                <a16:creationId xmlns:a16="http://schemas.microsoft.com/office/drawing/2014/main" id="{E50611EE-C06F-4F18-B183-E53A805B5C02}"/>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417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0608" y="412377"/>
            <a:ext cx="8487043" cy="600449"/>
          </a:xfrm>
        </p:spPr>
        <p:txBody>
          <a:bodyPr/>
          <a:lstStyle/>
          <a:p>
            <a:r>
              <a:rPr lang="es-ES" sz="2800" dirty="0">
                <a:solidFill>
                  <a:schemeClr val="tx1">
                    <a:lumMod val="50000"/>
                    <a:lumOff val="50000"/>
                  </a:schemeClr>
                </a:solidFill>
                <a:latin typeface="Calibri" charset="0"/>
                <a:ea typeface="ＭＳ Ｐゴシック" charset="-128"/>
                <a:cs typeface="+mn-cs"/>
              </a:rPr>
              <a:t>3. Requisitos Institutos Nuevos</a:t>
            </a:r>
          </a:p>
        </p:txBody>
      </p:sp>
      <p:cxnSp>
        <p:nvCxnSpPr>
          <p:cNvPr id="4" name="Conector recto 3"/>
          <p:cNvCxnSpPr>
            <a:cxnSpLocks/>
          </p:cNvCxnSpPr>
          <p:nvPr/>
        </p:nvCxnSpPr>
        <p:spPr>
          <a:xfrm>
            <a:off x="1920607" y="1035776"/>
            <a:ext cx="8487042" cy="0"/>
          </a:xfrm>
          <a:prstGeom prst="line">
            <a:avLst/>
          </a:prstGeom>
          <a:ln w="285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Marcador de contenido 2">
            <a:extLst>
              <a:ext uri="{FF2B5EF4-FFF2-40B4-BE49-F238E27FC236}">
                <a16:creationId xmlns:a16="http://schemas.microsoft.com/office/drawing/2014/main" id="{38A79D81-88D6-498D-A2A9-49B919B25BC6}"/>
              </a:ext>
            </a:extLst>
          </p:cNvPr>
          <p:cNvSpPr>
            <a:spLocks noGrp="1"/>
          </p:cNvSpPr>
          <p:nvPr>
            <p:ph idx="1"/>
          </p:nvPr>
        </p:nvSpPr>
        <p:spPr>
          <a:xfrm>
            <a:off x="696913" y="1191491"/>
            <a:ext cx="10972800" cy="5112473"/>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3.1. Al menos 6  y máximo 15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Investigadores</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Principales, incluyendo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y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endPar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3.2.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Al menos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2  instituciones albergantes.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3.3. Al menos uno de los</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Investigadores</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Principales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debe prestar servicios o desempeñarse a tiempo parcial o completo en alguna organización de investigación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en alguna región del territorio nacional distinta a la Metropolitana.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3.4.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Los</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Investigadores</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Principales, el</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/la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y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que forman parte de la propuesta pueden ser chilenos</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o extranjeros</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Pero si la propuesta es adjudicada, deben tener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residencia permanente en Chile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durante el período de su ejecución.</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3.5.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Los</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Investigadores</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/as</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Principales, incluyendo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y Director</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que forman parte de la propuesta,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deberán estar presentes en el país al menos por 8  meses durante cada año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de vigencia del Instituto, salvo excepciones autorizadas por la Secretaría Ejecutiva.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3.6.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Un/a investigador/a podrá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postular en calidad de Director</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o de Director</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en una sola propuesta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por concurso de Institutos Milenio o concurso BASAL.</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3.7. </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En el caso de postular en más de un concurso y de resultar adjudicadas sus propuestas en más de uno de ellos, el</a:t>
            </a:r>
            <a:r>
              <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rPr>
              <a:t>/la</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Postulante podrá </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asumir como Director</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o Director</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Alterno</a:t>
            </a:r>
            <a:r>
              <a:rPr kumimoji="0" lang="es-ES" sz="16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s-CL" sz="1600" b="1" i="0" u="none" strike="noStrike" kern="1200" cap="none" spc="0" normalizeH="0" baseline="0" noProof="0" dirty="0">
                <a:ln>
                  <a:noFill/>
                </a:ln>
                <a:solidFill>
                  <a:prstClr val="black"/>
                </a:solidFill>
                <a:effectLst/>
                <a:uLnTx/>
                <a:uFillTx/>
                <a:latin typeface="Calibri" panose="020F0502020204030204"/>
                <a:ea typeface="+mn-ea"/>
                <a:cs typeface="+mn-cs"/>
              </a:rPr>
              <a:t> en solo uno</a:t>
            </a:r>
            <a:r>
              <a:rPr kumimoji="0" lang="es-CL" sz="1600" b="0" i="0" u="none" strike="noStrike" kern="1200" cap="none" spc="0" normalizeH="0" baseline="0" noProof="0" dirty="0">
                <a:ln>
                  <a:noFill/>
                </a:ln>
                <a:solidFill>
                  <a:prstClr val="black"/>
                </a:solidFill>
                <a:effectLst/>
                <a:uLnTx/>
                <a:uFillTx/>
                <a:latin typeface="Calibri" panose="020F0502020204030204"/>
                <a:ea typeface="+mn-ea"/>
                <a:cs typeface="+mn-cs"/>
              </a:rPr>
              <a:t>, según su preferencia. La propuesta que rechace se considerará desistida.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L" sz="1600" b="0" i="0" u="none" strike="noStrike" kern="1200" cap="none" spc="-11" normalizeH="0" baseline="0" noProof="0" dirty="0">
              <a:ln>
                <a:noFill/>
              </a:ln>
              <a:solidFill>
                <a:srgbClr val="FF0000"/>
              </a:solidFill>
              <a:effectLst/>
              <a:uLnTx/>
              <a:uFillTx/>
              <a:latin typeface="Calibri" panose="020F0502020204030204"/>
              <a:ea typeface="+mn-ea"/>
              <a:cs typeface="Calibri"/>
            </a:endParaRPr>
          </a:p>
          <a:p>
            <a:pPr marL="0" indent="0">
              <a:buNone/>
            </a:pPr>
            <a:endParaRPr lang="es-CL" dirty="0"/>
          </a:p>
        </p:txBody>
      </p:sp>
      <p:pic>
        <p:nvPicPr>
          <p:cNvPr id="5" name="Gráfico 4" descr="Lista de comprobación RTL">
            <a:extLst>
              <a:ext uri="{FF2B5EF4-FFF2-40B4-BE49-F238E27FC236}">
                <a16:creationId xmlns:a16="http://schemas.microsoft.com/office/drawing/2014/main" id="{C6E25D77-CAE0-47AA-81EB-C36F807FEC4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83913" y="327026"/>
            <a:ext cx="685800" cy="685800"/>
          </a:xfrm>
          <a:prstGeom prst="rect">
            <a:avLst/>
          </a:prstGeom>
        </p:spPr>
      </p:pic>
      <p:sp>
        <p:nvSpPr>
          <p:cNvPr id="6" name="Marcador de pie de página 7">
            <a:extLst>
              <a:ext uri="{FF2B5EF4-FFF2-40B4-BE49-F238E27FC236}">
                <a16:creationId xmlns:a16="http://schemas.microsoft.com/office/drawing/2014/main" id="{317F8832-8095-4C54-BA1E-757B4A7D4B95}"/>
              </a:ext>
            </a:extLst>
          </p:cNvPr>
          <p:cNvSpPr txBox="1">
            <a:spLocks/>
          </p:cNvSpPr>
          <p:nvPr/>
        </p:nvSpPr>
        <p:spPr>
          <a:xfrm>
            <a:off x="208344" y="6211611"/>
            <a:ext cx="6545484" cy="365125"/>
          </a:xfrm>
          <a:prstGeom prst="rect">
            <a:avLst/>
          </a:prstGeom>
        </p:spPr>
        <p:txBody>
          <a:bodyPr vert="horz" lIns="91440" tIns="45720" rIns="91440" bIns="45720" rtlCol="0" anchor="ctr"/>
          <a:lstStyle>
            <a:defPPr>
              <a:defRPr lang="es-C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Material complementario concurso Institutos Milenio realizado por DINV, VRI, UC 18 de enero 2021</a:t>
            </a:r>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Marcador de número de diapositiva 7">
            <a:extLst>
              <a:ext uri="{FF2B5EF4-FFF2-40B4-BE49-F238E27FC236}">
                <a16:creationId xmlns:a16="http://schemas.microsoft.com/office/drawing/2014/main" id="{6874030A-4604-48DD-A693-AB085CF2BF1F}"/>
              </a:ext>
            </a:extLst>
          </p:cNvPr>
          <p:cNvSpPr txBox="1">
            <a:spLocks/>
          </p:cNvSpPr>
          <p:nvPr/>
        </p:nvSpPr>
        <p:spPr>
          <a:xfrm>
            <a:off x="9727623" y="6242951"/>
            <a:ext cx="2057400" cy="365125"/>
          </a:xfrm>
          <a:prstGeom prst="rect">
            <a:avLst/>
          </a:prstGeom>
        </p:spPr>
        <p:txBody>
          <a:bodyPr vert="horz" lIns="91440" tIns="45720" rIns="91440" bIns="45720" rtlCol="0" anchor="ctr"/>
          <a:lstStyle>
            <a:defPPr>
              <a:defRPr lang="es-C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CE8842C-8271-EE4B-A51F-BC5C108862DA}"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7949693"/>
      </p:ext>
    </p:extLst>
  </p:cSld>
  <p:clrMapOvr>
    <a:masterClrMapping/>
  </p:clrMapOvr>
</p:sld>
</file>

<file path=ppt/theme/theme1.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PT DADO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6690</TotalTime>
  <Words>4408</Words>
  <Application>Microsoft Office PowerPoint</Application>
  <PresentationFormat>Panorámica</PresentationFormat>
  <Paragraphs>335</Paragraphs>
  <Slides>23</Slides>
  <Notes>21</Notes>
  <HiddenSlides>0</HiddenSlides>
  <MMClips>0</MMClips>
  <ScaleCrop>false</ScaleCrop>
  <HeadingPairs>
    <vt:vector size="6" baseType="variant">
      <vt:variant>
        <vt:lpstr>Fuentes usadas</vt:lpstr>
      </vt:variant>
      <vt:variant>
        <vt:i4>4</vt:i4>
      </vt:variant>
      <vt:variant>
        <vt:lpstr>Tema</vt:lpstr>
      </vt:variant>
      <vt:variant>
        <vt:i4>4</vt:i4>
      </vt:variant>
      <vt:variant>
        <vt:lpstr>Títulos de diapositiva</vt:lpstr>
      </vt:variant>
      <vt:variant>
        <vt:i4>23</vt:i4>
      </vt:variant>
    </vt:vector>
  </HeadingPairs>
  <TitlesOfParts>
    <vt:vector size="31" baseType="lpstr">
      <vt:lpstr>Arial</vt:lpstr>
      <vt:lpstr>Calibri</vt:lpstr>
      <vt:lpstr>Courier New</vt:lpstr>
      <vt:lpstr>Wingdings</vt:lpstr>
      <vt:lpstr>2_Diseño personalizado</vt:lpstr>
      <vt:lpstr>PPT DADO 1</vt:lpstr>
      <vt:lpstr>4_Diseño personalizado</vt:lpstr>
      <vt:lpstr>3_Diseño personalizado</vt:lpstr>
      <vt:lpstr>Presentación de PowerPoint</vt:lpstr>
      <vt:lpstr>Presentación de PowerPoint</vt:lpstr>
      <vt:lpstr>Índice</vt:lpstr>
      <vt:lpstr>1.Información General </vt:lpstr>
      <vt:lpstr>Presentación de PowerPoint</vt:lpstr>
      <vt:lpstr>2. Fases del Concurso</vt:lpstr>
      <vt:lpstr>2. Fases del Concurso</vt:lpstr>
      <vt:lpstr>2. Fases del Concurso</vt:lpstr>
      <vt:lpstr>3. Requisitos Institutos Nuevos</vt:lpstr>
      <vt:lpstr>3. Requisitos Institutos Nuevos</vt:lpstr>
      <vt:lpstr>4. Requisitos Institutos de Renovación</vt:lpstr>
      <vt:lpstr>4. Requisitos Institutos de Renovación</vt:lpstr>
      <vt:lpstr>4. Requisitos Institutos de Renovación</vt:lpstr>
      <vt:lpstr>5. Gastos Financiables</vt:lpstr>
      <vt:lpstr>5. Gastos Financiables</vt:lpstr>
      <vt:lpstr>6. Causales de Inadmisibilidad </vt:lpstr>
      <vt:lpstr>6. Causales de Inadmisibilidad </vt:lpstr>
      <vt:lpstr>7. Plazos y Consultas </vt:lpstr>
      <vt:lpstr>8. Patrocinio Institucional UC para Institutos Nuevos y de Renovación</vt:lpstr>
      <vt:lpstr>8. Patrocinio Institucional UC para Institutos Nuevos y de Renovación</vt:lpstr>
      <vt:lpstr>9. Para mayor información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Pedro Bouchon</dc:creator>
  <cp:lastModifiedBy>Catalina</cp:lastModifiedBy>
  <cp:revision>426</cp:revision>
  <cp:lastPrinted>2019-05-29T15:02:46Z</cp:lastPrinted>
  <dcterms:created xsi:type="dcterms:W3CDTF">2018-07-25T19:46:39Z</dcterms:created>
  <dcterms:modified xsi:type="dcterms:W3CDTF">2021-01-17T15:59:41Z</dcterms:modified>
</cp:coreProperties>
</file>