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  <p:sldMasterId id="2147483664" r:id="rId2"/>
  </p:sldMasterIdLst>
  <p:notesMasterIdLst>
    <p:notesMasterId r:id="rId26"/>
  </p:notesMasterIdLst>
  <p:sldIdLst>
    <p:sldId id="256" r:id="rId3"/>
    <p:sldId id="257" r:id="rId4"/>
    <p:sldId id="286" r:id="rId5"/>
    <p:sldId id="259" r:id="rId6"/>
    <p:sldId id="260" r:id="rId7"/>
    <p:sldId id="264" r:id="rId8"/>
    <p:sldId id="267" r:id="rId9"/>
    <p:sldId id="287" r:id="rId10"/>
    <p:sldId id="269" r:id="rId11"/>
    <p:sldId id="271" r:id="rId12"/>
    <p:sldId id="272" r:id="rId13"/>
    <p:sldId id="277" r:id="rId14"/>
    <p:sldId id="278" r:id="rId15"/>
    <p:sldId id="273" r:id="rId16"/>
    <p:sldId id="275" r:id="rId17"/>
    <p:sldId id="261" r:id="rId18"/>
    <p:sldId id="262" r:id="rId19"/>
    <p:sldId id="263" r:id="rId20"/>
    <p:sldId id="276" r:id="rId21"/>
    <p:sldId id="280" r:id="rId22"/>
    <p:sldId id="283" r:id="rId23"/>
    <p:sldId id="284" r:id="rId24"/>
    <p:sldId id="285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BA32B6-CC52-4A8F-A7E6-880346C8B009}">
  <a:tblStyle styleId="{7DBA32B6-CC52-4A8F-A7E6-880346C8B00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7069A26-6EFC-4233-B8BA-F7092D982A4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 snapToGrid="0">
      <p:cViewPr varScale="1">
        <p:scale>
          <a:sx n="139" d="100"/>
          <a:sy n="139" d="100"/>
        </p:scale>
        <p:origin x="84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cdc8d6e1a_2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gccdc8d6e1a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ce0c1b137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gce0c1b1373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gce0c1b1373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ccdc8d6e1a_2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7" name="Google Shape;247;gccdc8d6e1a_2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gccdc8d6e1a_2_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ccdc8d6e1a_2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gccdc8d6e1a_2_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gccdc8d6e1a_2_6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ccdc8d6e1a_2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3" name="Google Shape;323;gccdc8d6e1a_2_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gccdc8d6e1a_2_7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7a1703043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g7a1703043f_0_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g7a1703043f_0_4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7a1703043f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2" name="Google Shape;282;g7a1703043f_0_6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g7a1703043f_0_6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a198152f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g7a198152fb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7a198152fb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cdc8d6e1a_2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gccdc8d6e1a_2_1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ccdc8d6e1a_2_19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a1703043f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7a1703043f_0_1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g7a1703043f_0_1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ccdc8d6e1a_2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4" name="Google Shape;294;gccdc8d6e1a_2_1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gccdc8d6e1a_2_1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ccdc8d6e1a_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7" name="Google Shape;67;gccdc8d6e1a_2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gccdc8d6e1a_2_1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23/05/2018</a:t>
            </a:r>
            <a:endParaRPr/>
          </a:p>
        </p:txBody>
      </p:sp>
      <p:sp>
        <p:nvSpPr>
          <p:cNvPr id="69" name="Google Shape;69;gccdc8d6e1a_2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ccdc8d6e1a_2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3" name="Google Shape;343;gccdc8d6e1a_2_24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gccdc8d6e1a_2_2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ccdc8d6e1a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5" name="Google Shape;395;gccdc8d6e1a_0_9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gccdc8d6e1a_0_9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ccdc8d6e1a_2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3" name="Google Shape;413;gccdc8d6e1a_2_2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gccdc8d6e1a_2_26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ccdc8d6e1a_2_2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gccdc8d6e1a_2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cdc8d6e1a_2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gccdc8d6e1a_2_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1" name="Google Shape;81;gccdc8d6e1a_2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722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cdc8d6e1a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ccdc8d6e1a_2_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ccdc8d6e1a_2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cdc8d6e1a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ccdc8d6e1a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ccdc8d6e1a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ccdc8d6e1a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ccdc8d6e1a_0_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ccdc8d6e1a_0_4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ccdc8d6e1a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gccdc8d6e1a_2_1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gccdc8d6e1a_2_1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cdc8d6e1a_2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gccdc8d6e1a_2_1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/>
              <a:t> </a:t>
            </a:r>
            <a:endParaRPr dirty="0"/>
          </a:p>
        </p:txBody>
      </p:sp>
      <p:sp>
        <p:nvSpPr>
          <p:cNvPr id="121" name="Google Shape;121;gccdc8d6e1a_2_1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393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7a1703043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7" name="Google Shape;207;g7a1703043f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7a1703043f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eño personalizado">
  <p:cSld name="3_Diseño personalizado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457200" y="14994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title"/>
          </p:nvPr>
        </p:nvSpPr>
        <p:spPr>
          <a:xfrm>
            <a:off x="522288" y="205979"/>
            <a:ext cx="8361362" cy="55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1"/>
          </p:nvPr>
        </p:nvSpPr>
        <p:spPr>
          <a:xfrm>
            <a:off x="522288" y="1332310"/>
            <a:ext cx="8229600" cy="3395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SzPts val="1100"/>
              <a:buNone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SzPts val="1100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>
  <p:cSld name="Título vertical y texto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5400000">
            <a:off x="2000250" y="-2000250"/>
            <a:ext cx="5143500" cy="9144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3"/>
          <p:cNvSpPr/>
          <p:nvPr/>
        </p:nvSpPr>
        <p:spPr>
          <a:xfrm rot="5400000">
            <a:off x="2147888" y="-1808163"/>
            <a:ext cx="4848225" cy="87598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auth.conicyt.cl/" TargetMode="External"/><Relationship Id="rId5" Type="http://schemas.openxmlformats.org/officeDocument/2006/relationships/hyperlink" Target="https://form.jotform.com/210883611366658" TargetMode="External"/><Relationship Id="rId4" Type="http://schemas.openxmlformats.org/officeDocument/2006/relationships/hyperlink" Target="https://form.jotform.com/210883749767675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s://auth.conicyt.cl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igacion.uc.cl/concursos/x-concurso-de-equipamiento-cientifico-y-tecnologico-mediano-fondequip-2021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hyperlink" Target="https://ayuda.anid.c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ayuda.anid.cl/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8" descr="UC lineal TR-09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8907" y="1295400"/>
            <a:ext cx="3988594" cy="230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3"/>
          <p:cNvSpPr txBox="1">
            <a:spLocks noGrp="1"/>
          </p:cNvSpPr>
          <p:nvPr>
            <p:ph type="title"/>
          </p:nvPr>
        </p:nvSpPr>
        <p:spPr>
          <a:xfrm>
            <a:off x="1440450" y="309276"/>
            <a:ext cx="63654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5. Ítems Financiables</a:t>
            </a: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7" name="Google Shape;237;p33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238" name="Google Shape;238;p33"/>
          <p:cNvSpPr txBox="1">
            <a:spLocks noGrp="1"/>
          </p:cNvSpPr>
          <p:nvPr>
            <p:ph type="body" idx="1"/>
          </p:nvPr>
        </p:nvSpPr>
        <p:spPr>
          <a:xfrm>
            <a:off x="555135" y="1012698"/>
            <a:ext cx="8229600" cy="3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/>
          </a:p>
        </p:txBody>
      </p:sp>
      <p:sp>
        <p:nvSpPr>
          <p:cNvPr id="239" name="Google Shape;239;p33"/>
          <p:cNvSpPr txBox="1"/>
          <p:nvPr/>
        </p:nvSpPr>
        <p:spPr>
          <a:xfrm>
            <a:off x="1696600" y="1012700"/>
            <a:ext cx="5304600" cy="3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Google Shape;240;p33" descr="Form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 b="13397"/>
          <a:stretch/>
        </p:blipFill>
        <p:spPr>
          <a:xfrm>
            <a:off x="7571702" y="2217188"/>
            <a:ext cx="1111700" cy="9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33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3" name="Google Shape;243;p33"/>
          <p:cNvGraphicFramePr/>
          <p:nvPr>
            <p:extLst>
              <p:ext uri="{D42A27DB-BD31-4B8C-83A1-F6EECF244321}">
                <p14:modId xmlns:p14="http://schemas.microsoft.com/office/powerpoint/2010/main" val="3951097527"/>
              </p:ext>
            </p:extLst>
          </p:nvPr>
        </p:nvGraphicFramePr>
        <p:xfrm>
          <a:off x="1548763" y="880338"/>
          <a:ext cx="5600250" cy="3478746"/>
        </p:xfrm>
        <a:graphic>
          <a:graphicData uri="http://schemas.openxmlformats.org/drawingml/2006/table">
            <a:tbl>
              <a:tblPr>
                <a:noFill/>
                <a:tableStyleId>{47069A26-6EFC-4233-B8BA-F7092D982A43}</a:tableStyleId>
              </a:tblPr>
              <a:tblGrid>
                <a:gridCol w="56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57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EQUIPAMIENTO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 Equipamiento</a:t>
                      </a:r>
                      <a:r>
                        <a:rPr lang="es" sz="1200" b="1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</a:t>
                      </a:r>
                      <a:r>
                        <a:rPr lang="es-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Financiado por ANID e Institución(es))</a:t>
                      </a: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                          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A.1. Equipo Principal o Plataforma de Equipos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A.2. Accesorios Equipo </a:t>
                      </a: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                                                 </a:t>
                      </a:r>
                      <a:endParaRPr sz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B. Traslados e Instalación</a:t>
                      </a:r>
                      <a:r>
                        <a:rPr lang="es" sz="1200" b="1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(Financiado por ANID y/o Institución(es))</a:t>
                      </a:r>
                      <a:endParaRPr sz="1200" b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B.1. Traslados, Seguros de Traslado, Desaduanaje e IVA del Equipo 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B.2. Adecuación Espacio para Equipo 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B.3.</a:t>
                      </a: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Instalación y Puesta en Marcha de Equipo 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B.4</a:t>
                      </a: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Mantención, Garantías y Seguros de Equipo 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OPERACIÓN</a:t>
                      </a:r>
                      <a:endParaRPr sz="1200" b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 Operación</a:t>
                      </a:r>
                      <a:r>
                        <a:rPr lang="es" sz="1200" b="1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(Financiado por Institución(es))</a:t>
                      </a:r>
                      <a:endParaRPr sz="1200" b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C.1. Capacitaciones 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C.2. Otros Gastos de Operación 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45720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C.3</a:t>
                      </a: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Gastos de Administración 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4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365282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5. Ítems Financiables</a:t>
            </a: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51" name="Google Shape;251;p34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52" name="Google Shape;252;p34"/>
          <p:cNvSpPr txBox="1">
            <a:spLocks noGrp="1"/>
          </p:cNvSpPr>
          <p:nvPr>
            <p:ph type="body" idx="1"/>
          </p:nvPr>
        </p:nvSpPr>
        <p:spPr>
          <a:xfrm>
            <a:off x="628649" y="645061"/>
            <a:ext cx="7886700" cy="4040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En relación al co-financiamiento, la Institución Beneficiaria y/o Asociadas, si corresponde, deberán comprometer </a:t>
            </a:r>
            <a:r>
              <a:rPr lang="es" sz="1200" b="1">
                <a:latin typeface="Calibri"/>
                <a:ea typeface="Calibri"/>
                <a:cs typeface="Calibri"/>
                <a:sym typeface="Calibri"/>
              </a:rPr>
              <a:t>a lo menos el 10% del costo del ítem A. Equipamiento en aportes pecuniarios</a:t>
            </a: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 el cual deberá destinarse a los siguientes ítems y sub-ítems (en el orden establecido por bases):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6731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-    	C.2 Otros Gastos de Operación (contratación de personal técnico y /o profesional especializado)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6731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-    	C.1 Capacitaciones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6731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-    	A. Equipamiento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	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Respecto a la condición establecida por FONDEQUIP sobre aportes totales (pecuniarios y no pecuniarios) equivalentes al 50% de cofinanciamiento del monto total del ítem </a:t>
            </a:r>
            <a:r>
              <a:rPr lang="es" sz="1200" b="1">
                <a:latin typeface="Calibri"/>
                <a:ea typeface="Calibri"/>
                <a:cs typeface="Calibri"/>
                <a:sym typeface="Calibri"/>
              </a:rPr>
              <a:t>A. Equipamiento</a:t>
            </a:r>
            <a:r>
              <a:rPr lang="es" sz="1200">
                <a:latin typeface="Calibri"/>
                <a:ea typeface="Calibri"/>
                <a:cs typeface="Calibri"/>
                <a:sym typeface="Calibri"/>
              </a:rPr>
              <a:t> en los restantes ítems del proyecto, serán las facultades participantes en conjunto con las Instituciones Asociadas, si corresponde, quienes deberán realizar un aporte de al menos el 40% requerido del costo del ítem “A. Equipamiento”, mediante un aporte total en los siguientes ítems: A (pecuniario), B (pecuniario o no pecuniario), o C (pecuniario o no pecuniario)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>
              <a:highlight>
                <a:srgbClr val="FF0000"/>
              </a:highlight>
            </a:endParaRPr>
          </a:p>
        </p:txBody>
      </p:sp>
      <p:sp>
        <p:nvSpPr>
          <p:cNvPr id="253" name="Google Shape;253;p34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4"/>
          <p:cNvSpPr txBox="1"/>
          <p:nvPr/>
        </p:nvSpPr>
        <p:spPr>
          <a:xfrm>
            <a:off x="156258" y="4658708"/>
            <a:ext cx="490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5" name="Google Shape;255;p34" descr="Forma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 b="13397"/>
          <a:stretch/>
        </p:blipFill>
        <p:spPr>
          <a:xfrm>
            <a:off x="7950344" y="260377"/>
            <a:ext cx="888423" cy="769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9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365282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6. Patrocinio Institucional</a:t>
            </a:r>
            <a:endParaRPr sz="1100"/>
          </a:p>
        </p:txBody>
      </p:sp>
      <p:cxnSp>
        <p:nvCxnSpPr>
          <p:cNvPr id="316" name="Google Shape;316;p39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317" name="Google Shape;317;p39"/>
          <p:cNvSpPr txBox="1">
            <a:spLocks noGrp="1"/>
          </p:cNvSpPr>
          <p:nvPr>
            <p:ph type="body" idx="1"/>
          </p:nvPr>
        </p:nvSpPr>
        <p:spPr>
          <a:xfrm>
            <a:off x="628649" y="794047"/>
            <a:ext cx="7886700" cy="4040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200"/>
              </a:spcBef>
              <a:spcAft>
                <a:spcPts val="0"/>
              </a:spcAft>
              <a:buSzPts val="1200"/>
              <a:buFont typeface="Calibri"/>
              <a:buAutoNum type="romanUcPeriod"/>
            </a:pPr>
            <a:r>
              <a:rPr lang="es" sz="1200" b="1" u="sng" dirty="0">
                <a:latin typeface="Calibri"/>
                <a:ea typeface="Calibri"/>
                <a:cs typeface="Calibri"/>
                <a:sym typeface="Calibri"/>
              </a:rPr>
              <a:t>Postulaciones en que la UC participe como Institución Beneficiaria</a:t>
            </a:r>
            <a:endParaRPr sz="12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La DINV podrá comprometer hasta el 10% del costo del ítem equipamiento con aportes pecuniarios (con un tope de $40.000.000), previa revisión caso a caso, para proyectos que cumplan con todos los requisitos establecidos en las bases y que, además, no compitan con otra postulación UC por el mismo equipamiento en esta convocatoria.  Para esto, el/la Coordinador(a) Responsable deberá completar el Formulario online dispuesto por la DINV adjuntando la documentación interna solicitada 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a más tardar el miércoles 19 de mayo a las </a:t>
            </a:r>
            <a:r>
              <a:rPr lang="es-CL" sz="1200" b="1" dirty="0">
                <a:latin typeface="Calibri"/>
                <a:ea typeface="Calibri"/>
                <a:cs typeface="Calibri"/>
                <a:sym typeface="Calibri"/>
              </a:rPr>
              <a:t>15:00 horas:</a:t>
            </a:r>
            <a:endParaRPr sz="12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20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DOI del Coordinador(a) responsable firmada por el Decano respectivo.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Carta de solicitud de aportes a la VRI 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Carta de Compromiso de la Facultad Principal.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Carta(s) de Compromiso de la(s) Facultad(es) Asociada(s).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Cartas de Acuerdo firmadas por los representantes de las Instituciones Asociadas, si es que corresponde (una carta por cada Institución Asociada)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spcBef>
                <a:spcPts val="20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Para los casos en que el ítem equipamiento tenga un costo mayor a $400.000.000, las facultades participantes en conjunto con las Instituciones Asociadas, si corresponde, deberán aportar la diferencia con recursos pecuniarios para alcanzar el 10% exigido por FONDEQUIP.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100" dirty="0"/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s" sz="1100" dirty="0"/>
              <a:t>	</a:t>
            </a:r>
            <a:endParaRPr sz="1100" dirty="0"/>
          </a:p>
        </p:txBody>
      </p:sp>
      <p:pic>
        <p:nvPicPr>
          <p:cNvPr id="318" name="Google Shape;318;p39" descr="Flujo de trabaj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58175" y="245270"/>
            <a:ext cx="5143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Google Shape;319;p39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39"/>
          <p:cNvSpPr txBox="1"/>
          <p:nvPr/>
        </p:nvSpPr>
        <p:spPr>
          <a:xfrm>
            <a:off x="156258" y="4658708"/>
            <a:ext cx="490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0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365282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" sz="2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6. Patrocinio Institucional</a:t>
            </a:r>
            <a:endParaRPr sz="1100"/>
          </a:p>
        </p:txBody>
      </p:sp>
      <p:cxnSp>
        <p:nvCxnSpPr>
          <p:cNvPr id="327" name="Google Shape;327;p40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328" name="Google Shape;328;p40"/>
          <p:cNvSpPr txBox="1">
            <a:spLocks noGrp="1"/>
          </p:cNvSpPr>
          <p:nvPr>
            <p:ph type="body" idx="1"/>
          </p:nvPr>
        </p:nvSpPr>
        <p:spPr>
          <a:xfrm>
            <a:off x="522685" y="893618"/>
            <a:ext cx="8229600" cy="38343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II.  </a:t>
            </a:r>
            <a:r>
              <a:rPr lang="es" sz="1200" b="1" u="sng" dirty="0">
                <a:latin typeface="Calibri"/>
                <a:ea typeface="Calibri"/>
                <a:cs typeface="Calibri"/>
                <a:sym typeface="Calibri"/>
              </a:rPr>
              <a:t>Postulaciones en que la UC participe como Institución Asociada</a:t>
            </a:r>
            <a:endParaRPr sz="12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El Investigador Asociado UC que sea designado por cada proyecto y que actúe como contraparte de la DINV, deberá completar el Formulario online dispuesto por la DINV  adjuntando la documentación interna solicitada 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a más tardar el </a:t>
            </a:r>
            <a:r>
              <a:rPr lang="es-CL" sz="1200" b="1" dirty="0">
                <a:latin typeface="Calibri"/>
                <a:ea typeface="Calibri"/>
                <a:cs typeface="Calibri"/>
                <a:sym typeface="Calibri"/>
              </a:rPr>
              <a:t>miércoles 19 de mayo de 2021 a las 15:00 horas</a:t>
            </a:r>
            <a:r>
              <a:rPr lang="es-CL" sz="1200" dirty="0">
                <a:latin typeface="Calibri"/>
                <a:ea typeface="Calibri"/>
                <a:cs typeface="Calibri"/>
                <a:sym typeface="Calibri"/>
              </a:rPr>
              <a:t>: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20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DOI del Investigador Asociado UC firmada por el Decano respectivo (designado por el proyecto)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Carta(s) de Compromiso de la(s) Facultad(es) Asociada(s).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* Información importante común para ambos tipos de postulaciones:</a:t>
            </a: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A partir de la revisión de la propuesta en el sistema de postulación de la ANID y de la documentación interna requerida, de aprobarse los antecedentes presentados a la DINV, se enviarán las Cartas de Compromiso de Institución Principal y la Cartas de Acuerdos entre Instituciones (si corresponde) firmadas, entre el lunes 24 y martes 25 de mayo. Asimismo, se indicarán las observaciones y solicitudes de modificación/corrección si es pertinente.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La postulación será devuelta en el sistema para que el Coordinador Responsable pueda cargar los documentos firmados en la plataforma y enviar nuevamente su postulación en la plataforma de postulación ANID a más tardar el </a:t>
            </a:r>
            <a:r>
              <a:rPr lang="es-CL" sz="12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miércoles 26 de mayo para que la Institución Beneficiaria pueda finalmente enviar la propuesta </a:t>
            </a:r>
            <a:r>
              <a:rPr lang="es-CL" sz="1200" u="sng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antes del Jueves 27 de Mayo a las 13:00 horas.</a:t>
            </a:r>
            <a:endParaRPr sz="1200" u="sng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1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 dirty="0"/>
          </a:p>
        </p:txBody>
      </p:sp>
      <p:sp>
        <p:nvSpPr>
          <p:cNvPr id="329" name="Google Shape;329;p40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 txBox="1">
            <a:spLocks noGrp="1"/>
          </p:cNvSpPr>
          <p:nvPr>
            <p:ph type="title"/>
          </p:nvPr>
        </p:nvSpPr>
        <p:spPr>
          <a:xfrm>
            <a:off x="1440450" y="309276"/>
            <a:ext cx="63654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7. Criterios de Evaluación</a:t>
            </a: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2" name="Google Shape;262;p35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263" name="Google Shape;263;p35"/>
          <p:cNvSpPr txBox="1">
            <a:spLocks noGrp="1"/>
          </p:cNvSpPr>
          <p:nvPr>
            <p:ph type="body" idx="1"/>
          </p:nvPr>
        </p:nvSpPr>
        <p:spPr>
          <a:xfrm>
            <a:off x="522685" y="1075998"/>
            <a:ext cx="8229600" cy="3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/>
          </a:p>
        </p:txBody>
      </p:sp>
      <p:sp>
        <p:nvSpPr>
          <p:cNvPr id="264" name="Google Shape;264;p35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5"/>
          <p:cNvSpPr txBox="1"/>
          <p:nvPr/>
        </p:nvSpPr>
        <p:spPr>
          <a:xfrm>
            <a:off x="156258" y="4658708"/>
            <a:ext cx="490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66" name="Google Shape;266;p35"/>
          <p:cNvGraphicFramePr/>
          <p:nvPr>
            <p:extLst>
              <p:ext uri="{D42A27DB-BD31-4B8C-83A1-F6EECF244321}">
                <p14:modId xmlns:p14="http://schemas.microsoft.com/office/powerpoint/2010/main" val="1011377541"/>
              </p:ext>
            </p:extLst>
          </p:nvPr>
        </p:nvGraphicFramePr>
        <p:xfrm>
          <a:off x="920075" y="882036"/>
          <a:ext cx="7592300" cy="3474630"/>
        </p:xfrm>
        <a:graphic>
          <a:graphicData uri="http://schemas.openxmlformats.org/drawingml/2006/table">
            <a:tbl>
              <a:tblPr>
                <a:noFill/>
                <a:tableStyleId>{47069A26-6EFC-4233-B8BA-F7092D982A43}</a:tableStyleId>
              </a:tblPr>
              <a:tblGrid>
                <a:gridCol w="641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69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Criterios de Evaluación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Ponderación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83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1. Justificación Científica-Técnica de la Propuesta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 Claridad, coherencia y pertinencia del equipamiento con las actividades de investigación y/o desarrollo experimental de</a:t>
                      </a:r>
                      <a:r>
                        <a:rPr lang="es" sz="12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las áreas</a:t>
                      </a:r>
                      <a:r>
                        <a:rPr lang="e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investigación que la(s)</a:t>
                      </a:r>
                      <a:r>
                        <a:rPr lang="es" sz="12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Institución(es) </a:t>
                      </a:r>
                      <a:r>
                        <a:rPr lang="e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desea(n) apoyar. </a:t>
                      </a: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 Viabilidad y sustentabilidad en el tiempo del equipamiento </a:t>
                      </a:r>
                      <a:r>
                        <a:rPr lang="es" sz="1200" i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(N° de proyectos o investigaciones vigentes que se vincularán al equipamiento solicitado y que puedan asumir los costos asociados a su operación)</a:t>
                      </a:r>
                      <a:endParaRPr sz="1200" i="1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1.3 Justificación de la necesidad del equipamiento solicitado en relación con los equipos existentes en la(s)</a:t>
                      </a:r>
                      <a:r>
                        <a:rPr lang="es" sz="1200" baseline="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Institución(es) participante(s)</a:t>
                      </a: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y en otras entidades, a nivel regional, nacional o sectorial.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50%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2835">
                <a:tc>
                  <a:txBody>
                    <a:bodyPr/>
                    <a:lstStyle/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Aporte Estratégico de la Institución</a:t>
                      </a: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				</a:t>
                      </a:r>
                      <a:b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  Modelo de uso, Asociatividad con otras Instituciones y acceso al equipamiento solicitado. Considera asociatividad intra e inter institucional y con investigadores(as) extranjeros(as).</a:t>
                      </a:r>
                      <a:br>
                        <a:rPr lang="es" sz="1200" i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  Coherencia y justificación de los recursos solicitados a FONDEQUIP/ANID y de los aportados por la(s) Institución(es) (RRHH, seguros, infraestructura, entre otros). </a:t>
                      </a:r>
                      <a:r>
                        <a:rPr lang="es" sz="1200" i="1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 considera el plan de instalación, puesta en marcha, operación y mantención del Equipamiento, incluyendo el plan de contratación y/o capacitación del personal que estará a cargo del equipamiento. En caso contrario, la justificación.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CL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CL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CL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s-CL"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30%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868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7"/>
          <p:cNvSpPr txBox="1">
            <a:spLocks noGrp="1"/>
          </p:cNvSpPr>
          <p:nvPr>
            <p:ph type="title"/>
          </p:nvPr>
        </p:nvSpPr>
        <p:spPr>
          <a:xfrm>
            <a:off x="1440450" y="309276"/>
            <a:ext cx="6365400" cy="4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7. Criterios de Evaluación</a:t>
            </a: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6" name="Google Shape;286;p37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287" name="Google Shape;287;p37"/>
          <p:cNvSpPr txBox="1">
            <a:spLocks noGrp="1"/>
          </p:cNvSpPr>
          <p:nvPr>
            <p:ph type="body" idx="1"/>
          </p:nvPr>
        </p:nvSpPr>
        <p:spPr>
          <a:xfrm>
            <a:off x="522685" y="1075998"/>
            <a:ext cx="8229600" cy="3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/>
          </a:p>
        </p:txBody>
      </p:sp>
      <p:sp>
        <p:nvSpPr>
          <p:cNvPr id="288" name="Google Shape;288;p37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90" name="Google Shape;290;p37"/>
          <p:cNvGraphicFramePr/>
          <p:nvPr/>
        </p:nvGraphicFramePr>
        <p:xfrm>
          <a:off x="920075" y="838786"/>
          <a:ext cx="7616625" cy="2621330"/>
        </p:xfrm>
        <a:graphic>
          <a:graphicData uri="http://schemas.openxmlformats.org/drawingml/2006/table">
            <a:tbl>
              <a:tblPr>
                <a:noFill/>
                <a:tableStyleId>{47069A26-6EFC-4233-B8BA-F7092D982A43}</a:tableStyleId>
              </a:tblPr>
              <a:tblGrid>
                <a:gridCol w="637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Criterios de Evaluación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Ponderación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56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400"/>
                        </a:spcBef>
                        <a:spcAft>
                          <a:spcPts val="1400"/>
                        </a:spcAft>
                        <a:buNone/>
                      </a:pPr>
                      <a:r>
                        <a:rPr lang="es" sz="11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Resultados esperados de la Propuesta </a:t>
                      </a:r>
                      <a:r>
                        <a:rPr lang="es" sz="11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(Se considerarán los indicadores postulados).</a:t>
                      </a:r>
                      <a:r>
                        <a:rPr lang="es" sz="1100">
                          <a:solidFill>
                            <a:schemeClr val="dk1"/>
                          </a:solidFill>
                        </a:rPr>
                        <a:t>	</a:t>
                      </a:r>
                      <a:br>
                        <a:rPr lang="es" sz="1100">
                          <a:solidFill>
                            <a:schemeClr val="dk1"/>
                          </a:solidFill>
                        </a:rPr>
                      </a:br>
                      <a:r>
                        <a:rPr lang="e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3.1  Nuevo conocimiento a generar con el uso del equipamiento solicitado.</a:t>
                      </a:r>
                      <a:br>
                        <a:rPr lang="e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3.2  Apoyo a la formación y entrenamiento de estudiantes de pre y post grado. Se considera el apoyo a la formación tanto de la Institución Beneficiaria como Asociada(s), si corresponde. </a:t>
                      </a:r>
                      <a:r>
                        <a:rPr lang="es" sz="11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 programas de pre o postgrado incluidos deben ser respaldados por las respectivas cartas de las autoridades pertinentes, como Jefe de carrera o Decano, entre otros, que certifiquen esta situación.</a:t>
                      </a:r>
                      <a:br>
                        <a:rPr lang="es" sz="11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s" sz="11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s" sz="11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3.3  Fomento a investigación científica y/o tecnológica que contribuya a sectores públicos/privados de la sociedad para el bienestar nacional.</a:t>
                      </a:r>
                      <a:endParaRPr sz="1200" b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20%</a:t>
                      </a:r>
                      <a:endParaRPr sz="12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p23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1440455" y="295819"/>
            <a:ext cx="83613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s" sz="210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. Plazos Importantes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type="body" idx="1"/>
          </p:nvPr>
        </p:nvSpPr>
        <p:spPr>
          <a:xfrm>
            <a:off x="543750" y="776825"/>
            <a:ext cx="8056500" cy="3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35"/>
              <a:buNone/>
            </a:pPr>
            <a:endParaRPr lang="es"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35"/>
              <a:buNone/>
            </a:pP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    1) Período de Postulación: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		</a:t>
            </a:r>
            <a:endParaRPr sz="1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algn="just">
              <a:spcBef>
                <a:spcPts val="0"/>
              </a:spcBef>
              <a:buClr>
                <a:srgbClr val="212529"/>
              </a:buClr>
              <a:buSzPts val="1200"/>
              <a:buFont typeface="Calibri"/>
              <a:buChar char="•"/>
            </a:pPr>
            <a:r>
              <a:rPr lang="es" sz="1200" b="1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Inicio de la Convocatoria: </a:t>
            </a:r>
            <a:r>
              <a:rPr lang="es" sz="1200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martes 23 de marzo 2021 – 13:00 hrs.</a:t>
            </a:r>
          </a:p>
          <a:p>
            <a:pPr indent="-304800" algn="just">
              <a:spcBef>
                <a:spcPts val="0"/>
              </a:spcBef>
              <a:buClr>
                <a:srgbClr val="212529"/>
              </a:buClr>
              <a:buSzPts val="1200"/>
              <a:buFont typeface="Calibri"/>
              <a:buChar char="•"/>
            </a:pPr>
            <a:r>
              <a:rPr lang="es" sz="1200" b="1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Fecha de cierre interno VRI: </a:t>
            </a:r>
            <a:r>
              <a:rPr lang="es" sz="1200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miércoles 19 de mayo 2021 – 15:00 hrs</a:t>
            </a:r>
            <a:endParaRPr sz="1200" dirty="0">
              <a:solidFill>
                <a:srgbClr val="212529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200"/>
              <a:buFont typeface="Calibri"/>
              <a:buChar char="•"/>
            </a:pPr>
            <a:r>
              <a:rPr lang="es" sz="1200" b="1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Cierre de la Convocatoria para Coordinadores Responsables: </a:t>
            </a:r>
            <a:r>
              <a:rPr lang="es" sz="1200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jueves 20 de mayo 2021 – 13:00 hrs.</a:t>
            </a:r>
          </a:p>
          <a:p>
            <a:pPr marL="457200" lvl="0" indent="-304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200"/>
              <a:buFont typeface="Calibri"/>
              <a:buChar char="•"/>
            </a:pPr>
            <a:r>
              <a:rPr lang="es" sz="1200" b="1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Cierre </a:t>
            </a:r>
            <a:r>
              <a:rPr lang="es-CL" sz="1200" b="1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del Patrocinio Institucional</a:t>
            </a:r>
            <a:r>
              <a:rPr lang="es-CL" sz="1200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: jueves 27 de mayo 2021 – 13:00 hrs. </a:t>
            </a: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200"/>
              <a:buNone/>
            </a:pPr>
            <a:endParaRPr lang="es-CL" sz="1200" dirty="0">
              <a:solidFill>
                <a:srgbClr val="212529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200"/>
              <a:buNone/>
            </a:pPr>
            <a:r>
              <a:rPr lang="es-CL" sz="1200" b="1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2) Evaluación de las Propuestas: </a:t>
            </a:r>
            <a:r>
              <a:rPr lang="es-CL" sz="1200" dirty="0">
                <a:solidFill>
                  <a:srgbClr val="212529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Desde Mayo a Julio 2021</a:t>
            </a:r>
            <a:endParaRPr lang="es-CL" sz="1200" b="1" dirty="0">
              <a:solidFill>
                <a:srgbClr val="212529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200"/>
              <a:buNone/>
            </a:pPr>
            <a:endParaRPr lang="es-CL" sz="1200" b="1" dirty="0">
              <a:solidFill>
                <a:srgbClr val="212529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200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					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1524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1200"/>
              <a:buNone/>
            </a:pPr>
            <a:r>
              <a:rPr lang="es" sz="1200" b="1" dirty="0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3) Adjudicación: </a:t>
            </a:r>
            <a:r>
              <a:rPr lang="es" sz="1200" dirty="0">
                <a:solidFill>
                  <a:srgbClr val="212529"/>
                </a:solidFill>
                <a:latin typeface="Calibri"/>
                <a:ea typeface="Calibri"/>
                <a:cs typeface="Calibri"/>
                <a:sym typeface="Calibri"/>
              </a:rPr>
              <a:t>Agosto 2021</a:t>
            </a:r>
            <a:endParaRPr sz="1000" b="1" dirty="0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789144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8. Plazos Importantes</a:t>
            </a:r>
            <a:endParaRPr sz="1100" dirty="0"/>
          </a:p>
        </p:txBody>
      </p:sp>
      <p:cxnSp>
        <p:nvCxnSpPr>
          <p:cNvPr id="122" name="Google Shape;122;p24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23" name="Google Shape;123;p24"/>
          <p:cNvSpPr txBox="1"/>
          <p:nvPr/>
        </p:nvSpPr>
        <p:spPr>
          <a:xfrm>
            <a:off x="628650" y="9907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4"/>
          <p:cNvSpPr txBox="1"/>
          <p:nvPr/>
        </p:nvSpPr>
        <p:spPr>
          <a:xfrm>
            <a:off x="742950" y="11050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4"/>
          <p:cNvSpPr txBox="1"/>
          <p:nvPr/>
        </p:nvSpPr>
        <p:spPr>
          <a:xfrm>
            <a:off x="513873" y="1038138"/>
            <a:ext cx="8001476" cy="364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4"/>
          <p:cNvSpPr txBox="1"/>
          <p:nvPr/>
        </p:nvSpPr>
        <p:spPr>
          <a:xfrm>
            <a:off x="628650" y="990752"/>
            <a:ext cx="7886700" cy="42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778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4"/>
          <p:cNvSpPr txBox="1"/>
          <p:nvPr/>
        </p:nvSpPr>
        <p:spPr>
          <a:xfrm>
            <a:off x="342900" y="1109718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4"/>
          <p:cNvSpPr txBox="1"/>
          <p:nvPr/>
        </p:nvSpPr>
        <p:spPr>
          <a:xfrm>
            <a:off x="628650" y="842059"/>
            <a:ext cx="7982914" cy="41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651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24" descr="Advertenc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2449" y="166670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4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2" name="Google Shape;132;p24"/>
          <p:cNvGraphicFramePr/>
          <p:nvPr>
            <p:extLst>
              <p:ext uri="{D42A27DB-BD31-4B8C-83A1-F6EECF244321}">
                <p14:modId xmlns:p14="http://schemas.microsoft.com/office/powerpoint/2010/main" val="3167320628"/>
              </p:ext>
            </p:extLst>
          </p:nvPr>
        </p:nvGraphicFramePr>
        <p:xfrm>
          <a:off x="377663" y="845300"/>
          <a:ext cx="8282100" cy="3844932"/>
        </p:xfrm>
        <a:graphic>
          <a:graphicData uri="http://schemas.openxmlformats.org/drawingml/2006/table">
            <a:tbl>
              <a:tblPr>
                <a:noFill/>
                <a:tableStyleId>{7DBA32B6-CC52-4A8F-A7E6-880346C8B009}</a:tableStyleId>
              </a:tblPr>
              <a:tblGrid>
                <a:gridCol w="129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9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9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Responsable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Proceso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Plataforma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Fecha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Observaciones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5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Coordinador Responsable UC Beneficiaria o Invest. UC Asociada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Envío Formulario interno de Solicitud de Patrocinio DINV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Formulario UC Beneficiaria</a:t>
                      </a:r>
                      <a:endParaRPr sz="1000" b="1" u="sng">
                        <a:solidFill>
                          <a:srgbClr val="0000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Formulario UC Asociada</a:t>
                      </a:r>
                      <a:endParaRPr sz="1000" b="1" u="sng">
                        <a:solidFill>
                          <a:srgbClr val="0000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Hasta el 19 de mayo 2021 a las 15:00 horas (Chile continental)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Para entregar el patrocinio se considerará la información y los documentos de la postulación a enviar a través del sistema de postulación en línea de ANID y del formulario interno DINV.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57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Coordinador Responsable</a:t>
                      </a: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Envío de postulación en plataforma FONDEQUIP</a:t>
                      </a: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b="1" u="sng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Plataforma</a:t>
                      </a:r>
                      <a:r>
                        <a:rPr lang="en-US" sz="1000" b="1" u="sng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US" sz="1000" b="1" u="sng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Postulación</a:t>
                      </a:r>
                      <a:r>
                        <a:rPr lang="en-US" sz="1000" b="1" u="sng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ANID</a:t>
                      </a:r>
                      <a:endParaRPr lang="en-US" sz="1000" b="1" u="sng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u="sng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Hasta el</a:t>
                      </a:r>
                      <a:r>
                        <a:rPr lang="es" sz="1000" baseline="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</a:t>
                      </a: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mayo 2021 a las 13:00 horas (Chile continental)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Plazo completamente impostergable</a:t>
                      </a:r>
                      <a:r>
                        <a:rPr lang="es-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La información y los documentos enviados a FONDEQUIP en su postulación serán considerados para entregar el patrocinio institucional, por lo tanto, su postulación debe estar completa.</a:t>
                      </a:r>
                    </a:p>
                  </a:txBody>
                  <a:tcPr marL="68575" marR="68575" marT="91425" marB="91425">
                    <a:lnL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850286"/>
                  </a:ext>
                </a:extLst>
              </a:tr>
              <a:tr h="144087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DINV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Revisión interna y observaciones DINV. Confirmación de aporte pecuniario de Dirección Superior y envío de Carta de Compromiso Institucional y Carta(s) de Acuerdo, según corresponda.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orreo Coordinador Responsable o Investigador UC, según corresponda.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Entre el Lunes 24 y Martes 25 de Mayo de 2021</a:t>
                      </a:r>
                      <a:endParaRPr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 esta fecha la DINV enviará observaciones a los investigadores sobre cualquier problema de admisibilidad. Además, confirmará el aporte de la Dirección Superior y hará envío de la Carta  Institucional para que el Coordinador Responsable la cargue en la plataforma ANID. Para esto, la DINV devolverá la postulación por plataforma al Coordinador.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7890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8. Plazos Importantes</a:t>
            </a:r>
            <a:endParaRPr sz="1100" dirty="0"/>
          </a:p>
        </p:txBody>
      </p:sp>
      <p:cxnSp>
        <p:nvCxnSpPr>
          <p:cNvPr id="139" name="Google Shape;139;p25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140" name="Google Shape;140;p25"/>
          <p:cNvSpPr txBox="1"/>
          <p:nvPr/>
        </p:nvSpPr>
        <p:spPr>
          <a:xfrm>
            <a:off x="628650" y="990753"/>
            <a:ext cx="7886700" cy="3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742950" y="1105053"/>
            <a:ext cx="7886700" cy="3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513873" y="1038138"/>
            <a:ext cx="8001600" cy="3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628650" y="990752"/>
            <a:ext cx="7886700" cy="4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778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/>
        </p:nvSpPr>
        <p:spPr>
          <a:xfrm>
            <a:off x="342900" y="1109718"/>
            <a:ext cx="7886700" cy="3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5"/>
          <p:cNvSpPr txBox="1"/>
          <p:nvPr/>
        </p:nvSpPr>
        <p:spPr>
          <a:xfrm>
            <a:off x="628650" y="842059"/>
            <a:ext cx="7983000" cy="41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651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25" descr="Advertenc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2449" y="166670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5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5"/>
          <p:cNvSpPr txBox="1"/>
          <p:nvPr/>
        </p:nvSpPr>
        <p:spPr>
          <a:xfrm>
            <a:off x="156258" y="4658708"/>
            <a:ext cx="490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9" name="Google Shape;149;p25"/>
          <p:cNvGraphicFramePr/>
          <p:nvPr>
            <p:extLst>
              <p:ext uri="{D42A27DB-BD31-4B8C-83A1-F6EECF244321}">
                <p14:modId xmlns:p14="http://schemas.microsoft.com/office/powerpoint/2010/main" val="4098168908"/>
              </p:ext>
            </p:extLst>
          </p:nvPr>
        </p:nvGraphicFramePr>
        <p:xfrm>
          <a:off x="373613" y="1109725"/>
          <a:ext cx="8282100" cy="2637256"/>
        </p:xfrm>
        <a:graphic>
          <a:graphicData uri="http://schemas.openxmlformats.org/drawingml/2006/table">
            <a:tbl>
              <a:tblPr>
                <a:noFill/>
                <a:tableStyleId>{7DBA32B6-CC52-4A8F-A7E6-880346C8B009}</a:tableStyleId>
              </a:tblPr>
              <a:tblGrid>
                <a:gridCol w="129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69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89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Responsable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Proceso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Plataforma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Fecha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Observaciones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7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Coordinador Responsable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Corregir postulación en caso que corresponda, y adjuntar carta Institucional y carta(s) de acuerdo. Hacer nuevo envío de postulación por plataforma de ANID.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Plataforma Postulación ANID</a:t>
                      </a:r>
                      <a:endParaRPr sz="1000" b="1" u="sng">
                        <a:solidFill>
                          <a:srgbClr val="0000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Hasta el miércoles 26 de mayo de 2021</a:t>
                      </a:r>
                      <a:endParaRPr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Hasta esta fecha el Coordinador podrá hacer cambios en su postulación y, además, deberá adjuntar la carta institucional y carta(s) de acuerdo en la Plataforma de FONDEQUIP. Por último, deberá hacer nuevo envío de la postulación por Plataforma.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725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DINV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Patrocinio Institucional de propuestas UC beneficiaria</a:t>
                      </a: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Plataforma Postulación ANID</a:t>
                      </a:r>
                      <a:endParaRPr sz="1000" b="1" u="sng">
                        <a:solidFill>
                          <a:srgbClr val="0000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Hasta el jueves 27 de mayo 2021 a las 13:00 horas (Chile Continental)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Plazo completamente impostergable</a:t>
                      </a:r>
                      <a:r>
                        <a:rPr lang="e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Las Instituciones Beneficiarias deben entregar el patrocinio institucional a través de la Plataforma de ANID.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1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1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8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789144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9. Causales de Inadmisibilidad </a:t>
            </a:r>
            <a:endParaRPr sz="1100" dirty="0"/>
          </a:p>
        </p:txBody>
      </p:sp>
      <p:cxnSp>
        <p:nvCxnSpPr>
          <p:cNvPr id="298" name="Google Shape;298;p38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99" name="Google Shape;299;p38"/>
          <p:cNvSpPr txBox="1">
            <a:spLocks noGrp="1"/>
          </p:cNvSpPr>
          <p:nvPr>
            <p:ph type="body" idx="1"/>
          </p:nvPr>
        </p:nvSpPr>
        <p:spPr>
          <a:xfrm>
            <a:off x="522685" y="1075998"/>
            <a:ext cx="8229600" cy="36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/>
          </a:p>
        </p:txBody>
      </p:sp>
      <p:sp>
        <p:nvSpPr>
          <p:cNvPr id="300" name="Google Shape;300;p38"/>
          <p:cNvSpPr txBox="1"/>
          <p:nvPr/>
        </p:nvSpPr>
        <p:spPr>
          <a:xfrm>
            <a:off x="628650" y="9907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38"/>
          <p:cNvSpPr txBox="1"/>
          <p:nvPr/>
        </p:nvSpPr>
        <p:spPr>
          <a:xfrm>
            <a:off x="742950" y="11050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38"/>
          <p:cNvSpPr txBox="1"/>
          <p:nvPr/>
        </p:nvSpPr>
        <p:spPr>
          <a:xfrm>
            <a:off x="513873" y="1038138"/>
            <a:ext cx="8001476" cy="364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38"/>
          <p:cNvSpPr txBox="1"/>
          <p:nvPr/>
        </p:nvSpPr>
        <p:spPr>
          <a:xfrm>
            <a:off x="628650" y="990752"/>
            <a:ext cx="7886700" cy="42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778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38"/>
          <p:cNvSpPr txBox="1"/>
          <p:nvPr/>
        </p:nvSpPr>
        <p:spPr>
          <a:xfrm>
            <a:off x="513874" y="1116587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38"/>
          <p:cNvSpPr txBox="1"/>
          <p:nvPr/>
        </p:nvSpPr>
        <p:spPr>
          <a:xfrm>
            <a:off x="628650" y="842059"/>
            <a:ext cx="7982914" cy="41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651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6" name="Google Shape;306;p38" descr="Advertenc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2449" y="166670"/>
            <a:ext cx="6858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38"/>
          <p:cNvSpPr txBox="1"/>
          <p:nvPr/>
        </p:nvSpPr>
        <p:spPr>
          <a:xfrm>
            <a:off x="819375" y="913650"/>
            <a:ext cx="7886700" cy="3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propuesta podrá ser </a:t>
            </a:r>
            <a:r>
              <a:rPr lang="e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declarada inadmisible</a:t>
            </a: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en caso de que la postulación: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cumpla con cualquiera de los requisitos y/o condiciones establecidos en las bases del concurso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Omita información o no incluya alguno de los documentos solicitados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Contenga documentación e información inexacta, inverosímil y/o que induzca a error o presente una declaración falsa de cualquier dato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se entregue en los formatos solicitados, incluyendo extensión, tipo y tamaño de letra. </a:t>
            </a:r>
            <a:r>
              <a:rPr lang="es" sz="1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está permitido alterar los formatos establecidos.</a:t>
            </a:r>
            <a:endParaRPr sz="12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2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200"/>
              </a:spcBef>
              <a:spcAft>
                <a:spcPts val="0"/>
              </a:spcAft>
              <a:buNone/>
            </a:pPr>
            <a:r>
              <a:rPr lang="e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propuesta podrá ser declarada fuera de bases si no contiene la información imprescindible para su adecuada evaluación</a:t>
            </a: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propuestas presentadas deben ser originales. La postulación no podrá contener, en lo sustancial, actividades u objetivos ya cumplidos o realizados en otros proyectos de equipamiento científico adjudicados anteriormente. En este contexto, se debe declarar expresamente en la carta compromiso de la Institución Beneficiaria, si la propuesta está siendo presentada o financiada en forma simultánea o complementaria en algún otro Fondo del Estado o de ANID.		</a:t>
            </a:r>
            <a:r>
              <a:rPr lang="es" sz="1100" dirty="0">
                <a:solidFill>
                  <a:schemeClr val="dk1"/>
                </a:solidFill>
              </a:rPr>
              <a:t>		</a:t>
            </a: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308" name="Google Shape;308;p38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 txBox="1"/>
          <p:nvPr/>
        </p:nvSpPr>
        <p:spPr>
          <a:xfrm>
            <a:off x="156258" y="4658708"/>
            <a:ext cx="490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9" descr="UC lineal_azul-01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3424" y="612619"/>
            <a:ext cx="1956196" cy="121801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" name="Google Shape;72;p19"/>
          <p:cNvGrpSpPr/>
          <p:nvPr/>
        </p:nvGrpSpPr>
        <p:grpSpPr>
          <a:xfrm>
            <a:off x="1868092" y="2127648"/>
            <a:ext cx="5636419" cy="992580"/>
            <a:chOff x="3847672" y="895560"/>
            <a:chExt cx="1994021" cy="968908"/>
          </a:xfrm>
        </p:grpSpPr>
        <p:sp>
          <p:nvSpPr>
            <p:cNvPr id="73" name="Google Shape;73;p19"/>
            <p:cNvSpPr/>
            <p:nvPr/>
          </p:nvSpPr>
          <p:spPr>
            <a:xfrm>
              <a:off x="3847672" y="895560"/>
              <a:ext cx="1994021" cy="47457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19"/>
            <p:cNvSpPr/>
            <p:nvPr/>
          </p:nvSpPr>
          <p:spPr>
            <a:xfrm>
              <a:off x="3847672" y="1820966"/>
              <a:ext cx="1994021" cy="43502"/>
            </a:xfrm>
            <a:prstGeom prst="rect">
              <a:avLst/>
            </a:prstGeom>
            <a:solidFill>
              <a:srgbClr val="595959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75" name="Google Shape;75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12869" y="4449609"/>
            <a:ext cx="501253" cy="50125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9"/>
          <p:cNvSpPr txBox="1"/>
          <p:nvPr/>
        </p:nvSpPr>
        <p:spPr>
          <a:xfrm>
            <a:off x="2867254" y="3431570"/>
            <a:ext cx="4845615" cy="761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1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Dirección de Investigación (DINV)</a:t>
            </a:r>
            <a:endParaRPr sz="11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Vicerrectoría de Investigación (VRI)</a:t>
            </a:r>
            <a:endParaRPr sz="11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21 </a:t>
            </a:r>
            <a:r>
              <a:rPr lang="es" sz="15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s" sz="1500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s" sz="15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2021</a:t>
            </a:r>
            <a:endParaRPr sz="1100" dirty="0"/>
          </a:p>
        </p:txBody>
      </p:sp>
      <p:sp>
        <p:nvSpPr>
          <p:cNvPr id="77" name="Google Shape;77;p19"/>
          <p:cNvSpPr txBox="1"/>
          <p:nvPr/>
        </p:nvSpPr>
        <p:spPr>
          <a:xfrm>
            <a:off x="1825824" y="2194211"/>
            <a:ext cx="56364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 b="1" i="1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X Concurso de Equipamiento Científico y Tecnológico Mediano FONDEQUIP 2021</a:t>
            </a:r>
            <a:endParaRPr sz="1700" dirty="0">
              <a:solidFill>
                <a:srgbClr val="FFFFFF"/>
              </a:solidFill>
              <a:highlight>
                <a:srgbClr val="6A51A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400" b="1" i="1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1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2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789144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10. Recomendaciones</a:t>
            </a:r>
            <a:endParaRPr sz="1100" dirty="0"/>
          </a:p>
        </p:txBody>
      </p:sp>
      <p:cxnSp>
        <p:nvCxnSpPr>
          <p:cNvPr id="347" name="Google Shape;347;p42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348" name="Google Shape;348;p42"/>
          <p:cNvSpPr txBox="1"/>
          <p:nvPr/>
        </p:nvSpPr>
        <p:spPr>
          <a:xfrm>
            <a:off x="628650" y="9907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42"/>
          <p:cNvSpPr txBox="1"/>
          <p:nvPr/>
        </p:nvSpPr>
        <p:spPr>
          <a:xfrm>
            <a:off x="742950" y="11050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2"/>
          <p:cNvSpPr txBox="1"/>
          <p:nvPr/>
        </p:nvSpPr>
        <p:spPr>
          <a:xfrm>
            <a:off x="513873" y="1038138"/>
            <a:ext cx="8001476" cy="364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42"/>
          <p:cNvSpPr txBox="1"/>
          <p:nvPr/>
        </p:nvSpPr>
        <p:spPr>
          <a:xfrm>
            <a:off x="628650" y="990752"/>
            <a:ext cx="7886700" cy="42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778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42"/>
          <p:cNvSpPr txBox="1"/>
          <p:nvPr/>
        </p:nvSpPr>
        <p:spPr>
          <a:xfrm>
            <a:off x="342900" y="1109718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42"/>
          <p:cNvSpPr txBox="1"/>
          <p:nvPr/>
        </p:nvSpPr>
        <p:spPr>
          <a:xfrm>
            <a:off x="628650" y="842059"/>
            <a:ext cx="7982914" cy="41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651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Google Shape;354;p42"/>
          <p:cNvSpPr txBox="1"/>
          <p:nvPr/>
        </p:nvSpPr>
        <p:spPr>
          <a:xfrm>
            <a:off x="628650" y="990750"/>
            <a:ext cx="7886700" cy="3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Esta presentación no aborda la totalidad de aspectos a considerar para postular al X Concurso de Equipamiento Científico y Tecnológico Mediano 2021 y 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no reemplaza de ningún modo la lectura de las bases</a:t>
            </a:r>
            <a:endParaRPr sz="12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Recuerde no dejar su postulación para último momento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Para formularios, fechas y más información revisar “X Concurso de Equipamiento Científico y Tecnológico Mediano 2021” en el </a:t>
            </a:r>
            <a:r>
              <a:rPr lang="es" sz="12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sitio web UC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Frente a cualquier duda puede revisar el Documento de Preguntas Frecuentes, consultar directamente con </a:t>
            </a:r>
            <a:r>
              <a:rPr lang="es" sz="12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ANID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, o escribir al correo UC del concurso: </a:t>
            </a:r>
            <a:r>
              <a:rPr lang="es" sz="12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uc_fondequip@uc.cl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1" indent="0" algn="just" rtl="0">
              <a:spcBef>
                <a:spcPts val="20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</a:endParaRPr>
          </a:p>
        </p:txBody>
      </p:sp>
      <p:pic>
        <p:nvPicPr>
          <p:cNvPr id="355" name="Google Shape;355;p42" descr="Bombilla y engranaj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29600" y="252085"/>
            <a:ext cx="5143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42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42"/>
          <p:cNvSpPr txBox="1"/>
          <p:nvPr/>
        </p:nvSpPr>
        <p:spPr>
          <a:xfrm>
            <a:off x="156258" y="4658708"/>
            <a:ext cx="490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5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7890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Cuadro Resumen ANID</a:t>
            </a:r>
            <a:endParaRPr sz="1100" dirty="0"/>
          </a:p>
        </p:txBody>
      </p:sp>
      <p:cxnSp>
        <p:nvCxnSpPr>
          <p:cNvPr id="399" name="Google Shape;399;p45"/>
          <p:cNvCxnSpPr/>
          <p:nvPr/>
        </p:nvCxnSpPr>
        <p:spPr>
          <a:xfrm>
            <a:off x="1440456" y="759583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400" name="Google Shape;400;p45"/>
          <p:cNvSpPr txBox="1"/>
          <p:nvPr/>
        </p:nvSpPr>
        <p:spPr>
          <a:xfrm>
            <a:off x="628650" y="990753"/>
            <a:ext cx="7886700" cy="3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45"/>
          <p:cNvSpPr txBox="1"/>
          <p:nvPr/>
        </p:nvSpPr>
        <p:spPr>
          <a:xfrm>
            <a:off x="742950" y="1105053"/>
            <a:ext cx="7886700" cy="3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Google Shape;402;p45"/>
          <p:cNvSpPr txBox="1"/>
          <p:nvPr/>
        </p:nvSpPr>
        <p:spPr>
          <a:xfrm>
            <a:off x="513873" y="1038138"/>
            <a:ext cx="8001600" cy="36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45"/>
          <p:cNvSpPr txBox="1"/>
          <p:nvPr/>
        </p:nvSpPr>
        <p:spPr>
          <a:xfrm>
            <a:off x="628650" y="990752"/>
            <a:ext cx="7886700" cy="4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778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45"/>
          <p:cNvSpPr txBox="1"/>
          <p:nvPr/>
        </p:nvSpPr>
        <p:spPr>
          <a:xfrm>
            <a:off x="342900" y="1109718"/>
            <a:ext cx="7886700" cy="3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6" name="Google Shape;406;p45" descr="Bombilla y engranaj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600" y="252085"/>
            <a:ext cx="514350" cy="51435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Google Shape;407;p45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9" name="Google Shape;409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735" y="1324402"/>
            <a:ext cx="4373142" cy="2424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1324402"/>
            <a:ext cx="4371475" cy="242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46"/>
          <p:cNvSpPr txBox="1"/>
          <p:nvPr/>
        </p:nvSpPr>
        <p:spPr>
          <a:xfrm>
            <a:off x="628650" y="9907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46"/>
          <p:cNvSpPr txBox="1"/>
          <p:nvPr/>
        </p:nvSpPr>
        <p:spPr>
          <a:xfrm>
            <a:off x="742950" y="11050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46"/>
          <p:cNvSpPr txBox="1"/>
          <p:nvPr/>
        </p:nvSpPr>
        <p:spPr>
          <a:xfrm>
            <a:off x="513873" y="1038138"/>
            <a:ext cx="8001476" cy="364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46"/>
          <p:cNvSpPr txBox="1"/>
          <p:nvPr/>
        </p:nvSpPr>
        <p:spPr>
          <a:xfrm>
            <a:off x="628650" y="990752"/>
            <a:ext cx="7886700" cy="42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778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-1778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46"/>
          <p:cNvSpPr txBox="1"/>
          <p:nvPr/>
        </p:nvSpPr>
        <p:spPr>
          <a:xfrm>
            <a:off x="513874" y="1116587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46"/>
          <p:cNvSpPr txBox="1"/>
          <p:nvPr/>
        </p:nvSpPr>
        <p:spPr>
          <a:xfrm>
            <a:off x="628650" y="842059"/>
            <a:ext cx="7982914" cy="4166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marR="0" lvl="0" indent="-1651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p46"/>
          <p:cNvSpPr txBox="1"/>
          <p:nvPr/>
        </p:nvSpPr>
        <p:spPr>
          <a:xfrm>
            <a:off x="628650" y="990752"/>
            <a:ext cx="7886700" cy="3941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46"/>
          <p:cNvSpPr txBox="1"/>
          <p:nvPr/>
        </p:nvSpPr>
        <p:spPr>
          <a:xfrm>
            <a:off x="513874" y="1072544"/>
            <a:ext cx="7886700" cy="39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24" name="Google Shape;424;p46" descr="UC lineal TR-09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95857" y="3653921"/>
            <a:ext cx="1672030" cy="966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46" descr="Contorn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36422" y="2118788"/>
            <a:ext cx="527957" cy="527957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46"/>
          <p:cNvSpPr txBox="1"/>
          <p:nvPr/>
        </p:nvSpPr>
        <p:spPr>
          <a:xfrm>
            <a:off x="1314979" y="2215657"/>
            <a:ext cx="2721428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Contacto UC </a:t>
            </a:r>
            <a:endParaRPr sz="1100"/>
          </a:p>
        </p:txBody>
      </p:sp>
      <p:sp>
        <p:nvSpPr>
          <p:cNvPr id="427" name="Google Shape;427;p46"/>
          <p:cNvSpPr txBox="1"/>
          <p:nvPr/>
        </p:nvSpPr>
        <p:spPr>
          <a:xfrm>
            <a:off x="5548871" y="2221396"/>
            <a:ext cx="2326286" cy="34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Contacto ANID</a:t>
            </a:r>
            <a:endParaRPr sz="1100"/>
          </a:p>
        </p:txBody>
      </p:sp>
      <p:pic>
        <p:nvPicPr>
          <p:cNvPr id="428" name="Google Shape;428;p46" descr="Icono&#10;&#10;Descripción generada automá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38196" y="2124802"/>
            <a:ext cx="527956" cy="527956"/>
          </a:xfrm>
          <a:prstGeom prst="rect">
            <a:avLst/>
          </a:prstGeom>
          <a:noFill/>
          <a:ln>
            <a:noFill/>
          </a:ln>
        </p:spPr>
      </p:pic>
      <p:sp>
        <p:nvSpPr>
          <p:cNvPr id="429" name="Google Shape;429;p46"/>
          <p:cNvSpPr/>
          <p:nvPr/>
        </p:nvSpPr>
        <p:spPr>
          <a:xfrm>
            <a:off x="1040500" y="2578595"/>
            <a:ext cx="2569382" cy="3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</a:rPr>
              <a:t>uc_fondequip@uc.cl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46"/>
          <p:cNvSpPr/>
          <p:nvPr/>
        </p:nvSpPr>
        <p:spPr>
          <a:xfrm>
            <a:off x="4950639" y="2533128"/>
            <a:ext cx="29880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27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https://ayuda.anid.cl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p46"/>
          <p:cNvSpPr txBox="1"/>
          <p:nvPr/>
        </p:nvSpPr>
        <p:spPr>
          <a:xfrm>
            <a:off x="3363325" y="1412325"/>
            <a:ext cx="2104500" cy="3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6" name="Google Shape;436;p47" descr="UC lineal TR-09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8907" y="1295400"/>
            <a:ext cx="3988594" cy="2305050"/>
          </a:xfrm>
          <a:prstGeom prst="rect">
            <a:avLst/>
          </a:prstGeom>
          <a:noFill/>
          <a:ln>
            <a:noFill/>
          </a:ln>
        </p:spPr>
      </p:pic>
      <p:sp>
        <p:nvSpPr>
          <p:cNvPr id="437" name="Google Shape;437;p47"/>
          <p:cNvSpPr txBox="1"/>
          <p:nvPr/>
        </p:nvSpPr>
        <p:spPr>
          <a:xfrm>
            <a:off x="7284244" y="4947048"/>
            <a:ext cx="638175" cy="207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00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PUC 1566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365282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Índice</a:t>
            </a:r>
            <a:endParaRPr sz="2000" dirty="0"/>
          </a:p>
        </p:txBody>
      </p:sp>
      <p:cxnSp>
        <p:nvCxnSpPr>
          <p:cNvPr id="84" name="Google Shape;84;p20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85" name="Google Shape;85;p20"/>
          <p:cNvSpPr txBox="1"/>
          <p:nvPr/>
        </p:nvSpPr>
        <p:spPr>
          <a:xfrm>
            <a:off x="2197776" y="794045"/>
            <a:ext cx="4569900" cy="36886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</a:pPr>
            <a:r>
              <a:rPr lang="es-C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Esenciales del Concurso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Requisitos de Postulación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Contenido de la Postulación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Informes de Logros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C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s-C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Ítems financiables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CL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Patrocinio Institucional</a:t>
            </a:r>
            <a:endParaRPr lang="es-CL"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Criterios de Evaluación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s-CL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Plazos importantes</a:t>
            </a: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-CL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9. Causales de Inadmisibilidad</a:t>
            </a:r>
            <a:endParaRPr sz="1100" dirty="0"/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r>
              <a:rPr lang="es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Recomendaciones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324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Google Shape;91;p21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xfrm>
            <a:off x="1440455" y="347869"/>
            <a:ext cx="8361362" cy="55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1.Esenciales del Concurso 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1"/>
          </p:nvPr>
        </p:nvSpPr>
        <p:spPr>
          <a:xfrm>
            <a:off x="230460" y="776832"/>
            <a:ext cx="8474926" cy="4284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marR="0" lvl="0" indent="-1778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arenR"/>
            </a:pPr>
            <a:endParaRPr lang="es" sz="1200" b="1" i="0" u="sng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7800" marR="0" lvl="0" indent="-1778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AutoNum type="arabicParenR"/>
            </a:pPr>
            <a:r>
              <a:rPr lang="es" sz="12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 del concurso</a:t>
            </a:r>
            <a:r>
              <a:rPr lang="es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0" marR="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9400" marR="0" lvl="1" indent="-127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arenR"/>
            </a:pPr>
            <a:r>
              <a:rPr lang="es" sz="1200" b="1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Fomentar el desarrollo científico del país</a:t>
            </a:r>
            <a:r>
              <a:rPr lang="es" sz="12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mediante el apoyo financiero a Instituciones para la adquisición y/o actualización de equipamiento científico y tecnológico mediano, incluyendo su traslado, instalación, puesta en marcha, acceso y modelos de uso.</a:t>
            </a:r>
            <a:endParaRPr sz="1200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79400" marR="0" lvl="1" indent="-1270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arenR"/>
            </a:pPr>
            <a:r>
              <a:rPr lang="es" sz="1200" b="1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Promover la cooperación intra e inter-institucional </a:t>
            </a:r>
            <a:r>
              <a:rPr lang="es" sz="12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entre grupos que garanticen el uso eficiente del equipamiento.</a:t>
            </a:r>
            <a:endParaRPr sz="1200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79400" lvl="1" indent="-127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arenR"/>
            </a:pPr>
            <a:r>
              <a:rPr lang="es" sz="1200" b="1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Incentivar el uso compartido del equipamiento</a:t>
            </a:r>
            <a:r>
              <a:rPr lang="es" sz="12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, para dar solución a los desafíos de más de un proyecto de investigación.</a:t>
            </a:r>
            <a:endParaRPr sz="1200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79400" lvl="1" indent="-127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arenR"/>
            </a:pPr>
            <a:r>
              <a:rPr lang="es" sz="1200" b="1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Fortalecer el desarrollo científico y tecnológico regional</a:t>
            </a:r>
            <a:r>
              <a:rPr lang="es" sz="12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66700" lvl="1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1200"/>
            </a:pPr>
            <a:endParaRPr lang="es" sz="1200" b="1" u="sng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es" sz="1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2) Podrán postular: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endParaRPr sz="12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rabicPeriod"/>
            </a:pPr>
            <a:r>
              <a:rPr lang="es" sz="12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Universidades que cuenten con acreditación otorgada por la Comisión Nacional de Acreditación (CNA), vigente a la fecha de postulación de la presente Convocatoria.</a:t>
            </a:r>
            <a:endParaRPr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AutoNum type="arabicPeriod"/>
            </a:pPr>
            <a:r>
              <a:rPr lang="es" sz="1200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Centros o Instituciones que realicen investigación, con personalidad jurídica, sin fines de lucro y que tengan, a lo menos, tres años de antigüedad.</a:t>
            </a:r>
            <a:endParaRPr sz="1200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Cada Institución podrá postular en forma independiente como Beneficiaria, o en conjunto con otra(s) Institución(es) que cumplan los requisitos anteriores, en donde una de ellas asuma el rol de </a:t>
            </a:r>
            <a:r>
              <a:rPr lang="es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Beneficiaria</a:t>
            </a:r>
            <a:r>
              <a:rPr lang="e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 la(s) otra(s), de </a:t>
            </a:r>
            <a:r>
              <a:rPr lang="es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Asociada(</a:t>
            </a:r>
            <a:r>
              <a:rPr lang="e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s).  EL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Coordinador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Responsable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perteneciente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la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Institución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Beneficiaria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será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el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encargado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formular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propuesta</a:t>
            </a:r>
            <a:r>
              <a:rPr lang="en-US" sz="1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>
              <a:solidFill>
                <a:srgbClr val="000000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935"/>
              <a:buNone/>
            </a:pPr>
            <a:endParaRPr sz="1200" dirty="0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1"/>
          <p:cNvSpPr txBox="1"/>
          <p:nvPr/>
        </p:nvSpPr>
        <p:spPr>
          <a:xfrm>
            <a:off x="156258" y="4658708"/>
            <a:ext cx="4909113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1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22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440455" y="295819"/>
            <a:ext cx="83613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1.Esenciales del Concurso</a:t>
            </a:r>
            <a:endParaRPr sz="1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2"/>
          <p:cNvSpPr txBox="1">
            <a:spLocks noGrp="1"/>
          </p:cNvSpPr>
          <p:nvPr>
            <p:ph type="body" idx="1"/>
          </p:nvPr>
        </p:nvSpPr>
        <p:spPr>
          <a:xfrm>
            <a:off x="543750" y="776825"/>
            <a:ext cx="8056500" cy="3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s" sz="1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lang="es" sz="1200" b="1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Duración</a:t>
            </a:r>
            <a:r>
              <a:rPr lang="es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" sz="12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		 	 	 		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76200" marR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35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El Periodo de ejecución del proyecto sera de 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42 meses y se dividirá en dos etapas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: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200"/>
              <a:buFont typeface="Calibri"/>
              <a:buChar char="•"/>
            </a:pP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Primera Etapa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" sz="1200" u="sng" dirty="0">
                <a:latin typeface="Calibri"/>
                <a:ea typeface="Calibri"/>
                <a:cs typeface="Calibri"/>
                <a:sym typeface="Calibri"/>
              </a:rPr>
              <a:t>de 18 meses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, plazo en el cual se deben ejecutar todos los gastos asociados a la compra del equipamiento, durante este periodo deberá ser adquirido, instalado y 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estar operativo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. El término de la primera etapa del proyecto determinará la Fecha exigible de la rendición de cuentas, más un mes de plazo para su presentación.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•"/>
            </a:pP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Segunda Etapa: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" sz="1200" u="sng" dirty="0">
                <a:latin typeface="Calibri"/>
                <a:ea typeface="Calibri"/>
                <a:cs typeface="Calibri"/>
                <a:sym typeface="Calibri"/>
              </a:rPr>
              <a:t>de 24 meses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, contados a partir de la fecha de término de la primera etapa. En esta etapa no existirá financiamiento ANID. Es decir, una vez comprado el equipamiento y rendido los gastos correspondientes, existirá un periodo de 24 meses, dedicado exclusivamente para realizar el 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seguimiento técnico 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al correcto funcionamiento y uso del equipo y del avance de los indicadores comprometidos en la propuesta 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76200" marR="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35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Cabe destacar que los equipos financiados en la presente convocatoria, una vez operativos, deberán estar disponibles para uso y acceso abierto de otros(as) investigadores(as), nacionales y/o internacionales, por un periodo, no inferior, 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a 20 días hábiles anuales, por dos años. </a:t>
            </a:r>
            <a:br>
              <a:rPr lang="es" sz="12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 			</a:t>
            </a:r>
          </a:p>
          <a:p>
            <a:pPr marL="76200" marR="0" lvl="0" indent="0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935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				</a:t>
            </a:r>
            <a:endParaRPr sz="1000" dirty="0">
              <a:solidFill>
                <a:srgbClr val="21252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2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5" name="Google Shape;155;p26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1440455" y="347869"/>
            <a:ext cx="83613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1.Esenciales del Concurso</a:t>
            </a:r>
            <a:endParaRPr sz="2100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6"/>
          <p:cNvSpPr txBox="1">
            <a:spLocks noGrp="1"/>
          </p:cNvSpPr>
          <p:nvPr>
            <p:ph type="body" idx="1"/>
          </p:nvPr>
        </p:nvSpPr>
        <p:spPr>
          <a:xfrm>
            <a:off x="543750" y="776825"/>
            <a:ext cx="8056500" cy="40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just">
              <a:spcBef>
                <a:spcPts val="800"/>
              </a:spcBef>
              <a:buNone/>
            </a:pPr>
            <a:endParaRPr lang="es-ES"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>
              <a:spcBef>
                <a:spcPts val="800"/>
              </a:spcBef>
              <a:buNone/>
            </a:pPr>
            <a:r>
              <a:rPr lang="es-ES" sz="1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4) Beneficio</a:t>
            </a:r>
            <a:r>
              <a:rPr lang="es-ES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1200" dirty="0">
                <a:latin typeface="Calibri"/>
                <a:ea typeface="Calibri"/>
                <a:cs typeface="Calibri"/>
                <a:sym typeface="Calibri"/>
              </a:rPr>
              <a:t>		 	 	 		</a:t>
            </a:r>
          </a:p>
          <a:p>
            <a:pPr lvl="0" indent="-304800">
              <a:spcBef>
                <a:spcPts val="800"/>
              </a:spcBef>
              <a:buSzPts val="1200"/>
              <a:buFont typeface="Calibri"/>
              <a:buChar char="•"/>
            </a:pPr>
            <a:r>
              <a:rPr lang="es-ES" sz="1200" dirty="0">
                <a:latin typeface="Calibri"/>
                <a:ea typeface="Calibri"/>
                <a:cs typeface="Calibri"/>
                <a:sym typeface="Calibri"/>
              </a:rPr>
              <a:t>Se financiará </a:t>
            </a:r>
            <a:r>
              <a:rPr lang="es-ES_tradnl" sz="1200" dirty="0">
                <a:latin typeface="Calibri"/>
                <a:ea typeface="Calibri"/>
                <a:cs typeface="Calibri"/>
                <a:sym typeface="Calibri"/>
              </a:rPr>
              <a:t>Equipamiento Científico y Tecnológico Mediano cuyo </a:t>
            </a:r>
            <a:r>
              <a:rPr lang="es-ES_tradnl" sz="1200" b="1" dirty="0">
                <a:latin typeface="Calibri"/>
                <a:ea typeface="Calibri"/>
                <a:cs typeface="Calibri"/>
                <a:sym typeface="Calibri"/>
              </a:rPr>
              <a:t>costo total sea igual o superior a $50.000.000</a:t>
            </a:r>
          </a:p>
          <a:p>
            <a:pPr lvl="0" indent="-304800">
              <a:spcBef>
                <a:spcPts val="0"/>
              </a:spcBef>
              <a:buSzPts val="1200"/>
              <a:buFont typeface="Calibri"/>
              <a:buChar char="•"/>
            </a:pPr>
            <a:r>
              <a:rPr lang="es-ES_tradnl" sz="1200" dirty="0">
                <a:latin typeface="Calibri"/>
                <a:ea typeface="Calibri"/>
                <a:cs typeface="Calibri"/>
                <a:sym typeface="Calibri"/>
              </a:rPr>
              <a:t>El financiamiento</a:t>
            </a:r>
            <a:r>
              <a:rPr lang="es-ES_tradnl" sz="1200" b="1" dirty="0">
                <a:latin typeface="Calibri"/>
                <a:ea typeface="Calibri"/>
                <a:cs typeface="Calibri"/>
                <a:sym typeface="Calibri"/>
              </a:rPr>
              <a:t> máximo a otorgar por ANID será de $400.000.000 por proyecto</a:t>
            </a:r>
            <a:r>
              <a:rPr lang="es-ES_tradnl" sz="1200" dirty="0">
                <a:latin typeface="Calibri"/>
                <a:ea typeface="Calibri"/>
                <a:cs typeface="Calibri"/>
                <a:sym typeface="Calibri"/>
              </a:rPr>
              <a:t>. Monto destinado exclusivamente, a la compra del equipamiento y los costos asociados a ésta.</a:t>
            </a:r>
          </a:p>
          <a:p>
            <a:pPr lvl="0" indent="-304800">
              <a:spcBef>
                <a:spcPts val="0"/>
              </a:spcBef>
              <a:buSzPts val="1200"/>
              <a:buFont typeface="Calibri"/>
              <a:buChar char="•"/>
            </a:pPr>
            <a:r>
              <a:rPr lang="es-ES_tradnl" sz="1200" dirty="0">
                <a:latin typeface="Calibri"/>
                <a:ea typeface="Calibri"/>
                <a:cs typeface="Calibri"/>
                <a:sym typeface="Calibri"/>
              </a:rPr>
              <a:t>Excepcionalmente, se considerarán las propuestas cuyo propósito sea la adquisición de un Accesorio para un equipo ya existente y operativo en la Institución Beneficiaria, siempre que tenga un costo unitario igual o superior a $50.000.000.</a:t>
            </a:r>
            <a:endParaRPr lang="es-ES_tradnl" sz="12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" sz="1200" b="1" u="sng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 b="1" u="sng" dirty="0">
                <a:latin typeface="Calibri"/>
                <a:ea typeface="Calibri"/>
                <a:cs typeface="Calibri"/>
                <a:sym typeface="Calibri"/>
              </a:rPr>
              <a:t>5) </a:t>
            </a:r>
            <a:r>
              <a:rPr lang="en-US" sz="1200" b="1" u="sng" dirty="0" err="1">
                <a:latin typeface="Calibri"/>
                <a:ea typeface="Calibri"/>
                <a:cs typeface="Calibri"/>
                <a:sym typeface="Calibri"/>
              </a:rPr>
              <a:t>Bonificación</a:t>
            </a:r>
            <a:r>
              <a:rPr lang="es" sz="1200" b="1" u="sng" dirty="0">
                <a:latin typeface="Calibri"/>
                <a:ea typeface="Calibri"/>
                <a:cs typeface="Calibri"/>
                <a:sym typeface="Calibri"/>
              </a:rPr>
              <a:t> de puntaje: 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Los  proyectos de equipamiento relacionados con las siguientes temáticas tendrán una bonificación de</a:t>
            </a:r>
            <a:r>
              <a:rPr lang="es" sz="1200" b="1" dirty="0">
                <a:latin typeface="Calibri"/>
                <a:ea typeface="Calibri"/>
                <a:cs typeface="Calibri"/>
                <a:sym typeface="Calibri"/>
              </a:rPr>
              <a:t> 0,2 puntos</a:t>
            </a: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 en su nota de evaluación: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Cambio climático en océanos, costas y altas latitudes, y energías renovables.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eriod"/>
            </a:pPr>
            <a:r>
              <a:rPr lang="es" sz="1200" dirty="0">
                <a:latin typeface="Calibri"/>
                <a:ea typeface="Calibri"/>
                <a:cs typeface="Calibri"/>
                <a:sym typeface="Calibri"/>
              </a:rPr>
              <a:t>Mejoramiento de biobancos o biorepositorios de muestras humanas en Chile.</a:t>
            </a: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200" dirty="0">
              <a:solidFill>
                <a:srgbClr val="212529"/>
              </a:solidFill>
              <a:highlight>
                <a:srgbClr val="F6F6F6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6"/>
          <p:cNvSpPr txBox="1"/>
          <p:nvPr/>
        </p:nvSpPr>
        <p:spPr>
          <a:xfrm>
            <a:off x="7295717" y="4682213"/>
            <a:ext cx="1543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365282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2. Requisitos de Postulación</a:t>
            </a:r>
            <a:endParaRPr sz="1100" dirty="0"/>
          </a:p>
        </p:txBody>
      </p:sp>
      <p:cxnSp>
        <p:nvCxnSpPr>
          <p:cNvPr id="187" name="Google Shape;187;p29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88" name="Google Shape;188;p29"/>
          <p:cNvSpPr txBox="1">
            <a:spLocks noGrp="1"/>
          </p:cNvSpPr>
          <p:nvPr>
            <p:ph type="body" idx="1"/>
          </p:nvPr>
        </p:nvSpPr>
        <p:spPr>
          <a:xfrm>
            <a:off x="522685" y="1075998"/>
            <a:ext cx="8229600" cy="36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/>
          </a:p>
        </p:txBody>
      </p:sp>
      <p:sp>
        <p:nvSpPr>
          <p:cNvPr id="189" name="Google Shape;189;p29"/>
          <p:cNvSpPr txBox="1"/>
          <p:nvPr/>
        </p:nvSpPr>
        <p:spPr>
          <a:xfrm>
            <a:off x="707900" y="863225"/>
            <a:ext cx="7807500" cy="39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2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endParaRPr sz="12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4975" indent="-28575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250"/>
              <a:buFont typeface="Wingdings" panose="05000000000000000000" pitchFamily="2" charset="2"/>
              <a:buChar char="Ø"/>
            </a:pP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El equipamiento postulado debe tener un costo de </a:t>
            </a:r>
            <a:r>
              <a:rPr lang="es" sz="13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 menos $50.000.000.</a:t>
            </a:r>
          </a:p>
          <a:p>
            <a:pPr marL="434975" indent="-285750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250"/>
              <a:buFont typeface="Wingdings" panose="05000000000000000000" pitchFamily="2" charset="2"/>
              <a:buChar char="Ø"/>
            </a:pP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El equipamiento postulado podrá estar formado por:</a:t>
            </a:r>
          </a:p>
          <a:p>
            <a:pPr marL="457200" lvl="0" indent="-307975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Calibri"/>
              <a:buAutoNum type="arabicParenR"/>
            </a:pPr>
            <a:endParaRPr lang="es" sz="1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149225" lvl="0" algn="just">
              <a:lnSpc>
                <a:spcPct val="115000"/>
              </a:lnSpc>
              <a:buClr>
                <a:schemeClr val="dk1"/>
              </a:buClr>
              <a:buSzPts val="1250"/>
            </a:pPr>
            <a:r>
              <a:rPr lang="es-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	a. Un </a:t>
            </a:r>
            <a:r>
              <a:rPr lang="es-ES" sz="13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equipo principal </a:t>
            </a:r>
            <a:r>
              <a:rPr lang="es-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y, opcionalmente, equipos accesorios que se vinculen directamente con este y 	potencien su funcionalidad. </a:t>
            </a:r>
          </a:p>
          <a:p>
            <a:pPr marL="457200" lvl="0" algn="just">
              <a:lnSpc>
                <a:spcPct val="115000"/>
              </a:lnSpc>
              <a:spcBef>
                <a:spcPts val="1200"/>
              </a:spcBef>
            </a:pPr>
            <a:r>
              <a:rPr lang="es-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	b. </a:t>
            </a:r>
            <a:r>
              <a:rPr lang="es-ES" sz="13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Plataformas de equipos</a:t>
            </a:r>
            <a:r>
              <a:rPr lang="es-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que demuestren una estrecha relación entre ellos y que busquen resolver un 	problema en el cual, por efectos de distribución territorial, interés público, productivo, social u otra, se	haga 	imprescindible la existencia de la mencionada plataforma.</a:t>
            </a:r>
          </a:p>
          <a:p>
            <a:pPr marL="457200" lvl="0" algn="just">
              <a:lnSpc>
                <a:spcPct val="115000"/>
              </a:lnSpc>
              <a:spcBef>
                <a:spcPts val="1200"/>
              </a:spcBef>
            </a:pPr>
            <a:endParaRPr lang="es-ES" sz="1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34975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Wingdings" panose="05000000000000000000" pitchFamily="2" charset="2"/>
              <a:buChar char="Ø"/>
            </a:pP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Todo equipo postulado: ya sea principal, accesorios o que conformen una plataforma, debe ser capaz  de adquirir, generar, analizar datos o procesar muestras, salvo lo relacionado con Biobancos (Anexo N°4).</a:t>
            </a:r>
          </a:p>
          <a:p>
            <a:pPr marL="434975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Wingdings" panose="05000000000000000000" pitchFamily="2" charset="2"/>
              <a:buChar char="Ø"/>
            </a:pPr>
            <a:endParaRPr lang="es" sz="1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34975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Wingdings" panose="05000000000000000000" pitchFamily="2" charset="2"/>
              <a:buChar char="Ø"/>
            </a:pP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Las propuestas </a:t>
            </a:r>
            <a:r>
              <a:rPr lang="es" sz="13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</a:t>
            </a: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pueden considerar la construcción de equipos.</a:t>
            </a:r>
          </a:p>
          <a:p>
            <a:pPr marL="434975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Wingdings" panose="05000000000000000000" pitchFamily="2" charset="2"/>
              <a:buChar char="Ø"/>
            </a:pPr>
            <a:endParaRPr lang="es" sz="1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34975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Font typeface="Wingdings" panose="05000000000000000000" pitchFamily="2" charset="2"/>
              <a:buChar char="Ø"/>
            </a:pP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La propuesta debe ser presentada en idioma </a:t>
            </a:r>
            <a:r>
              <a:rPr lang="es" sz="13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español. </a:t>
            </a: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					 		</a:t>
            </a:r>
            <a:r>
              <a:rPr lang="es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</a:t>
            </a:r>
            <a:br>
              <a:rPr lang="es" sz="12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9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Google Shape;192;p29" descr="Bombilla y engranaj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9600" y="252085"/>
            <a:ext cx="514350" cy="51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365282" cy="45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3. Contenido de la Postulación</a:t>
            </a:r>
            <a:endParaRPr sz="1100" dirty="0"/>
          </a:p>
        </p:txBody>
      </p:sp>
      <p:cxnSp>
        <p:nvCxnSpPr>
          <p:cNvPr id="124" name="Google Shape;124;p24"/>
          <p:cNvCxnSpPr/>
          <p:nvPr/>
        </p:nvCxnSpPr>
        <p:spPr>
          <a:xfrm>
            <a:off x="1440455" y="776832"/>
            <a:ext cx="6365282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25" name="Google Shape;125;p24"/>
          <p:cNvSpPr txBox="1">
            <a:spLocks noGrp="1"/>
          </p:cNvSpPr>
          <p:nvPr>
            <p:ph type="body" idx="1"/>
          </p:nvPr>
        </p:nvSpPr>
        <p:spPr>
          <a:xfrm>
            <a:off x="522685" y="1075998"/>
            <a:ext cx="8229600" cy="36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 dirty="0"/>
          </a:p>
        </p:txBody>
      </p:sp>
      <p:sp>
        <p:nvSpPr>
          <p:cNvPr id="126" name="Google Shape;126;p24"/>
          <p:cNvSpPr txBox="1"/>
          <p:nvPr/>
        </p:nvSpPr>
        <p:spPr>
          <a:xfrm>
            <a:off x="628650" y="990753"/>
            <a:ext cx="7886700" cy="3689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4"/>
          <p:cNvSpPr txBox="1"/>
          <p:nvPr/>
        </p:nvSpPr>
        <p:spPr>
          <a:xfrm>
            <a:off x="297366" y="871363"/>
            <a:ext cx="8541559" cy="3856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2286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s-CL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Antecedentes del Proyecto:</a:t>
            </a:r>
          </a:p>
          <a:p>
            <a:pPr marL="228600" lvl="6" indent="-2286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Identificación del Proyecto</a:t>
            </a:r>
          </a:p>
          <a:p>
            <a:pPr marL="228600" lvl="6" indent="-2286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Resumen y Objetivos</a:t>
            </a:r>
          </a:p>
          <a:p>
            <a:pPr marL="228600" lvl="6" indent="-22860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Equipamiento</a:t>
            </a:r>
            <a:endParaRPr lang="es-CL" sz="12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 startAt="2"/>
            </a:pPr>
            <a:r>
              <a:rPr lang="es-CL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Institución(es): </a:t>
            </a: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Institución Beneficiaria e Instituciones Asociadas, si existiesen.</a:t>
            </a:r>
          </a:p>
          <a:p>
            <a:pPr marL="2286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 startAt="2"/>
            </a:pPr>
            <a:r>
              <a:rPr lang="es-CL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Equipo de Trabajo: </a:t>
            </a: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Coordinador Responsable e Investigadores Asociados, si existiesen.</a:t>
            </a:r>
          </a:p>
          <a:p>
            <a:pPr marL="2286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 startAt="2"/>
            </a:pPr>
            <a:r>
              <a:rPr lang="es-CL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Formulación: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Propuesta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Cotizaciones (2 cotizaciones o 1 cotización + 1 justificación fundada)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Formulario de indicadores (6 obligatorios, para 2 y 4 años desde la instalación del equipamiento)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Documentos que acrediten los Centros o Instituciones no universitarias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Presupuesto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Carta de Compromiso Institucional (de la Institución Beneficiaria)</a:t>
            </a:r>
          </a:p>
          <a:p>
            <a:pPr marL="17145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Informe Institucional de Logros</a:t>
            </a:r>
          </a:p>
          <a:p>
            <a:pPr marL="228600" indent="-228600" algn="just">
              <a:lnSpc>
                <a:spcPct val="115000"/>
              </a:lnSpc>
              <a:buAutoNum type="arabicParenR" startAt="5"/>
            </a:pPr>
            <a:r>
              <a:rPr lang="es-CL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Anexos </a:t>
            </a: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(opcionales pero se sugiere completarlos):</a:t>
            </a:r>
          </a:p>
          <a:p>
            <a:pPr marL="171450" indent="-1714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Cartas de participación de Investigadores(as) Extranjeros(as</a:t>
            </a:r>
          </a:p>
          <a:p>
            <a:pPr marL="171450" indent="-1714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s-CL" sz="12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Carta(s) de Acuerdo entre Instituciones, si existiesen (firmadas por representantes legales)</a:t>
            </a:r>
          </a:p>
          <a:p>
            <a:pPr marL="171450" indent="-1714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dk1"/>
                </a:solidFill>
                <a:latin typeface="Calibri"/>
                <a:cs typeface="Calibri"/>
              </a:rPr>
              <a:t>Carta acreditación uso de equipo en formación</a:t>
            </a:r>
            <a:endParaRPr lang="es-CL" sz="1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CL" sz="1200" b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algn="just">
              <a:lnSpc>
                <a:spcPct val="115000"/>
              </a:lnSpc>
            </a:pPr>
            <a:endParaRPr lang="en-US" sz="1200" b="1" dirty="0">
              <a:solidFill>
                <a:schemeClr val="dk1"/>
              </a:solidFill>
              <a:latin typeface="Calibri"/>
              <a:cs typeface="Calibri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s-CL" sz="1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es-CL" sz="1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endParaRPr lang="es-E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128" name="Google Shape;128;p24"/>
          <p:cNvSpPr txBox="1"/>
          <p:nvPr/>
        </p:nvSpPr>
        <p:spPr>
          <a:xfrm>
            <a:off x="7295717" y="4682213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fld id="{00000000-1234-1234-1234-123412341234}" type="slidenum">
              <a:rPr lang="es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4"/>
          <p:cNvSpPr txBox="1"/>
          <p:nvPr/>
        </p:nvSpPr>
        <p:spPr>
          <a:xfrm>
            <a:off x="156258" y="4658708"/>
            <a:ext cx="490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</a:pPr>
            <a:endParaRPr sz="9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AE22082-3383-0B41-B10C-C3AB2ED200E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42" y="283171"/>
            <a:ext cx="690510" cy="690510"/>
          </a:xfrm>
          <a:prstGeom prst="rect">
            <a:avLst/>
          </a:prstGeom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23111"/>
            <a:ext cx="18473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3362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"/>
          <p:cNvSpPr txBox="1">
            <a:spLocks noGrp="1"/>
          </p:cNvSpPr>
          <p:nvPr>
            <p:ph type="title"/>
          </p:nvPr>
        </p:nvSpPr>
        <p:spPr>
          <a:xfrm>
            <a:off x="1440456" y="309283"/>
            <a:ext cx="6365400" cy="4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" sz="2100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4. Informe de Logros</a:t>
            </a:r>
            <a:endParaRPr sz="1100" dirty="0"/>
          </a:p>
        </p:txBody>
      </p:sp>
      <p:cxnSp>
        <p:nvCxnSpPr>
          <p:cNvPr id="211" name="Google Shape;211;p31"/>
          <p:cNvCxnSpPr/>
          <p:nvPr/>
        </p:nvCxnSpPr>
        <p:spPr>
          <a:xfrm>
            <a:off x="1440455" y="776832"/>
            <a:ext cx="6365400" cy="0"/>
          </a:xfrm>
          <a:prstGeom prst="straightConnector1">
            <a:avLst/>
          </a:prstGeom>
          <a:noFill/>
          <a:ln w="2857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</p:cxnSp>
      <p:sp>
        <p:nvSpPr>
          <p:cNvPr id="212" name="Google Shape;212;p31"/>
          <p:cNvSpPr txBox="1">
            <a:spLocks noGrp="1"/>
          </p:cNvSpPr>
          <p:nvPr>
            <p:ph type="body" idx="1"/>
          </p:nvPr>
        </p:nvSpPr>
        <p:spPr>
          <a:xfrm>
            <a:off x="522685" y="1075998"/>
            <a:ext cx="8229600" cy="36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54000" lvl="0" indent="-1778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1100"/>
          </a:p>
        </p:txBody>
      </p:sp>
      <p:sp>
        <p:nvSpPr>
          <p:cNvPr id="213" name="Google Shape;213;p31"/>
          <p:cNvSpPr txBox="1"/>
          <p:nvPr/>
        </p:nvSpPr>
        <p:spPr>
          <a:xfrm>
            <a:off x="628650" y="990753"/>
            <a:ext cx="7886700" cy="3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endParaRPr sz="2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31"/>
          <p:cNvSpPr txBox="1"/>
          <p:nvPr/>
        </p:nvSpPr>
        <p:spPr>
          <a:xfrm>
            <a:off x="245327" y="776825"/>
            <a:ext cx="8450823" cy="417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457200" lvl="0" indent="-304800" algn="just">
              <a:buClr>
                <a:schemeClr val="dk1"/>
              </a:buClr>
              <a:buSzPts val="1200"/>
              <a:buFont typeface="Calibri"/>
              <a:buChar char="●"/>
            </a:pPr>
            <a:r>
              <a:rPr lang="es-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Informe en el cual se deben incluir los </a:t>
            </a:r>
            <a:r>
              <a:rPr lang="es-ES" sz="1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logros y resultados de los indicadores comprometidos</a:t>
            </a:r>
            <a:r>
              <a:rPr lang="es-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en las postulaciones de proyectos adjudicados en las convocatorias de los años 2013 al 2016, correspondientes a la Facultad, o unidad académica equivalente, de la Institución Beneficiaria.</a:t>
            </a:r>
          </a:p>
          <a:p>
            <a:pPr marL="457200" lvl="0" indent="-304800" algn="just">
              <a:buClr>
                <a:schemeClr val="dk1"/>
              </a:buClr>
              <a:buSzPts val="1200"/>
              <a:buFont typeface="Calibri"/>
              <a:buChar char="●"/>
            </a:pPr>
            <a:r>
              <a:rPr lang="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Cada nueva postulación a esta convocatoria, debe subir un archivo concatenado que contenga todos los informes de logros correspondientes a su Facultad, el que se repetirá tantas veces como postulaciones existan de la respectiva facultad. </a:t>
            </a:r>
          </a:p>
          <a:p>
            <a:pPr marL="457200" lvl="0" indent="-304800" algn="just">
              <a:buClr>
                <a:schemeClr val="dk1"/>
              </a:buClr>
              <a:buSzPts val="1200"/>
              <a:buFont typeface="Calibri"/>
              <a:buChar char="●"/>
            </a:pPr>
            <a:r>
              <a:rPr lang="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 el caso de propuestas patrocinadas por Facultades </a:t>
            </a:r>
            <a:r>
              <a:rPr lang="es" sz="1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sin proyectos adjudicados entre el 2013 y 2016</a:t>
            </a:r>
            <a:r>
              <a:rPr lang="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deben adjuntar el informe de logros indicando opción </a:t>
            </a:r>
            <a:r>
              <a:rPr lang="es" sz="1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</a:t>
            </a:r>
            <a:r>
              <a:rPr lang="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donde señala el formato establecido.</a:t>
            </a:r>
          </a:p>
          <a:p>
            <a:pPr marL="457200" lvl="0" indent="-304800" algn="just">
              <a:buClr>
                <a:schemeClr val="dk1"/>
              </a:buClr>
              <a:buSzPts val="1200"/>
              <a:buFont typeface="Calibri"/>
              <a:buChar char="●"/>
            </a:pPr>
            <a:r>
              <a:rPr lang="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 partir de la revisión del </a:t>
            </a:r>
            <a:r>
              <a:rPr lang="es" sz="1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grado de cumplimiento de los indicadores comprometidos</a:t>
            </a:r>
            <a:r>
              <a:rPr lang="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existirá</a:t>
            </a:r>
            <a:r>
              <a:rPr lang="es" sz="1200" b="1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s" sz="12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 descuento en la evaluación de las nuevas propuestas:</a:t>
            </a:r>
          </a:p>
          <a:p>
            <a:pPr marL="152400" lvl="0" algn="just">
              <a:buClr>
                <a:schemeClr val="dk1"/>
              </a:buClr>
              <a:buSzPts val="1200"/>
            </a:pPr>
            <a:r>
              <a:rPr lang="es" sz="13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b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es" sz="1100" dirty="0">
                <a:solidFill>
                  <a:schemeClr val="dk1"/>
                </a:solidFill>
              </a:rPr>
              <a:t>					</a:t>
            </a:r>
            <a:endParaRPr sz="11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22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5305" y="2527610"/>
            <a:ext cx="2829710" cy="23185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 DADO 1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3187</Words>
  <Application>Microsoft Macintosh PowerPoint</Application>
  <PresentationFormat>Presentación en pantalla (16:9)</PresentationFormat>
  <Paragraphs>298</Paragraphs>
  <Slides>23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Arial</vt:lpstr>
      <vt:lpstr>Calibri</vt:lpstr>
      <vt:lpstr>Helvetica Neue</vt:lpstr>
      <vt:lpstr>Times New Roman</vt:lpstr>
      <vt:lpstr>Wingdings</vt:lpstr>
      <vt:lpstr>Simple Light</vt:lpstr>
      <vt:lpstr>PPT DADO 1</vt:lpstr>
      <vt:lpstr>Presentación de PowerPoint</vt:lpstr>
      <vt:lpstr>Presentación de PowerPoint</vt:lpstr>
      <vt:lpstr>Índice</vt:lpstr>
      <vt:lpstr>1.Esenciales del Concurso </vt:lpstr>
      <vt:lpstr>1.Esenciales del Concurso</vt:lpstr>
      <vt:lpstr>1.Esenciales del Concurso</vt:lpstr>
      <vt:lpstr>2. Requisitos de Postulación</vt:lpstr>
      <vt:lpstr>3. Contenido de la Postulación</vt:lpstr>
      <vt:lpstr>4. Informe de Logros</vt:lpstr>
      <vt:lpstr>5. Ítems Financiables  </vt:lpstr>
      <vt:lpstr>5. Ítems Financiables  </vt:lpstr>
      <vt:lpstr>6. Patrocinio Institucional</vt:lpstr>
      <vt:lpstr>6. Patrocinio Institucional</vt:lpstr>
      <vt:lpstr>7. Criterios de Evaluación  </vt:lpstr>
      <vt:lpstr>7. Criterios de Evaluación  </vt:lpstr>
      <vt:lpstr>8. Plazos Importantes</vt:lpstr>
      <vt:lpstr>8. Plazos Importantes</vt:lpstr>
      <vt:lpstr>8. Plazos Importantes</vt:lpstr>
      <vt:lpstr>9. Causales de Inadmisibilidad </vt:lpstr>
      <vt:lpstr>10. Recomendaciones</vt:lpstr>
      <vt:lpstr>Cuadro Resumen ANID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DINV</dc:creator>
  <cp:lastModifiedBy>Maddalena Fiore Zunino</cp:lastModifiedBy>
  <cp:revision>24</cp:revision>
  <dcterms:modified xsi:type="dcterms:W3CDTF">2021-04-21T20:26:16Z</dcterms:modified>
</cp:coreProperties>
</file>