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omments/modernComment_134_1AF0513A.xml" ContentType="application/vnd.ms-powerpoint.comments+xml"/>
  <Override PartName="/ppt/comments/modernComment_14E_BB6C5DA9.xml" ContentType="application/vnd.ms-powerpoint.comments+xml"/>
  <Override PartName="/ppt/comments/modernComment_150_89AA23A3.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308" r:id="rId3"/>
    <p:sldId id="259" r:id="rId4"/>
    <p:sldId id="316" r:id="rId5"/>
    <p:sldId id="317" r:id="rId6"/>
    <p:sldId id="327" r:id="rId7"/>
    <p:sldId id="325" r:id="rId8"/>
    <p:sldId id="260" r:id="rId9"/>
    <p:sldId id="329" r:id="rId10"/>
    <p:sldId id="330" r:id="rId11"/>
    <p:sldId id="331" r:id="rId12"/>
    <p:sldId id="328" r:id="rId13"/>
    <p:sldId id="262" r:id="rId14"/>
    <p:sldId id="323" r:id="rId15"/>
    <p:sldId id="332" r:id="rId16"/>
    <p:sldId id="333" r:id="rId17"/>
    <p:sldId id="337" r:id="rId18"/>
    <p:sldId id="338" r:id="rId19"/>
    <p:sldId id="336" r:id="rId20"/>
    <p:sldId id="335" r:id="rId21"/>
    <p:sldId id="276" r:id="rId22"/>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ksPYLTwLizkdSxQ8ibzfiBoJN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EE24F3-6854-BC35-CF07-C5863D8A2E18}" name="Denise Gomez Zarzar" initials="DGZ" userId="S::denise.gomez@uc.cl::84d29dfb-803c-49e5-a384-2e0af54e72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CE30B81-EFBA-42D6-AE24-2F86DF060A2B}">
  <a:tblStyle styleId="{6CE30B81-EFBA-42D6-AE24-2F86DF060A2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AE4EBCD3-B29F-47DF-8DFA-6AF8E93C942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001" autoAdjust="0"/>
    <p:restoredTop sz="94648"/>
  </p:normalViewPr>
  <p:slideViewPr>
    <p:cSldViewPr snapToGrid="0">
      <p:cViewPr varScale="1">
        <p:scale>
          <a:sx n="85" d="100"/>
          <a:sy n="85" d="100"/>
        </p:scale>
        <p:origin x="40" y="56"/>
      </p:cViewPr>
      <p:guideLst>
        <p:guide orient="horz" pos="288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omments/modernComment_134_1AF0513A.xml><?xml version="1.0" encoding="utf-8"?>
<p188:cmLst xmlns:a="http://schemas.openxmlformats.org/drawingml/2006/main" xmlns:r="http://schemas.openxmlformats.org/officeDocument/2006/relationships" xmlns:p188="http://schemas.microsoft.com/office/powerpoint/2018/8/main">
  <p188:cm id="{454AE768-1E71-AF42-AAC0-76BAD590C03A}" authorId="{D9EE24F3-6854-BC35-CF07-C5863D8A2E18}" created="2023-04-10T20:55:24.049">
    <pc:sldMkLst xmlns:pc="http://schemas.microsoft.com/office/powerpoint/2013/main/command">
      <pc:docMk/>
      <pc:sldMk cId="451957050" sldId="308"/>
    </pc:sldMkLst>
    <p188:txBody>
      <a:bodyPr/>
      <a:lstStyle/>
      <a:p>
        <a:r>
          <a:rPr lang="es-CL"/>
          <a:t>Corregir fecha: fue el viernes 24 de marzo de 2023 de acuerdo a pagina anid</a:t>
        </a:r>
      </a:p>
    </p188:txBody>
  </p188:cm>
  <p188:cm id="{A5C8A8A7-2FC3-DA44-8630-257B6BAA5135}" authorId="{D9EE24F3-6854-BC35-CF07-C5863D8A2E18}" created="2023-04-10T21:00:51.754">
    <pc:sldMkLst xmlns:pc="http://schemas.microsoft.com/office/powerpoint/2013/main/command">
      <pc:docMk/>
      <pc:sldMk cId="451957050" sldId="308"/>
    </pc:sldMkLst>
    <p188:txBody>
      <a:bodyPr/>
      <a:lstStyle/>
      <a:p>
        <a:r>
          <a:rPr lang="es-CL"/>
          <a:t>En ficha de concurso DINV aparece que es hasta el 18 de abril, poner la hora también </a:t>
        </a:r>
      </a:p>
    </p188:txBody>
  </p188:cm>
</p188:cmLst>
</file>

<file path=ppt/comments/modernComment_14E_BB6C5DA9.xml><?xml version="1.0" encoding="utf-8"?>
<p188:cmLst xmlns:a="http://schemas.openxmlformats.org/drawingml/2006/main" xmlns:r="http://schemas.openxmlformats.org/officeDocument/2006/relationships" xmlns:p188="http://schemas.microsoft.com/office/powerpoint/2018/8/main">
  <p188:cm id="{0421025A-702C-374A-A717-EA022DFAEAA0}" authorId="{D9EE24F3-6854-BC35-CF07-C5863D8A2E18}" created="2023-04-10T21:21:26.507">
    <ac:txMkLst xmlns:ac="http://schemas.microsoft.com/office/drawing/2013/main/command">
      <pc:docMk xmlns:pc="http://schemas.microsoft.com/office/powerpoint/2013/main/command"/>
      <pc:sldMk xmlns:pc="http://schemas.microsoft.com/office/powerpoint/2013/main/command" cId="3144441257" sldId="334"/>
      <ac:graphicFrameMk id="3" creationId="{71663F23-B940-4CC9-B536-02D63132D039}"/>
      <ac:tblMk/>
      <ac:tcMk rowId="118473132" colId="52556977"/>
      <ac:txMk cp="0" len="56">
        <ac:context len="57" hash="2115630545"/>
      </ac:txMk>
    </ac:txMkLst>
    <p188:pos x="2388310" y="5032572"/>
    <p188:txBody>
      <a:bodyPr/>
      <a:lstStyle/>
      <a:p>
        <a:r>
          <a:rPr lang="es-CL"/>
          <a:t>Poner los links a los formatos de las cartas</a:t>
        </a:r>
      </a:p>
    </p188:txBody>
  </p188:cm>
</p188:cmLst>
</file>

<file path=ppt/comments/modernComment_150_89AA23A3.xml><?xml version="1.0" encoding="utf-8"?>
<p188:cmLst xmlns:a="http://schemas.openxmlformats.org/drawingml/2006/main" xmlns:r="http://schemas.openxmlformats.org/officeDocument/2006/relationships" xmlns:p188="http://schemas.microsoft.com/office/powerpoint/2018/8/main">
  <p188:cm id="{1948640C-BB2D-C349-95D2-BAE51CA2AF18}" authorId="{D9EE24F3-6854-BC35-CF07-C5863D8A2E18}" created="2023-04-10T21:20:55.562">
    <ac:txMkLst xmlns:ac="http://schemas.microsoft.com/office/drawing/2013/main/command">
      <pc:docMk xmlns:pc="http://schemas.microsoft.com/office/powerpoint/2013/main/command"/>
      <pc:sldMk xmlns:pc="http://schemas.microsoft.com/office/powerpoint/2013/main/command" cId="2309628835" sldId="336"/>
      <ac:spMk id="5" creationId="{369063F8-BCFD-46F9-ACA1-9B9B89260926}"/>
      <ac:txMk cp="20" len="276">
        <ac:context len="445" hash="3119930399"/>
      </ac:txMk>
    </ac:txMkLst>
    <p188:pos x="4994473" y="902123"/>
    <p188:txBody>
      <a:bodyPr/>
      <a:lstStyle/>
      <a:p>
        <a:r>
          <a:rPr lang="es-CL"/>
          <a:t>Poner las horas también</a:t>
        </a:r>
      </a:p>
    </p188:txBody>
  </p188:cm>
  <p188:cm id="{1DB3634C-5BB9-B442-904C-0011413EA113}" authorId="{D9EE24F3-6854-BC35-CF07-C5863D8A2E18}" created="2023-04-10T21:21:56.528">
    <ac:deMkLst xmlns:ac="http://schemas.microsoft.com/office/drawing/2013/main/command">
      <pc:docMk xmlns:pc="http://schemas.microsoft.com/office/powerpoint/2013/main/command"/>
      <pc:sldMk xmlns:pc="http://schemas.microsoft.com/office/powerpoint/2013/main/command" cId="2309628835" sldId="336"/>
      <ac:spMk id="5" creationId="{369063F8-BCFD-46F9-ACA1-9B9B89260926}"/>
    </ac:deMkLst>
    <p188:txBody>
      <a:bodyPr/>
      <a:lstStyle/>
      <a:p>
        <a:r>
          <a:rPr lang="es-CL"/>
          <a:t>Poner los datos para la reunion del jueves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4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44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3"/>
            <a:ext cx="7315200" cy="270033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4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a198152f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7a198152f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7a198152f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10</a:t>
            </a:fld>
            <a:endParaRPr dirty="0"/>
          </a:p>
        </p:txBody>
      </p:sp>
    </p:spTree>
    <p:extLst>
      <p:ext uri="{BB962C8B-B14F-4D97-AF65-F5344CB8AC3E}">
        <p14:creationId xmlns:p14="http://schemas.microsoft.com/office/powerpoint/2010/main" val="57574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cdc8d6e1a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ccdc8d6e1a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ccdc8d6e1a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11</a:t>
            </a:fld>
            <a:endParaRPr dirty="0"/>
          </a:p>
        </p:txBody>
      </p:sp>
    </p:spTree>
    <p:extLst>
      <p:ext uri="{BB962C8B-B14F-4D97-AF65-F5344CB8AC3E}">
        <p14:creationId xmlns:p14="http://schemas.microsoft.com/office/powerpoint/2010/main" val="4048805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cdc8d6e1a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ccdc8d6e1a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ccdc8d6e1a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12</a:t>
            </a:fld>
            <a:endParaRPr dirty="0"/>
          </a:p>
        </p:txBody>
      </p:sp>
    </p:spTree>
    <p:extLst>
      <p:ext uri="{BB962C8B-B14F-4D97-AF65-F5344CB8AC3E}">
        <p14:creationId xmlns:p14="http://schemas.microsoft.com/office/powerpoint/2010/main" val="320755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cdc8d6e1a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ccdc8d6e1a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ccdc8d6e1a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cdc8d6e1a_2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gccdc8d6e1a_2_1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ccdc8d6e1a_2_1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14</a:t>
            </a:fld>
            <a:endParaRPr dirty="0"/>
          </a:p>
        </p:txBody>
      </p:sp>
    </p:spTree>
    <p:extLst>
      <p:ext uri="{BB962C8B-B14F-4D97-AF65-F5344CB8AC3E}">
        <p14:creationId xmlns:p14="http://schemas.microsoft.com/office/powerpoint/2010/main" val="3950358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txBox="1">
            <a:spLocks noGrp="1"/>
          </p:cNvSpPr>
          <p:nvPr>
            <p:ph type="body" idx="1"/>
          </p:nvPr>
        </p:nvSpPr>
        <p:spPr>
          <a:xfrm>
            <a:off x="914400" y="3300413"/>
            <a:ext cx="7315200" cy="2700337"/>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F6168D1A-D44F-B54E-B195-1DEB9C0E47C6}" type="slidenum">
              <a:rPr lang="es-CL" smtClean="0"/>
              <a:pPr>
                <a:defRPr/>
              </a:pPr>
              <a:t>2</a:t>
            </a:fld>
            <a:endParaRPr lang="es-CL"/>
          </a:p>
        </p:txBody>
      </p:sp>
    </p:spTree>
    <p:extLst>
      <p:ext uri="{BB962C8B-B14F-4D97-AF65-F5344CB8AC3E}">
        <p14:creationId xmlns:p14="http://schemas.microsoft.com/office/powerpoint/2010/main" val="250904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dc8d6e1a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ccdc8d6e1a_2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ccdc8d6e1a_2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dc8d6e1a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ccdc8d6e1a_2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ccdc8d6e1a_2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4</a:t>
            </a:fld>
            <a:endParaRPr dirty="0"/>
          </a:p>
        </p:txBody>
      </p:sp>
    </p:spTree>
    <p:extLst>
      <p:ext uri="{BB962C8B-B14F-4D97-AF65-F5344CB8AC3E}">
        <p14:creationId xmlns:p14="http://schemas.microsoft.com/office/powerpoint/2010/main" val="543541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dc8d6e1a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ccdc8d6e1a_2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ccdc8d6e1a_2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5</a:t>
            </a:fld>
            <a:endParaRPr dirty="0"/>
          </a:p>
        </p:txBody>
      </p:sp>
    </p:spTree>
    <p:extLst>
      <p:ext uri="{BB962C8B-B14F-4D97-AF65-F5344CB8AC3E}">
        <p14:creationId xmlns:p14="http://schemas.microsoft.com/office/powerpoint/2010/main" val="305803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dc8d6e1a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ccdc8d6e1a_2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ccdc8d6e1a_2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6</a:t>
            </a:fld>
            <a:endParaRPr dirty="0"/>
          </a:p>
        </p:txBody>
      </p:sp>
    </p:spTree>
    <p:extLst>
      <p:ext uri="{BB962C8B-B14F-4D97-AF65-F5344CB8AC3E}">
        <p14:creationId xmlns:p14="http://schemas.microsoft.com/office/powerpoint/2010/main" val="95373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cdc8d6e1a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gccdc8d6e1a_2_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 name="Google Shape;89;gccdc8d6e1a_2_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7</a:t>
            </a:fld>
            <a:endParaRPr dirty="0"/>
          </a:p>
        </p:txBody>
      </p:sp>
    </p:spTree>
    <p:extLst>
      <p:ext uri="{BB962C8B-B14F-4D97-AF65-F5344CB8AC3E}">
        <p14:creationId xmlns:p14="http://schemas.microsoft.com/office/powerpoint/2010/main" val="97233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a198152f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7a198152f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7a198152f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a198152fb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7a198152fb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g7a198152fb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
              <a:t>9</a:t>
            </a:fld>
            <a:endParaRPr dirty="0"/>
          </a:p>
        </p:txBody>
      </p:sp>
    </p:spTree>
    <p:extLst>
      <p:ext uri="{BB962C8B-B14F-4D97-AF65-F5344CB8AC3E}">
        <p14:creationId xmlns:p14="http://schemas.microsoft.com/office/powerpoint/2010/main" val="794021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7"/>
        <p:cNvGrpSpPr/>
        <p:nvPr/>
      </p:nvGrpSpPr>
      <p:grpSpPr>
        <a:xfrm>
          <a:off x="0" y="0"/>
          <a:ext cx="0" cy="0"/>
          <a:chOff x="0" y="0"/>
          <a:chExt cx="0" cy="0"/>
        </a:xfrm>
      </p:grpSpPr>
      <p:sp>
        <p:nvSpPr>
          <p:cNvPr id="18" name="Google Shape;18;p8"/>
          <p:cNvSpPr/>
          <p:nvPr/>
        </p:nvSpPr>
        <p:spPr>
          <a:xfrm>
            <a:off x="0" y="0"/>
            <a:ext cx="1219200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8"/>
          <p:cNvSpPr/>
          <p:nvPr/>
        </p:nvSpPr>
        <p:spPr>
          <a:xfrm>
            <a:off x="256118" y="196850"/>
            <a:ext cx="11679767" cy="6464300"/>
          </a:xfrm>
          <a:custGeom>
            <a:avLst/>
            <a:gdLst/>
            <a:ahLst/>
            <a:cxnLst/>
            <a:rect l="l" t="t" r="r" b="b"/>
            <a:pathLst>
              <a:path w="8759825" h="6464300" extrusionOk="0">
                <a:moveTo>
                  <a:pt x="8759825" y="0"/>
                </a:moveTo>
                <a:lnTo>
                  <a:pt x="0" y="0"/>
                </a:lnTo>
                <a:lnTo>
                  <a:pt x="0" y="6464298"/>
                </a:lnTo>
                <a:lnTo>
                  <a:pt x="8759825" y="6464298"/>
                </a:lnTo>
                <a:lnTo>
                  <a:pt x="875982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8"/>
          <p:cNvSpPr/>
          <p:nvPr/>
        </p:nvSpPr>
        <p:spPr>
          <a:xfrm>
            <a:off x="6073224" y="2813812"/>
            <a:ext cx="1649307" cy="264795"/>
          </a:xfrm>
          <a:custGeom>
            <a:avLst/>
            <a:gdLst/>
            <a:ahLst/>
            <a:cxnLst/>
            <a:rect l="l" t="t" r="r" b="b"/>
            <a:pathLst>
              <a:path w="1236979" h="264794" extrusionOk="0">
                <a:moveTo>
                  <a:pt x="183946" y="64871"/>
                </a:moveTo>
                <a:lnTo>
                  <a:pt x="167132" y="24853"/>
                </a:lnTo>
                <a:lnTo>
                  <a:pt x="131318" y="7962"/>
                </a:lnTo>
                <a:lnTo>
                  <a:pt x="104584" y="5676"/>
                </a:lnTo>
                <a:lnTo>
                  <a:pt x="55829" y="6731"/>
                </a:lnTo>
                <a:lnTo>
                  <a:pt x="21145" y="5842"/>
                </a:lnTo>
                <a:lnTo>
                  <a:pt x="2336" y="5676"/>
                </a:lnTo>
                <a:lnTo>
                  <a:pt x="0" y="6350"/>
                </a:lnTo>
                <a:lnTo>
                  <a:pt x="0" y="11061"/>
                </a:lnTo>
                <a:lnTo>
                  <a:pt x="1993" y="11760"/>
                </a:lnTo>
                <a:lnTo>
                  <a:pt x="10426" y="11760"/>
                </a:lnTo>
                <a:lnTo>
                  <a:pt x="16141" y="12077"/>
                </a:lnTo>
                <a:lnTo>
                  <a:pt x="29908" y="15113"/>
                </a:lnTo>
                <a:lnTo>
                  <a:pt x="32588" y="20497"/>
                </a:lnTo>
                <a:lnTo>
                  <a:pt x="33680" y="40411"/>
                </a:lnTo>
                <a:lnTo>
                  <a:pt x="33883" y="52425"/>
                </a:lnTo>
                <a:lnTo>
                  <a:pt x="33756" y="204495"/>
                </a:lnTo>
                <a:lnTo>
                  <a:pt x="30924" y="243776"/>
                </a:lnTo>
                <a:lnTo>
                  <a:pt x="15468" y="253860"/>
                </a:lnTo>
                <a:lnTo>
                  <a:pt x="6362" y="253860"/>
                </a:lnTo>
                <a:lnTo>
                  <a:pt x="5041" y="254876"/>
                </a:lnTo>
                <a:lnTo>
                  <a:pt x="5041" y="258902"/>
                </a:lnTo>
                <a:lnTo>
                  <a:pt x="7378" y="259905"/>
                </a:lnTo>
                <a:lnTo>
                  <a:pt x="54140" y="258902"/>
                </a:lnTo>
                <a:lnTo>
                  <a:pt x="89979" y="259753"/>
                </a:lnTo>
                <a:lnTo>
                  <a:pt x="109956" y="259905"/>
                </a:lnTo>
                <a:lnTo>
                  <a:pt x="112661" y="258902"/>
                </a:lnTo>
                <a:lnTo>
                  <a:pt x="112661" y="254876"/>
                </a:lnTo>
                <a:lnTo>
                  <a:pt x="110972" y="253860"/>
                </a:lnTo>
                <a:lnTo>
                  <a:pt x="102247" y="253860"/>
                </a:lnTo>
                <a:lnTo>
                  <a:pt x="94830" y="253187"/>
                </a:lnTo>
                <a:lnTo>
                  <a:pt x="75552" y="204533"/>
                </a:lnTo>
                <a:lnTo>
                  <a:pt x="75349" y="24180"/>
                </a:lnTo>
                <a:lnTo>
                  <a:pt x="76327" y="22186"/>
                </a:lnTo>
                <a:lnTo>
                  <a:pt x="81038" y="20497"/>
                </a:lnTo>
                <a:lnTo>
                  <a:pt x="86080" y="20154"/>
                </a:lnTo>
                <a:lnTo>
                  <a:pt x="91147" y="20154"/>
                </a:lnTo>
                <a:lnTo>
                  <a:pt x="135813" y="46685"/>
                </a:lnTo>
                <a:lnTo>
                  <a:pt x="144602" y="83718"/>
                </a:lnTo>
                <a:lnTo>
                  <a:pt x="140208" y="106857"/>
                </a:lnTo>
                <a:lnTo>
                  <a:pt x="129133" y="124320"/>
                </a:lnTo>
                <a:lnTo>
                  <a:pt x="114528" y="135343"/>
                </a:lnTo>
                <a:lnTo>
                  <a:pt x="99542" y="139192"/>
                </a:lnTo>
                <a:lnTo>
                  <a:pt x="92468" y="139192"/>
                </a:lnTo>
                <a:lnTo>
                  <a:pt x="90106" y="140208"/>
                </a:lnTo>
                <a:lnTo>
                  <a:pt x="90106" y="145211"/>
                </a:lnTo>
                <a:lnTo>
                  <a:pt x="95821" y="146253"/>
                </a:lnTo>
                <a:lnTo>
                  <a:pt x="101231" y="146253"/>
                </a:lnTo>
                <a:lnTo>
                  <a:pt x="134289" y="140258"/>
                </a:lnTo>
                <a:lnTo>
                  <a:pt x="160489" y="123482"/>
                </a:lnTo>
                <a:lnTo>
                  <a:pt x="177736" y="97739"/>
                </a:lnTo>
                <a:lnTo>
                  <a:pt x="183946" y="64871"/>
                </a:lnTo>
                <a:close/>
              </a:path>
              <a:path w="1236979" h="264794" extrusionOk="0">
                <a:moveTo>
                  <a:pt x="499592" y="126746"/>
                </a:moveTo>
                <a:lnTo>
                  <a:pt x="493496" y="84099"/>
                </a:lnTo>
                <a:lnTo>
                  <a:pt x="475881" y="49212"/>
                </a:lnTo>
                <a:lnTo>
                  <a:pt x="452475" y="27495"/>
                </a:lnTo>
                <a:lnTo>
                  <a:pt x="452475" y="139192"/>
                </a:lnTo>
                <a:lnTo>
                  <a:pt x="443598" y="197142"/>
                </a:lnTo>
                <a:lnTo>
                  <a:pt x="422287" y="229933"/>
                </a:lnTo>
                <a:lnTo>
                  <a:pt x="396570" y="244500"/>
                </a:lnTo>
                <a:lnTo>
                  <a:pt x="374446" y="247802"/>
                </a:lnTo>
                <a:lnTo>
                  <a:pt x="331089" y="238048"/>
                </a:lnTo>
                <a:lnTo>
                  <a:pt x="298615" y="211328"/>
                </a:lnTo>
                <a:lnTo>
                  <a:pt x="278244" y="171488"/>
                </a:lnTo>
                <a:lnTo>
                  <a:pt x="271195" y="122377"/>
                </a:lnTo>
                <a:lnTo>
                  <a:pt x="278688" y="70612"/>
                </a:lnTo>
                <a:lnTo>
                  <a:pt x="298069" y="38366"/>
                </a:lnTo>
                <a:lnTo>
                  <a:pt x="324688" y="21818"/>
                </a:lnTo>
                <a:lnTo>
                  <a:pt x="353923" y="17145"/>
                </a:lnTo>
                <a:lnTo>
                  <a:pt x="392595" y="25615"/>
                </a:lnTo>
                <a:lnTo>
                  <a:pt x="423887" y="49923"/>
                </a:lnTo>
                <a:lnTo>
                  <a:pt x="444830" y="88341"/>
                </a:lnTo>
                <a:lnTo>
                  <a:pt x="452475" y="139192"/>
                </a:lnTo>
                <a:lnTo>
                  <a:pt x="452475" y="27495"/>
                </a:lnTo>
                <a:lnTo>
                  <a:pt x="447713" y="23075"/>
                </a:lnTo>
                <a:lnTo>
                  <a:pt x="434086" y="17145"/>
                </a:lnTo>
                <a:lnTo>
                  <a:pt x="409994" y="6667"/>
                </a:lnTo>
                <a:lnTo>
                  <a:pt x="363728" y="977"/>
                </a:lnTo>
                <a:lnTo>
                  <a:pt x="310515" y="9169"/>
                </a:lnTo>
                <a:lnTo>
                  <a:pt x="271221" y="30822"/>
                </a:lnTo>
                <a:lnTo>
                  <a:pt x="244614" y="61556"/>
                </a:lnTo>
                <a:lnTo>
                  <a:pt x="229539" y="97002"/>
                </a:lnTo>
                <a:lnTo>
                  <a:pt x="224777" y="132791"/>
                </a:lnTo>
                <a:lnTo>
                  <a:pt x="229603" y="169367"/>
                </a:lnTo>
                <a:lnTo>
                  <a:pt x="244690" y="204901"/>
                </a:lnTo>
                <a:lnTo>
                  <a:pt x="270929" y="235343"/>
                </a:lnTo>
                <a:lnTo>
                  <a:pt x="309181" y="256590"/>
                </a:lnTo>
                <a:lnTo>
                  <a:pt x="360337" y="264579"/>
                </a:lnTo>
                <a:lnTo>
                  <a:pt x="407631" y="257644"/>
                </a:lnTo>
                <a:lnTo>
                  <a:pt x="427228" y="247802"/>
                </a:lnTo>
                <a:lnTo>
                  <a:pt x="446265" y="238239"/>
                </a:lnTo>
                <a:lnTo>
                  <a:pt x="475183" y="208534"/>
                </a:lnTo>
                <a:lnTo>
                  <a:pt x="493318" y="170649"/>
                </a:lnTo>
                <a:lnTo>
                  <a:pt x="499592" y="126746"/>
                </a:lnTo>
                <a:close/>
              </a:path>
              <a:path w="1236979" h="264794" extrusionOk="0">
                <a:moveTo>
                  <a:pt x="818413" y="6019"/>
                </a:moveTo>
                <a:lnTo>
                  <a:pt x="815022" y="5676"/>
                </a:lnTo>
                <a:lnTo>
                  <a:pt x="799084" y="5842"/>
                </a:lnTo>
                <a:lnTo>
                  <a:pt x="777709" y="6731"/>
                </a:lnTo>
                <a:lnTo>
                  <a:pt x="749744" y="5842"/>
                </a:lnTo>
                <a:lnTo>
                  <a:pt x="731939" y="5676"/>
                </a:lnTo>
                <a:lnTo>
                  <a:pt x="728281" y="6019"/>
                </a:lnTo>
                <a:lnTo>
                  <a:pt x="728281" y="10756"/>
                </a:lnTo>
                <a:lnTo>
                  <a:pt x="729602" y="11760"/>
                </a:lnTo>
                <a:lnTo>
                  <a:pt x="746417" y="11760"/>
                </a:lnTo>
                <a:lnTo>
                  <a:pt x="751459" y="13766"/>
                </a:lnTo>
                <a:lnTo>
                  <a:pt x="766267" y="194995"/>
                </a:lnTo>
                <a:lnTo>
                  <a:pt x="764616" y="194995"/>
                </a:lnTo>
                <a:lnTo>
                  <a:pt x="710996" y="139204"/>
                </a:lnTo>
                <a:lnTo>
                  <a:pt x="654151" y="81521"/>
                </a:lnTo>
                <a:lnTo>
                  <a:pt x="621563" y="47739"/>
                </a:lnTo>
                <a:lnTo>
                  <a:pt x="580631" y="4356"/>
                </a:lnTo>
                <a:lnTo>
                  <a:pt x="577583" y="0"/>
                </a:lnTo>
                <a:lnTo>
                  <a:pt x="570509" y="0"/>
                </a:lnTo>
                <a:lnTo>
                  <a:pt x="569531" y="4660"/>
                </a:lnTo>
                <a:lnTo>
                  <a:pt x="566458" y="210489"/>
                </a:lnTo>
                <a:lnTo>
                  <a:pt x="565950" y="228955"/>
                </a:lnTo>
                <a:lnTo>
                  <a:pt x="545312" y="253860"/>
                </a:lnTo>
                <a:lnTo>
                  <a:pt x="537591" y="253860"/>
                </a:lnTo>
                <a:lnTo>
                  <a:pt x="535559" y="254508"/>
                </a:lnTo>
                <a:lnTo>
                  <a:pt x="535559" y="259537"/>
                </a:lnTo>
                <a:lnTo>
                  <a:pt x="538581" y="259905"/>
                </a:lnTo>
                <a:lnTo>
                  <a:pt x="555574" y="259753"/>
                </a:lnTo>
                <a:lnTo>
                  <a:pt x="579247" y="258902"/>
                </a:lnTo>
                <a:lnTo>
                  <a:pt x="606145" y="259753"/>
                </a:lnTo>
                <a:lnTo>
                  <a:pt x="625665" y="259905"/>
                </a:lnTo>
                <a:lnTo>
                  <a:pt x="628738" y="259207"/>
                </a:lnTo>
                <a:lnTo>
                  <a:pt x="628738" y="254508"/>
                </a:lnTo>
                <a:lnTo>
                  <a:pt x="626681" y="253860"/>
                </a:lnTo>
                <a:lnTo>
                  <a:pt x="617613" y="253860"/>
                </a:lnTo>
                <a:lnTo>
                  <a:pt x="611212" y="253517"/>
                </a:lnTo>
                <a:lnTo>
                  <a:pt x="593725" y="214185"/>
                </a:lnTo>
                <a:lnTo>
                  <a:pt x="590042" y="72961"/>
                </a:lnTo>
                <a:lnTo>
                  <a:pt x="591019" y="72961"/>
                </a:lnTo>
                <a:lnTo>
                  <a:pt x="619594" y="104101"/>
                </a:lnTo>
                <a:lnTo>
                  <a:pt x="643966" y="130022"/>
                </a:lnTo>
                <a:lnTo>
                  <a:pt x="671093" y="157695"/>
                </a:lnTo>
                <a:lnTo>
                  <a:pt x="750773" y="237451"/>
                </a:lnTo>
                <a:lnTo>
                  <a:pt x="778040" y="263944"/>
                </a:lnTo>
                <a:lnTo>
                  <a:pt x="784783" y="263944"/>
                </a:lnTo>
                <a:lnTo>
                  <a:pt x="786104" y="260896"/>
                </a:lnTo>
                <a:lnTo>
                  <a:pt x="789813" y="41363"/>
                </a:lnTo>
                <a:lnTo>
                  <a:pt x="790575" y="29311"/>
                </a:lnTo>
                <a:lnTo>
                  <a:pt x="792632" y="20993"/>
                </a:lnTo>
                <a:lnTo>
                  <a:pt x="796378" y="15709"/>
                </a:lnTo>
                <a:lnTo>
                  <a:pt x="802233" y="12750"/>
                </a:lnTo>
                <a:lnTo>
                  <a:pt x="806259" y="11760"/>
                </a:lnTo>
                <a:lnTo>
                  <a:pt x="816343" y="11760"/>
                </a:lnTo>
                <a:lnTo>
                  <a:pt x="818413" y="10756"/>
                </a:lnTo>
                <a:lnTo>
                  <a:pt x="818413" y="6019"/>
                </a:lnTo>
                <a:close/>
              </a:path>
              <a:path w="1236979" h="264794" extrusionOk="0">
                <a:moveTo>
                  <a:pt x="1083792" y="5372"/>
                </a:moveTo>
                <a:lnTo>
                  <a:pt x="1083449" y="3340"/>
                </a:lnTo>
                <a:lnTo>
                  <a:pt x="1081087" y="3340"/>
                </a:lnTo>
                <a:lnTo>
                  <a:pt x="1072019" y="5029"/>
                </a:lnTo>
                <a:lnTo>
                  <a:pt x="1062558" y="6197"/>
                </a:lnTo>
                <a:lnTo>
                  <a:pt x="1048804" y="6731"/>
                </a:lnTo>
                <a:lnTo>
                  <a:pt x="915606" y="6731"/>
                </a:lnTo>
                <a:lnTo>
                  <a:pt x="898283" y="6248"/>
                </a:lnTo>
                <a:lnTo>
                  <a:pt x="873582" y="4356"/>
                </a:lnTo>
                <a:lnTo>
                  <a:pt x="870204" y="977"/>
                </a:lnTo>
                <a:lnTo>
                  <a:pt x="865530" y="977"/>
                </a:lnTo>
                <a:lnTo>
                  <a:pt x="864514" y="3009"/>
                </a:lnTo>
                <a:lnTo>
                  <a:pt x="863498" y="7366"/>
                </a:lnTo>
                <a:lnTo>
                  <a:pt x="857440" y="38100"/>
                </a:lnTo>
                <a:lnTo>
                  <a:pt x="856437" y="46037"/>
                </a:lnTo>
                <a:lnTo>
                  <a:pt x="856437" y="49758"/>
                </a:lnTo>
                <a:lnTo>
                  <a:pt x="857110" y="51447"/>
                </a:lnTo>
                <a:lnTo>
                  <a:pt x="861479" y="51447"/>
                </a:lnTo>
                <a:lnTo>
                  <a:pt x="862457" y="50088"/>
                </a:lnTo>
                <a:lnTo>
                  <a:pt x="863841" y="44716"/>
                </a:lnTo>
                <a:lnTo>
                  <a:pt x="865530" y="40652"/>
                </a:lnTo>
                <a:lnTo>
                  <a:pt x="901496" y="25869"/>
                </a:lnTo>
                <a:lnTo>
                  <a:pt x="951636" y="24523"/>
                </a:lnTo>
                <a:lnTo>
                  <a:pt x="951636" y="162394"/>
                </a:lnTo>
                <a:lnTo>
                  <a:pt x="951420" y="204495"/>
                </a:lnTo>
                <a:lnTo>
                  <a:pt x="948931" y="243776"/>
                </a:lnTo>
                <a:lnTo>
                  <a:pt x="933107" y="253860"/>
                </a:lnTo>
                <a:lnTo>
                  <a:pt x="924001" y="253860"/>
                </a:lnTo>
                <a:lnTo>
                  <a:pt x="922680" y="254876"/>
                </a:lnTo>
                <a:lnTo>
                  <a:pt x="922680" y="258902"/>
                </a:lnTo>
                <a:lnTo>
                  <a:pt x="925017" y="259905"/>
                </a:lnTo>
                <a:lnTo>
                  <a:pt x="971804" y="258902"/>
                </a:lnTo>
                <a:lnTo>
                  <a:pt x="1008291" y="259753"/>
                </a:lnTo>
                <a:lnTo>
                  <a:pt x="1028306" y="259905"/>
                </a:lnTo>
                <a:lnTo>
                  <a:pt x="1031011" y="258902"/>
                </a:lnTo>
                <a:lnTo>
                  <a:pt x="1031011" y="254876"/>
                </a:lnTo>
                <a:lnTo>
                  <a:pt x="1029284" y="253860"/>
                </a:lnTo>
                <a:lnTo>
                  <a:pt x="1020559" y="253860"/>
                </a:lnTo>
                <a:lnTo>
                  <a:pt x="1013180" y="253187"/>
                </a:lnTo>
                <a:lnTo>
                  <a:pt x="993876" y="204533"/>
                </a:lnTo>
                <a:lnTo>
                  <a:pt x="993660" y="24523"/>
                </a:lnTo>
                <a:lnTo>
                  <a:pt x="1036053" y="25539"/>
                </a:lnTo>
                <a:lnTo>
                  <a:pt x="1073442" y="37807"/>
                </a:lnTo>
                <a:lnTo>
                  <a:pt x="1076388" y="53136"/>
                </a:lnTo>
                <a:lnTo>
                  <a:pt x="1077061" y="54787"/>
                </a:lnTo>
                <a:lnTo>
                  <a:pt x="1081760" y="54787"/>
                </a:lnTo>
                <a:lnTo>
                  <a:pt x="1082471" y="52768"/>
                </a:lnTo>
                <a:lnTo>
                  <a:pt x="1082751" y="49377"/>
                </a:lnTo>
                <a:lnTo>
                  <a:pt x="1083792" y="5372"/>
                </a:lnTo>
                <a:close/>
              </a:path>
              <a:path w="1236979" h="264794" extrusionOk="0">
                <a:moveTo>
                  <a:pt x="1236700" y="254876"/>
                </a:moveTo>
                <a:lnTo>
                  <a:pt x="1234998" y="253860"/>
                </a:lnTo>
                <a:lnTo>
                  <a:pt x="1226273" y="253860"/>
                </a:lnTo>
                <a:lnTo>
                  <a:pt x="1218869" y="253187"/>
                </a:lnTo>
                <a:lnTo>
                  <a:pt x="1199515" y="206006"/>
                </a:lnTo>
                <a:lnTo>
                  <a:pt x="1199349" y="72009"/>
                </a:lnTo>
                <a:lnTo>
                  <a:pt x="1199642" y="40411"/>
                </a:lnTo>
                <a:lnTo>
                  <a:pt x="1200734" y="20154"/>
                </a:lnTo>
                <a:lnTo>
                  <a:pt x="1203401" y="14439"/>
                </a:lnTo>
                <a:lnTo>
                  <a:pt x="1212507" y="12750"/>
                </a:lnTo>
                <a:lnTo>
                  <a:pt x="1219238" y="11760"/>
                </a:lnTo>
                <a:lnTo>
                  <a:pt x="1225969" y="11760"/>
                </a:lnTo>
                <a:lnTo>
                  <a:pt x="1227963" y="11061"/>
                </a:lnTo>
                <a:lnTo>
                  <a:pt x="1227963" y="6350"/>
                </a:lnTo>
                <a:lnTo>
                  <a:pt x="1225257" y="5676"/>
                </a:lnTo>
                <a:lnTo>
                  <a:pt x="1179855" y="6731"/>
                </a:lnTo>
                <a:lnTo>
                  <a:pt x="1147000" y="5842"/>
                </a:lnTo>
                <a:lnTo>
                  <a:pt x="1130757" y="5676"/>
                </a:lnTo>
                <a:lnTo>
                  <a:pt x="1128090" y="6350"/>
                </a:lnTo>
                <a:lnTo>
                  <a:pt x="1128090" y="11061"/>
                </a:lnTo>
                <a:lnTo>
                  <a:pt x="1130058" y="11760"/>
                </a:lnTo>
                <a:lnTo>
                  <a:pt x="1137500" y="11760"/>
                </a:lnTo>
                <a:lnTo>
                  <a:pt x="1141857" y="12077"/>
                </a:lnTo>
                <a:lnTo>
                  <a:pt x="1145552" y="13119"/>
                </a:lnTo>
                <a:lnTo>
                  <a:pt x="1152956" y="14782"/>
                </a:lnTo>
                <a:lnTo>
                  <a:pt x="1156309" y="20497"/>
                </a:lnTo>
                <a:lnTo>
                  <a:pt x="1157389" y="40411"/>
                </a:lnTo>
                <a:lnTo>
                  <a:pt x="1157605" y="52425"/>
                </a:lnTo>
                <a:lnTo>
                  <a:pt x="1157693" y="103200"/>
                </a:lnTo>
                <a:lnTo>
                  <a:pt x="1157478" y="205968"/>
                </a:lnTo>
                <a:lnTo>
                  <a:pt x="1154988" y="245440"/>
                </a:lnTo>
                <a:lnTo>
                  <a:pt x="1139151" y="253860"/>
                </a:lnTo>
                <a:lnTo>
                  <a:pt x="1130058" y="253860"/>
                </a:lnTo>
                <a:lnTo>
                  <a:pt x="1128737" y="254876"/>
                </a:lnTo>
                <a:lnTo>
                  <a:pt x="1128737" y="258902"/>
                </a:lnTo>
                <a:lnTo>
                  <a:pt x="1131100" y="259905"/>
                </a:lnTo>
                <a:lnTo>
                  <a:pt x="1177861" y="258902"/>
                </a:lnTo>
                <a:lnTo>
                  <a:pt x="1214018" y="259753"/>
                </a:lnTo>
                <a:lnTo>
                  <a:pt x="1233995" y="259905"/>
                </a:lnTo>
                <a:lnTo>
                  <a:pt x="1236700" y="258902"/>
                </a:lnTo>
                <a:lnTo>
                  <a:pt x="1236700" y="254876"/>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8"/>
          <p:cNvSpPr/>
          <p:nvPr/>
        </p:nvSpPr>
        <p:spPr>
          <a:xfrm>
            <a:off x="7781797" y="2816813"/>
            <a:ext cx="222673" cy="257175"/>
          </a:xfrm>
          <a:custGeom>
            <a:avLst/>
            <a:gdLst/>
            <a:ahLst/>
            <a:cxnLst/>
            <a:rect l="l" t="t" r="r" b="b"/>
            <a:pathLst>
              <a:path w="167004" h="257175" extrusionOk="0">
                <a:moveTo>
                  <a:pt x="165445" y="0"/>
                </a:moveTo>
                <a:lnTo>
                  <a:pt x="162402" y="0"/>
                </a:lnTo>
                <a:lnTo>
                  <a:pt x="160742" y="1351"/>
                </a:lnTo>
                <a:lnTo>
                  <a:pt x="155362" y="3011"/>
                </a:lnTo>
                <a:lnTo>
                  <a:pt x="151305" y="3011"/>
                </a:lnTo>
                <a:lnTo>
                  <a:pt x="144941" y="3348"/>
                </a:lnTo>
                <a:lnTo>
                  <a:pt x="129595" y="3562"/>
                </a:lnTo>
                <a:lnTo>
                  <a:pt x="56132" y="3718"/>
                </a:lnTo>
                <a:lnTo>
                  <a:pt x="21306" y="2836"/>
                </a:lnTo>
                <a:lnTo>
                  <a:pt x="2674" y="2673"/>
                </a:lnTo>
                <a:lnTo>
                  <a:pt x="0" y="3348"/>
                </a:lnTo>
                <a:lnTo>
                  <a:pt x="0" y="8051"/>
                </a:lnTo>
                <a:lnTo>
                  <a:pt x="2336" y="8759"/>
                </a:lnTo>
                <a:lnTo>
                  <a:pt x="10389" y="8759"/>
                </a:lnTo>
                <a:lnTo>
                  <a:pt x="16139" y="9066"/>
                </a:lnTo>
                <a:lnTo>
                  <a:pt x="29911" y="12108"/>
                </a:lnTo>
                <a:lnTo>
                  <a:pt x="32616" y="17486"/>
                </a:lnTo>
                <a:lnTo>
                  <a:pt x="33670" y="37407"/>
                </a:lnTo>
                <a:lnTo>
                  <a:pt x="33880" y="49423"/>
                </a:lnTo>
                <a:lnTo>
                  <a:pt x="33757" y="201991"/>
                </a:lnTo>
                <a:lnTo>
                  <a:pt x="30924" y="240769"/>
                </a:lnTo>
                <a:lnTo>
                  <a:pt x="15431" y="250850"/>
                </a:lnTo>
                <a:lnTo>
                  <a:pt x="6732" y="250850"/>
                </a:lnTo>
                <a:lnTo>
                  <a:pt x="5349" y="251865"/>
                </a:lnTo>
                <a:lnTo>
                  <a:pt x="5349" y="256198"/>
                </a:lnTo>
                <a:lnTo>
                  <a:pt x="7715" y="256904"/>
                </a:lnTo>
                <a:lnTo>
                  <a:pt x="55118" y="255891"/>
                </a:lnTo>
                <a:lnTo>
                  <a:pt x="90574" y="256746"/>
                </a:lnTo>
                <a:lnTo>
                  <a:pt x="111311" y="256904"/>
                </a:lnTo>
                <a:lnTo>
                  <a:pt x="113678" y="255891"/>
                </a:lnTo>
                <a:lnTo>
                  <a:pt x="113678" y="251865"/>
                </a:lnTo>
                <a:lnTo>
                  <a:pt x="112326" y="250850"/>
                </a:lnTo>
                <a:lnTo>
                  <a:pt x="103226" y="250850"/>
                </a:lnTo>
                <a:lnTo>
                  <a:pt x="95818" y="250174"/>
                </a:lnTo>
                <a:lnTo>
                  <a:pt x="76535" y="201991"/>
                </a:lnTo>
                <a:lnTo>
                  <a:pt x="76328" y="129788"/>
                </a:lnTo>
                <a:lnTo>
                  <a:pt x="77005" y="129113"/>
                </a:lnTo>
                <a:lnTo>
                  <a:pt x="117951" y="129540"/>
                </a:lnTo>
                <a:lnTo>
                  <a:pt x="147647" y="150289"/>
                </a:lnTo>
                <a:lnTo>
                  <a:pt x="147647" y="155021"/>
                </a:lnTo>
                <a:lnTo>
                  <a:pt x="148292" y="157358"/>
                </a:lnTo>
                <a:lnTo>
                  <a:pt x="153672" y="157358"/>
                </a:lnTo>
                <a:lnTo>
                  <a:pt x="154378" y="133169"/>
                </a:lnTo>
                <a:lnTo>
                  <a:pt x="156039" y="116020"/>
                </a:lnTo>
                <a:lnTo>
                  <a:pt x="157730" y="107599"/>
                </a:lnTo>
                <a:lnTo>
                  <a:pt x="157730" y="103573"/>
                </a:lnTo>
                <a:lnTo>
                  <a:pt x="157053" y="102528"/>
                </a:lnTo>
                <a:lnTo>
                  <a:pt x="153672" y="102528"/>
                </a:lnTo>
                <a:lnTo>
                  <a:pt x="152995" y="103880"/>
                </a:lnTo>
                <a:lnTo>
                  <a:pt x="147955" y="110303"/>
                </a:lnTo>
                <a:lnTo>
                  <a:pt x="143250" y="111625"/>
                </a:lnTo>
                <a:lnTo>
                  <a:pt x="132153" y="112301"/>
                </a:lnTo>
                <a:lnTo>
                  <a:pt x="76667" y="112640"/>
                </a:lnTo>
                <a:lnTo>
                  <a:pt x="76328" y="111625"/>
                </a:lnTo>
                <a:lnTo>
                  <a:pt x="76328" y="21851"/>
                </a:lnTo>
                <a:lnTo>
                  <a:pt x="77343" y="20836"/>
                </a:lnTo>
                <a:lnTo>
                  <a:pt x="143927" y="22189"/>
                </a:lnTo>
                <a:lnTo>
                  <a:pt x="150997" y="27230"/>
                </a:lnTo>
                <a:lnTo>
                  <a:pt x="153365" y="31963"/>
                </a:lnTo>
                <a:lnTo>
                  <a:pt x="155362" y="36664"/>
                </a:lnTo>
                <a:lnTo>
                  <a:pt x="155362" y="44717"/>
                </a:lnTo>
                <a:lnTo>
                  <a:pt x="155700" y="48436"/>
                </a:lnTo>
                <a:lnTo>
                  <a:pt x="156377" y="50126"/>
                </a:lnTo>
                <a:lnTo>
                  <a:pt x="161080" y="50126"/>
                </a:lnTo>
                <a:lnTo>
                  <a:pt x="161757" y="48066"/>
                </a:lnTo>
                <a:lnTo>
                  <a:pt x="162596" y="39898"/>
                </a:lnTo>
                <a:lnTo>
                  <a:pt x="163755" y="18133"/>
                </a:lnTo>
                <a:lnTo>
                  <a:pt x="164800" y="9404"/>
                </a:lnTo>
                <a:lnTo>
                  <a:pt x="166460" y="5378"/>
                </a:lnTo>
                <a:lnTo>
                  <a:pt x="166460" y="1351"/>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8"/>
          <p:cNvSpPr/>
          <p:nvPr/>
        </p:nvSpPr>
        <p:spPr>
          <a:xfrm>
            <a:off x="8072849" y="2814789"/>
            <a:ext cx="502073" cy="264160"/>
          </a:xfrm>
          <a:custGeom>
            <a:avLst/>
            <a:gdLst/>
            <a:ahLst/>
            <a:cxnLst/>
            <a:rect l="l" t="t" r="r" b="b"/>
            <a:pathLst>
              <a:path w="376554" h="264160" extrusionOk="0">
                <a:moveTo>
                  <a:pt x="108635" y="253898"/>
                </a:moveTo>
                <a:lnTo>
                  <a:pt x="106946" y="252882"/>
                </a:lnTo>
                <a:lnTo>
                  <a:pt x="98183" y="252882"/>
                </a:lnTo>
                <a:lnTo>
                  <a:pt x="90805" y="252209"/>
                </a:lnTo>
                <a:lnTo>
                  <a:pt x="71450" y="205028"/>
                </a:lnTo>
                <a:lnTo>
                  <a:pt x="71297" y="71031"/>
                </a:lnTo>
                <a:lnTo>
                  <a:pt x="71564" y="39433"/>
                </a:lnTo>
                <a:lnTo>
                  <a:pt x="72631" y="19177"/>
                </a:lnTo>
                <a:lnTo>
                  <a:pt x="75311" y="13462"/>
                </a:lnTo>
                <a:lnTo>
                  <a:pt x="84404" y="11772"/>
                </a:lnTo>
                <a:lnTo>
                  <a:pt x="91135" y="10782"/>
                </a:lnTo>
                <a:lnTo>
                  <a:pt x="97840" y="10782"/>
                </a:lnTo>
                <a:lnTo>
                  <a:pt x="99872" y="10083"/>
                </a:lnTo>
                <a:lnTo>
                  <a:pt x="99872" y="5372"/>
                </a:lnTo>
                <a:lnTo>
                  <a:pt x="97167" y="4699"/>
                </a:lnTo>
                <a:lnTo>
                  <a:pt x="51765" y="5753"/>
                </a:lnTo>
                <a:lnTo>
                  <a:pt x="18935" y="4864"/>
                </a:lnTo>
                <a:lnTo>
                  <a:pt x="2667" y="4699"/>
                </a:lnTo>
                <a:lnTo>
                  <a:pt x="0" y="5372"/>
                </a:lnTo>
                <a:lnTo>
                  <a:pt x="0" y="10083"/>
                </a:lnTo>
                <a:lnTo>
                  <a:pt x="1993" y="10782"/>
                </a:lnTo>
                <a:lnTo>
                  <a:pt x="9372" y="10782"/>
                </a:lnTo>
                <a:lnTo>
                  <a:pt x="13766" y="11099"/>
                </a:lnTo>
                <a:lnTo>
                  <a:pt x="17487" y="12141"/>
                </a:lnTo>
                <a:lnTo>
                  <a:pt x="24866" y="13804"/>
                </a:lnTo>
                <a:lnTo>
                  <a:pt x="28244" y="19519"/>
                </a:lnTo>
                <a:lnTo>
                  <a:pt x="29298" y="39433"/>
                </a:lnTo>
                <a:lnTo>
                  <a:pt x="29514" y="51447"/>
                </a:lnTo>
                <a:lnTo>
                  <a:pt x="29603" y="102222"/>
                </a:lnTo>
                <a:lnTo>
                  <a:pt x="29387" y="204990"/>
                </a:lnTo>
                <a:lnTo>
                  <a:pt x="26898" y="244462"/>
                </a:lnTo>
                <a:lnTo>
                  <a:pt x="11061" y="252882"/>
                </a:lnTo>
                <a:lnTo>
                  <a:pt x="1993" y="252882"/>
                </a:lnTo>
                <a:lnTo>
                  <a:pt x="673" y="253898"/>
                </a:lnTo>
                <a:lnTo>
                  <a:pt x="673" y="257924"/>
                </a:lnTo>
                <a:lnTo>
                  <a:pt x="3009" y="258927"/>
                </a:lnTo>
                <a:lnTo>
                  <a:pt x="49758" y="257924"/>
                </a:lnTo>
                <a:lnTo>
                  <a:pt x="85940" y="258775"/>
                </a:lnTo>
                <a:lnTo>
                  <a:pt x="105930" y="258927"/>
                </a:lnTo>
                <a:lnTo>
                  <a:pt x="108635" y="257924"/>
                </a:lnTo>
                <a:lnTo>
                  <a:pt x="108635" y="253898"/>
                </a:lnTo>
                <a:close/>
              </a:path>
              <a:path w="376554" h="264160" extrusionOk="0">
                <a:moveTo>
                  <a:pt x="376224" y="198729"/>
                </a:moveTo>
                <a:lnTo>
                  <a:pt x="375551" y="196392"/>
                </a:lnTo>
                <a:lnTo>
                  <a:pt x="370509" y="196392"/>
                </a:lnTo>
                <a:lnTo>
                  <a:pt x="369798" y="197739"/>
                </a:lnTo>
                <a:lnTo>
                  <a:pt x="367461" y="209181"/>
                </a:lnTo>
                <a:lnTo>
                  <a:pt x="363067" y="218884"/>
                </a:lnTo>
                <a:lnTo>
                  <a:pt x="316179" y="243357"/>
                </a:lnTo>
                <a:lnTo>
                  <a:pt x="295846" y="244119"/>
                </a:lnTo>
                <a:lnTo>
                  <a:pt x="260261" y="236664"/>
                </a:lnTo>
                <a:lnTo>
                  <a:pt x="225958" y="214274"/>
                </a:lnTo>
                <a:lnTo>
                  <a:pt x="200113" y="176885"/>
                </a:lnTo>
                <a:lnTo>
                  <a:pt x="189915" y="124409"/>
                </a:lnTo>
                <a:lnTo>
                  <a:pt x="191287" y="100215"/>
                </a:lnTo>
                <a:lnTo>
                  <a:pt x="205651" y="55854"/>
                </a:lnTo>
                <a:lnTo>
                  <a:pt x="232841" y="28397"/>
                </a:lnTo>
                <a:lnTo>
                  <a:pt x="284073" y="16471"/>
                </a:lnTo>
                <a:lnTo>
                  <a:pt x="306222" y="18084"/>
                </a:lnTo>
                <a:lnTo>
                  <a:pt x="352348" y="37338"/>
                </a:lnTo>
                <a:lnTo>
                  <a:pt x="365442" y="68262"/>
                </a:lnTo>
                <a:lnTo>
                  <a:pt x="365442" y="72961"/>
                </a:lnTo>
                <a:lnTo>
                  <a:pt x="366115" y="75666"/>
                </a:lnTo>
                <a:lnTo>
                  <a:pt x="371868" y="75666"/>
                </a:lnTo>
                <a:lnTo>
                  <a:pt x="372503" y="72961"/>
                </a:lnTo>
                <a:lnTo>
                  <a:pt x="373202" y="60972"/>
                </a:lnTo>
                <a:lnTo>
                  <a:pt x="373494" y="41021"/>
                </a:lnTo>
                <a:lnTo>
                  <a:pt x="374535" y="19850"/>
                </a:lnTo>
                <a:lnTo>
                  <a:pt x="375551" y="15824"/>
                </a:lnTo>
                <a:lnTo>
                  <a:pt x="375551" y="11099"/>
                </a:lnTo>
                <a:lnTo>
                  <a:pt x="374205" y="9436"/>
                </a:lnTo>
                <a:lnTo>
                  <a:pt x="362788" y="8013"/>
                </a:lnTo>
                <a:lnTo>
                  <a:pt x="346087" y="4826"/>
                </a:lnTo>
                <a:lnTo>
                  <a:pt x="302336" y="241"/>
                </a:lnTo>
                <a:lnTo>
                  <a:pt x="288099" y="0"/>
                </a:lnTo>
                <a:lnTo>
                  <a:pt x="253758" y="2451"/>
                </a:lnTo>
                <a:lnTo>
                  <a:pt x="201587" y="20713"/>
                </a:lnTo>
                <a:lnTo>
                  <a:pt x="162052" y="59321"/>
                </a:lnTo>
                <a:lnTo>
                  <a:pt x="144081" y="107899"/>
                </a:lnTo>
                <a:lnTo>
                  <a:pt x="142481" y="127762"/>
                </a:lnTo>
                <a:lnTo>
                  <a:pt x="144360" y="152971"/>
                </a:lnTo>
                <a:lnTo>
                  <a:pt x="163741" y="203860"/>
                </a:lnTo>
                <a:lnTo>
                  <a:pt x="208622" y="243903"/>
                </a:lnTo>
                <a:lnTo>
                  <a:pt x="266369" y="261620"/>
                </a:lnTo>
                <a:lnTo>
                  <a:pt x="299529" y="263601"/>
                </a:lnTo>
                <a:lnTo>
                  <a:pt x="316179" y="263156"/>
                </a:lnTo>
                <a:lnTo>
                  <a:pt x="360095" y="255892"/>
                </a:lnTo>
                <a:lnTo>
                  <a:pt x="375539" y="208508"/>
                </a:lnTo>
                <a:lnTo>
                  <a:pt x="376224" y="201434"/>
                </a:lnTo>
                <a:lnTo>
                  <a:pt x="376224" y="198729"/>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8"/>
          <p:cNvSpPr/>
          <p:nvPr/>
        </p:nvSpPr>
        <p:spPr>
          <a:xfrm>
            <a:off x="8640148" y="2812109"/>
            <a:ext cx="548640" cy="261620"/>
          </a:xfrm>
          <a:custGeom>
            <a:avLst/>
            <a:gdLst/>
            <a:ahLst/>
            <a:cxnLst/>
            <a:rect l="l" t="t" r="r" b="b"/>
            <a:pathLst>
              <a:path w="411479" h="261619" extrusionOk="0">
                <a:moveTo>
                  <a:pt x="108635" y="256578"/>
                </a:moveTo>
                <a:lnTo>
                  <a:pt x="106946" y="255562"/>
                </a:lnTo>
                <a:lnTo>
                  <a:pt x="98221" y="255562"/>
                </a:lnTo>
                <a:lnTo>
                  <a:pt x="90843" y="254889"/>
                </a:lnTo>
                <a:lnTo>
                  <a:pt x="71488" y="207708"/>
                </a:lnTo>
                <a:lnTo>
                  <a:pt x="71323" y="104902"/>
                </a:lnTo>
                <a:lnTo>
                  <a:pt x="71589" y="42113"/>
                </a:lnTo>
                <a:lnTo>
                  <a:pt x="72644" y="21856"/>
                </a:lnTo>
                <a:lnTo>
                  <a:pt x="75349" y="16141"/>
                </a:lnTo>
                <a:lnTo>
                  <a:pt x="84416" y="14452"/>
                </a:lnTo>
                <a:lnTo>
                  <a:pt x="91109" y="13462"/>
                </a:lnTo>
                <a:lnTo>
                  <a:pt x="97840" y="13462"/>
                </a:lnTo>
                <a:lnTo>
                  <a:pt x="99910" y="12763"/>
                </a:lnTo>
                <a:lnTo>
                  <a:pt x="99910" y="8051"/>
                </a:lnTo>
                <a:lnTo>
                  <a:pt x="97205" y="7378"/>
                </a:lnTo>
                <a:lnTo>
                  <a:pt x="51790" y="8432"/>
                </a:lnTo>
                <a:lnTo>
                  <a:pt x="18923" y="7543"/>
                </a:lnTo>
                <a:lnTo>
                  <a:pt x="2705" y="7378"/>
                </a:lnTo>
                <a:lnTo>
                  <a:pt x="0" y="8051"/>
                </a:lnTo>
                <a:lnTo>
                  <a:pt x="0" y="12763"/>
                </a:lnTo>
                <a:lnTo>
                  <a:pt x="2032" y="13462"/>
                </a:lnTo>
                <a:lnTo>
                  <a:pt x="9410" y="13462"/>
                </a:lnTo>
                <a:lnTo>
                  <a:pt x="13804" y="13779"/>
                </a:lnTo>
                <a:lnTo>
                  <a:pt x="17487" y="14820"/>
                </a:lnTo>
                <a:lnTo>
                  <a:pt x="24904" y="16484"/>
                </a:lnTo>
                <a:lnTo>
                  <a:pt x="28282" y="22199"/>
                </a:lnTo>
                <a:lnTo>
                  <a:pt x="29311" y="42113"/>
                </a:lnTo>
                <a:lnTo>
                  <a:pt x="29514" y="54127"/>
                </a:lnTo>
                <a:lnTo>
                  <a:pt x="29387" y="207670"/>
                </a:lnTo>
                <a:lnTo>
                  <a:pt x="26898" y="247142"/>
                </a:lnTo>
                <a:lnTo>
                  <a:pt x="11099" y="255562"/>
                </a:lnTo>
                <a:lnTo>
                  <a:pt x="2032" y="255562"/>
                </a:lnTo>
                <a:lnTo>
                  <a:pt x="673" y="256578"/>
                </a:lnTo>
                <a:lnTo>
                  <a:pt x="673" y="260604"/>
                </a:lnTo>
                <a:lnTo>
                  <a:pt x="3048" y="261607"/>
                </a:lnTo>
                <a:lnTo>
                  <a:pt x="49771" y="260604"/>
                </a:lnTo>
                <a:lnTo>
                  <a:pt x="85953" y="261454"/>
                </a:lnTo>
                <a:lnTo>
                  <a:pt x="105968" y="261607"/>
                </a:lnTo>
                <a:lnTo>
                  <a:pt x="108635" y="260604"/>
                </a:lnTo>
                <a:lnTo>
                  <a:pt x="108635" y="256578"/>
                </a:lnTo>
                <a:close/>
              </a:path>
              <a:path w="411479" h="261619" extrusionOk="0">
                <a:moveTo>
                  <a:pt x="411213" y="255892"/>
                </a:moveTo>
                <a:lnTo>
                  <a:pt x="409524" y="255562"/>
                </a:lnTo>
                <a:lnTo>
                  <a:pt x="402793" y="255562"/>
                </a:lnTo>
                <a:lnTo>
                  <a:pt x="397751" y="255219"/>
                </a:lnTo>
                <a:lnTo>
                  <a:pt x="363105" y="217538"/>
                </a:lnTo>
                <a:lnTo>
                  <a:pt x="345236" y="173837"/>
                </a:lnTo>
                <a:lnTo>
                  <a:pt x="303199" y="68910"/>
                </a:lnTo>
                <a:lnTo>
                  <a:pt x="295198" y="48869"/>
                </a:lnTo>
                <a:lnTo>
                  <a:pt x="295198" y="156006"/>
                </a:lnTo>
                <a:lnTo>
                  <a:pt x="294830" y="157022"/>
                </a:lnTo>
                <a:lnTo>
                  <a:pt x="229933" y="157022"/>
                </a:lnTo>
                <a:lnTo>
                  <a:pt x="229603" y="156006"/>
                </a:lnTo>
                <a:lnTo>
                  <a:pt x="229933" y="154660"/>
                </a:lnTo>
                <a:lnTo>
                  <a:pt x="260896" y="71958"/>
                </a:lnTo>
                <a:lnTo>
                  <a:pt x="261239" y="70599"/>
                </a:lnTo>
                <a:lnTo>
                  <a:pt x="261874" y="68910"/>
                </a:lnTo>
                <a:lnTo>
                  <a:pt x="263944" y="68910"/>
                </a:lnTo>
                <a:lnTo>
                  <a:pt x="264248" y="70599"/>
                </a:lnTo>
                <a:lnTo>
                  <a:pt x="264579" y="71958"/>
                </a:lnTo>
                <a:lnTo>
                  <a:pt x="295198" y="156006"/>
                </a:lnTo>
                <a:lnTo>
                  <a:pt x="295198" y="48869"/>
                </a:lnTo>
                <a:lnTo>
                  <a:pt x="293128" y="43675"/>
                </a:lnTo>
                <a:lnTo>
                  <a:pt x="279704" y="10756"/>
                </a:lnTo>
                <a:lnTo>
                  <a:pt x="276352" y="3022"/>
                </a:lnTo>
                <a:lnTo>
                  <a:pt x="274332" y="0"/>
                </a:lnTo>
                <a:lnTo>
                  <a:pt x="267931" y="0"/>
                </a:lnTo>
                <a:lnTo>
                  <a:pt x="265938" y="3695"/>
                </a:lnTo>
                <a:lnTo>
                  <a:pt x="261874" y="13462"/>
                </a:lnTo>
                <a:lnTo>
                  <a:pt x="177469" y="224612"/>
                </a:lnTo>
                <a:lnTo>
                  <a:pt x="172339" y="236143"/>
                </a:lnTo>
                <a:lnTo>
                  <a:pt x="141503" y="255562"/>
                </a:lnTo>
                <a:lnTo>
                  <a:pt x="135813" y="255562"/>
                </a:lnTo>
                <a:lnTo>
                  <a:pt x="134429" y="256209"/>
                </a:lnTo>
                <a:lnTo>
                  <a:pt x="134429" y="260908"/>
                </a:lnTo>
                <a:lnTo>
                  <a:pt x="136461" y="261607"/>
                </a:lnTo>
                <a:lnTo>
                  <a:pt x="140855" y="261607"/>
                </a:lnTo>
                <a:lnTo>
                  <a:pt x="153898" y="261454"/>
                </a:lnTo>
                <a:lnTo>
                  <a:pt x="180543" y="260604"/>
                </a:lnTo>
                <a:lnTo>
                  <a:pt x="188976" y="260756"/>
                </a:lnTo>
                <a:lnTo>
                  <a:pt x="207505" y="261454"/>
                </a:lnTo>
                <a:lnTo>
                  <a:pt x="216166" y="261607"/>
                </a:lnTo>
                <a:lnTo>
                  <a:pt x="219887" y="261607"/>
                </a:lnTo>
                <a:lnTo>
                  <a:pt x="221881" y="260908"/>
                </a:lnTo>
                <a:lnTo>
                  <a:pt x="221881" y="260604"/>
                </a:lnTo>
                <a:lnTo>
                  <a:pt x="221881" y="256209"/>
                </a:lnTo>
                <a:lnTo>
                  <a:pt x="220865" y="255562"/>
                </a:lnTo>
                <a:lnTo>
                  <a:pt x="201345" y="255562"/>
                </a:lnTo>
                <a:lnTo>
                  <a:pt x="198335" y="251167"/>
                </a:lnTo>
                <a:lnTo>
                  <a:pt x="198335" y="241084"/>
                </a:lnTo>
                <a:lnTo>
                  <a:pt x="199999" y="232994"/>
                </a:lnTo>
                <a:lnTo>
                  <a:pt x="203377" y="224612"/>
                </a:lnTo>
                <a:lnTo>
                  <a:pt x="221551" y="176517"/>
                </a:lnTo>
                <a:lnTo>
                  <a:pt x="222186" y="174510"/>
                </a:lnTo>
                <a:lnTo>
                  <a:pt x="222897" y="173837"/>
                </a:lnTo>
                <a:lnTo>
                  <a:pt x="301231" y="173837"/>
                </a:lnTo>
                <a:lnTo>
                  <a:pt x="302272" y="174510"/>
                </a:lnTo>
                <a:lnTo>
                  <a:pt x="303060" y="176517"/>
                </a:lnTo>
                <a:lnTo>
                  <a:pt x="329844" y="247472"/>
                </a:lnTo>
                <a:lnTo>
                  <a:pt x="331381" y="251167"/>
                </a:lnTo>
                <a:lnTo>
                  <a:pt x="331431" y="251663"/>
                </a:lnTo>
                <a:lnTo>
                  <a:pt x="329171" y="254508"/>
                </a:lnTo>
                <a:lnTo>
                  <a:pt x="326809" y="255219"/>
                </a:lnTo>
                <a:lnTo>
                  <a:pt x="323418" y="255562"/>
                </a:lnTo>
                <a:lnTo>
                  <a:pt x="322097" y="256209"/>
                </a:lnTo>
                <a:lnTo>
                  <a:pt x="322097" y="260604"/>
                </a:lnTo>
                <a:lnTo>
                  <a:pt x="326123" y="260604"/>
                </a:lnTo>
                <a:lnTo>
                  <a:pt x="332181" y="260908"/>
                </a:lnTo>
                <a:lnTo>
                  <a:pt x="351764" y="261315"/>
                </a:lnTo>
                <a:lnTo>
                  <a:pt x="408254" y="261607"/>
                </a:lnTo>
                <a:lnTo>
                  <a:pt x="411213" y="260908"/>
                </a:lnTo>
                <a:lnTo>
                  <a:pt x="411213" y="255892"/>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8"/>
          <p:cNvSpPr/>
          <p:nvPr/>
        </p:nvSpPr>
        <p:spPr>
          <a:xfrm>
            <a:off x="6053921" y="3297873"/>
            <a:ext cx="769620" cy="264795"/>
          </a:xfrm>
          <a:custGeom>
            <a:avLst/>
            <a:gdLst/>
            <a:ahLst/>
            <a:cxnLst/>
            <a:rect l="l" t="t" r="r" b="b"/>
            <a:pathLst>
              <a:path w="577214" h="264795" extrusionOk="0">
                <a:moveTo>
                  <a:pt x="269405" y="6350"/>
                </a:moveTo>
                <a:lnTo>
                  <a:pt x="267042" y="5676"/>
                </a:lnTo>
                <a:lnTo>
                  <a:pt x="251371" y="5842"/>
                </a:lnTo>
                <a:lnTo>
                  <a:pt x="224002" y="6731"/>
                </a:lnTo>
                <a:lnTo>
                  <a:pt x="198539" y="5842"/>
                </a:lnTo>
                <a:lnTo>
                  <a:pt x="180606" y="5676"/>
                </a:lnTo>
                <a:lnTo>
                  <a:pt x="178269" y="6350"/>
                </a:lnTo>
                <a:lnTo>
                  <a:pt x="178269" y="11061"/>
                </a:lnTo>
                <a:lnTo>
                  <a:pt x="180263" y="11760"/>
                </a:lnTo>
                <a:lnTo>
                  <a:pt x="193382" y="12077"/>
                </a:lnTo>
                <a:lnTo>
                  <a:pt x="207162" y="15113"/>
                </a:lnTo>
                <a:lnTo>
                  <a:pt x="209867" y="20497"/>
                </a:lnTo>
                <a:lnTo>
                  <a:pt x="210934" y="40411"/>
                </a:lnTo>
                <a:lnTo>
                  <a:pt x="211137" y="52425"/>
                </a:lnTo>
                <a:lnTo>
                  <a:pt x="211213" y="145211"/>
                </a:lnTo>
                <a:lnTo>
                  <a:pt x="210769" y="170256"/>
                </a:lnTo>
                <a:lnTo>
                  <a:pt x="202552" y="212674"/>
                </a:lnTo>
                <a:lnTo>
                  <a:pt x="169011" y="242760"/>
                </a:lnTo>
                <a:lnTo>
                  <a:pt x="145313" y="246786"/>
                </a:lnTo>
                <a:lnTo>
                  <a:pt x="136029" y="246380"/>
                </a:lnTo>
                <a:lnTo>
                  <a:pt x="92202" y="221246"/>
                </a:lnTo>
                <a:lnTo>
                  <a:pt x="78816" y="181876"/>
                </a:lnTo>
                <a:lnTo>
                  <a:pt x="77038" y="150279"/>
                </a:lnTo>
                <a:lnTo>
                  <a:pt x="77304" y="40411"/>
                </a:lnTo>
                <a:lnTo>
                  <a:pt x="78359" y="20154"/>
                </a:lnTo>
                <a:lnTo>
                  <a:pt x="81064" y="14439"/>
                </a:lnTo>
                <a:lnTo>
                  <a:pt x="96189" y="11760"/>
                </a:lnTo>
                <a:lnTo>
                  <a:pt x="103263" y="11760"/>
                </a:lnTo>
                <a:lnTo>
                  <a:pt x="105257" y="11061"/>
                </a:lnTo>
                <a:lnTo>
                  <a:pt x="105257" y="6350"/>
                </a:lnTo>
                <a:lnTo>
                  <a:pt x="102920" y="5676"/>
                </a:lnTo>
                <a:lnTo>
                  <a:pt x="56502" y="6731"/>
                </a:lnTo>
                <a:lnTo>
                  <a:pt x="21158" y="5842"/>
                </a:lnTo>
                <a:lnTo>
                  <a:pt x="2336" y="5676"/>
                </a:lnTo>
                <a:lnTo>
                  <a:pt x="0" y="6350"/>
                </a:lnTo>
                <a:lnTo>
                  <a:pt x="0" y="11061"/>
                </a:lnTo>
                <a:lnTo>
                  <a:pt x="2032" y="11760"/>
                </a:lnTo>
                <a:lnTo>
                  <a:pt x="10452" y="11760"/>
                </a:lnTo>
                <a:lnTo>
                  <a:pt x="16141" y="12077"/>
                </a:lnTo>
                <a:lnTo>
                  <a:pt x="33883" y="52425"/>
                </a:lnTo>
                <a:lnTo>
                  <a:pt x="33972" y="152311"/>
                </a:lnTo>
                <a:lnTo>
                  <a:pt x="36233" y="184619"/>
                </a:lnTo>
                <a:lnTo>
                  <a:pt x="51981" y="227812"/>
                </a:lnTo>
                <a:lnTo>
                  <a:pt x="83400" y="254393"/>
                </a:lnTo>
                <a:lnTo>
                  <a:pt x="122834" y="264083"/>
                </a:lnTo>
                <a:lnTo>
                  <a:pt x="138582" y="264579"/>
                </a:lnTo>
                <a:lnTo>
                  <a:pt x="155371" y="263690"/>
                </a:lnTo>
                <a:lnTo>
                  <a:pt x="208508" y="240398"/>
                </a:lnTo>
                <a:lnTo>
                  <a:pt x="235077" y="194703"/>
                </a:lnTo>
                <a:lnTo>
                  <a:pt x="240449" y="139192"/>
                </a:lnTo>
                <a:lnTo>
                  <a:pt x="240461" y="72009"/>
                </a:lnTo>
                <a:lnTo>
                  <a:pt x="240741" y="40411"/>
                </a:lnTo>
                <a:lnTo>
                  <a:pt x="241808" y="20154"/>
                </a:lnTo>
                <a:lnTo>
                  <a:pt x="244475" y="14439"/>
                </a:lnTo>
                <a:lnTo>
                  <a:pt x="259638" y="11760"/>
                </a:lnTo>
                <a:lnTo>
                  <a:pt x="267347" y="11760"/>
                </a:lnTo>
                <a:lnTo>
                  <a:pt x="269405" y="11061"/>
                </a:lnTo>
                <a:lnTo>
                  <a:pt x="269405" y="6350"/>
                </a:lnTo>
                <a:close/>
              </a:path>
              <a:path w="577214" h="264795" extrusionOk="0">
                <a:moveTo>
                  <a:pt x="576973" y="6019"/>
                </a:moveTo>
                <a:lnTo>
                  <a:pt x="573582" y="5676"/>
                </a:lnTo>
                <a:lnTo>
                  <a:pt x="557618" y="5842"/>
                </a:lnTo>
                <a:lnTo>
                  <a:pt x="536270" y="6731"/>
                </a:lnTo>
                <a:lnTo>
                  <a:pt x="508304" y="5842"/>
                </a:lnTo>
                <a:lnTo>
                  <a:pt x="490524" y="5676"/>
                </a:lnTo>
                <a:lnTo>
                  <a:pt x="486803" y="6019"/>
                </a:lnTo>
                <a:lnTo>
                  <a:pt x="486803" y="10756"/>
                </a:lnTo>
                <a:lnTo>
                  <a:pt x="488162" y="11760"/>
                </a:lnTo>
                <a:lnTo>
                  <a:pt x="505002" y="11760"/>
                </a:lnTo>
                <a:lnTo>
                  <a:pt x="510044" y="13766"/>
                </a:lnTo>
                <a:lnTo>
                  <a:pt x="524802" y="194995"/>
                </a:lnTo>
                <a:lnTo>
                  <a:pt x="523138" y="194995"/>
                </a:lnTo>
                <a:lnTo>
                  <a:pt x="469557" y="139204"/>
                </a:lnTo>
                <a:lnTo>
                  <a:pt x="412711" y="81521"/>
                </a:lnTo>
                <a:lnTo>
                  <a:pt x="380123" y="47739"/>
                </a:lnTo>
                <a:lnTo>
                  <a:pt x="339166" y="4356"/>
                </a:lnTo>
                <a:lnTo>
                  <a:pt x="336181" y="0"/>
                </a:lnTo>
                <a:lnTo>
                  <a:pt x="329082" y="0"/>
                </a:lnTo>
                <a:lnTo>
                  <a:pt x="328066" y="4660"/>
                </a:lnTo>
                <a:lnTo>
                  <a:pt x="325056" y="210489"/>
                </a:lnTo>
                <a:lnTo>
                  <a:pt x="324497" y="228955"/>
                </a:lnTo>
                <a:lnTo>
                  <a:pt x="303872" y="253860"/>
                </a:lnTo>
                <a:lnTo>
                  <a:pt x="296125" y="253860"/>
                </a:lnTo>
                <a:lnTo>
                  <a:pt x="294093" y="254508"/>
                </a:lnTo>
                <a:lnTo>
                  <a:pt x="294093" y="259537"/>
                </a:lnTo>
                <a:lnTo>
                  <a:pt x="297141" y="259905"/>
                </a:lnTo>
                <a:lnTo>
                  <a:pt x="314147" y="259753"/>
                </a:lnTo>
                <a:lnTo>
                  <a:pt x="337845" y="258902"/>
                </a:lnTo>
                <a:lnTo>
                  <a:pt x="364680" y="259753"/>
                </a:lnTo>
                <a:lnTo>
                  <a:pt x="384263" y="259905"/>
                </a:lnTo>
                <a:lnTo>
                  <a:pt x="387273" y="259207"/>
                </a:lnTo>
                <a:lnTo>
                  <a:pt x="387273" y="254508"/>
                </a:lnTo>
                <a:lnTo>
                  <a:pt x="385241" y="253860"/>
                </a:lnTo>
                <a:lnTo>
                  <a:pt x="376135" y="253860"/>
                </a:lnTo>
                <a:lnTo>
                  <a:pt x="369773" y="253517"/>
                </a:lnTo>
                <a:lnTo>
                  <a:pt x="352285" y="214185"/>
                </a:lnTo>
                <a:lnTo>
                  <a:pt x="348602" y="72961"/>
                </a:lnTo>
                <a:lnTo>
                  <a:pt x="349618" y="72961"/>
                </a:lnTo>
                <a:lnTo>
                  <a:pt x="378142" y="104101"/>
                </a:lnTo>
                <a:lnTo>
                  <a:pt x="402526" y="130022"/>
                </a:lnTo>
                <a:lnTo>
                  <a:pt x="429666" y="157695"/>
                </a:lnTo>
                <a:lnTo>
                  <a:pt x="509346" y="237451"/>
                </a:lnTo>
                <a:lnTo>
                  <a:pt x="536575" y="263944"/>
                </a:lnTo>
                <a:lnTo>
                  <a:pt x="543306" y="263944"/>
                </a:lnTo>
                <a:lnTo>
                  <a:pt x="544690" y="260896"/>
                </a:lnTo>
                <a:lnTo>
                  <a:pt x="548347" y="41363"/>
                </a:lnTo>
                <a:lnTo>
                  <a:pt x="549122" y="29311"/>
                </a:lnTo>
                <a:lnTo>
                  <a:pt x="551180" y="20993"/>
                </a:lnTo>
                <a:lnTo>
                  <a:pt x="554939" y="15709"/>
                </a:lnTo>
                <a:lnTo>
                  <a:pt x="560806" y="12750"/>
                </a:lnTo>
                <a:lnTo>
                  <a:pt x="564857" y="11760"/>
                </a:lnTo>
                <a:lnTo>
                  <a:pt x="574941" y="11760"/>
                </a:lnTo>
                <a:lnTo>
                  <a:pt x="576973" y="10756"/>
                </a:lnTo>
                <a:lnTo>
                  <a:pt x="576973" y="6019"/>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25;p8"/>
          <p:cNvSpPr/>
          <p:nvPr/>
        </p:nvSpPr>
        <p:spPr>
          <a:xfrm>
            <a:off x="6891578" y="3300882"/>
            <a:ext cx="816187" cy="261620"/>
          </a:xfrm>
          <a:custGeom>
            <a:avLst/>
            <a:gdLst/>
            <a:ahLst/>
            <a:cxnLst/>
            <a:rect l="l" t="t" r="r" b="b"/>
            <a:pathLst>
              <a:path w="612139" h="261620" extrusionOk="0">
                <a:moveTo>
                  <a:pt x="108673" y="251866"/>
                </a:moveTo>
                <a:lnTo>
                  <a:pt x="106984" y="250850"/>
                </a:lnTo>
                <a:lnTo>
                  <a:pt x="98247" y="250850"/>
                </a:lnTo>
                <a:lnTo>
                  <a:pt x="90868" y="250177"/>
                </a:lnTo>
                <a:lnTo>
                  <a:pt x="71513" y="202996"/>
                </a:lnTo>
                <a:lnTo>
                  <a:pt x="71348" y="100190"/>
                </a:lnTo>
                <a:lnTo>
                  <a:pt x="71628" y="37401"/>
                </a:lnTo>
                <a:lnTo>
                  <a:pt x="72669" y="17145"/>
                </a:lnTo>
                <a:lnTo>
                  <a:pt x="75374" y="11430"/>
                </a:lnTo>
                <a:lnTo>
                  <a:pt x="84442" y="9740"/>
                </a:lnTo>
                <a:lnTo>
                  <a:pt x="91147" y="8750"/>
                </a:lnTo>
                <a:lnTo>
                  <a:pt x="97878" y="8750"/>
                </a:lnTo>
                <a:lnTo>
                  <a:pt x="99910" y="8051"/>
                </a:lnTo>
                <a:lnTo>
                  <a:pt x="99910" y="3340"/>
                </a:lnTo>
                <a:lnTo>
                  <a:pt x="97231" y="2667"/>
                </a:lnTo>
                <a:lnTo>
                  <a:pt x="51828" y="3721"/>
                </a:lnTo>
                <a:lnTo>
                  <a:pt x="18961" y="2832"/>
                </a:lnTo>
                <a:lnTo>
                  <a:pt x="2705" y="2667"/>
                </a:lnTo>
                <a:lnTo>
                  <a:pt x="0" y="3340"/>
                </a:lnTo>
                <a:lnTo>
                  <a:pt x="0" y="8051"/>
                </a:lnTo>
                <a:lnTo>
                  <a:pt x="2057" y="8750"/>
                </a:lnTo>
                <a:lnTo>
                  <a:pt x="9436" y="8750"/>
                </a:lnTo>
                <a:lnTo>
                  <a:pt x="13830" y="9067"/>
                </a:lnTo>
                <a:lnTo>
                  <a:pt x="17526" y="10109"/>
                </a:lnTo>
                <a:lnTo>
                  <a:pt x="24930" y="11772"/>
                </a:lnTo>
                <a:lnTo>
                  <a:pt x="28282" y="17487"/>
                </a:lnTo>
                <a:lnTo>
                  <a:pt x="29337" y="37401"/>
                </a:lnTo>
                <a:lnTo>
                  <a:pt x="29527" y="49415"/>
                </a:lnTo>
                <a:lnTo>
                  <a:pt x="29400" y="202958"/>
                </a:lnTo>
                <a:lnTo>
                  <a:pt x="26898" y="242430"/>
                </a:lnTo>
                <a:lnTo>
                  <a:pt x="11125" y="250850"/>
                </a:lnTo>
                <a:lnTo>
                  <a:pt x="2057" y="250850"/>
                </a:lnTo>
                <a:lnTo>
                  <a:pt x="711" y="251866"/>
                </a:lnTo>
                <a:lnTo>
                  <a:pt x="711" y="255892"/>
                </a:lnTo>
                <a:lnTo>
                  <a:pt x="3073" y="256895"/>
                </a:lnTo>
                <a:lnTo>
                  <a:pt x="49796" y="255892"/>
                </a:lnTo>
                <a:lnTo>
                  <a:pt x="85991" y="256743"/>
                </a:lnTo>
                <a:lnTo>
                  <a:pt x="105994" y="256895"/>
                </a:lnTo>
                <a:lnTo>
                  <a:pt x="108673" y="255892"/>
                </a:lnTo>
                <a:lnTo>
                  <a:pt x="108673" y="251866"/>
                </a:lnTo>
                <a:close/>
              </a:path>
              <a:path w="612139" h="261620" extrusionOk="0">
                <a:moveTo>
                  <a:pt x="412851" y="3340"/>
                </a:moveTo>
                <a:lnTo>
                  <a:pt x="410171" y="2667"/>
                </a:lnTo>
                <a:lnTo>
                  <a:pt x="374180" y="3721"/>
                </a:lnTo>
                <a:lnTo>
                  <a:pt x="350875" y="2832"/>
                </a:lnTo>
                <a:lnTo>
                  <a:pt x="332498" y="2667"/>
                </a:lnTo>
                <a:lnTo>
                  <a:pt x="329450" y="3340"/>
                </a:lnTo>
                <a:lnTo>
                  <a:pt x="329450" y="8382"/>
                </a:lnTo>
                <a:lnTo>
                  <a:pt x="332155" y="8750"/>
                </a:lnTo>
                <a:lnTo>
                  <a:pt x="339534" y="8750"/>
                </a:lnTo>
                <a:lnTo>
                  <a:pt x="344576" y="9067"/>
                </a:lnTo>
                <a:lnTo>
                  <a:pt x="351675" y="11430"/>
                </a:lnTo>
                <a:lnTo>
                  <a:pt x="352996" y="14135"/>
                </a:lnTo>
                <a:lnTo>
                  <a:pt x="352996" y="19824"/>
                </a:lnTo>
                <a:lnTo>
                  <a:pt x="351675" y="24853"/>
                </a:lnTo>
                <a:lnTo>
                  <a:pt x="338264" y="59563"/>
                </a:lnTo>
                <a:lnTo>
                  <a:pt x="283705" y="196697"/>
                </a:lnTo>
                <a:lnTo>
                  <a:pt x="282384" y="196697"/>
                </a:lnTo>
                <a:lnTo>
                  <a:pt x="221335" y="35509"/>
                </a:lnTo>
                <a:lnTo>
                  <a:pt x="218897" y="28206"/>
                </a:lnTo>
                <a:lnTo>
                  <a:pt x="217335" y="22339"/>
                </a:lnTo>
                <a:lnTo>
                  <a:pt x="216789" y="18135"/>
                </a:lnTo>
                <a:lnTo>
                  <a:pt x="216789" y="15151"/>
                </a:lnTo>
                <a:lnTo>
                  <a:pt x="217805" y="12776"/>
                </a:lnTo>
                <a:lnTo>
                  <a:pt x="222872" y="9067"/>
                </a:lnTo>
                <a:lnTo>
                  <a:pt x="227914" y="8750"/>
                </a:lnTo>
                <a:lnTo>
                  <a:pt x="236308" y="8750"/>
                </a:lnTo>
                <a:lnTo>
                  <a:pt x="238302" y="8051"/>
                </a:lnTo>
                <a:lnTo>
                  <a:pt x="238302" y="3340"/>
                </a:lnTo>
                <a:lnTo>
                  <a:pt x="234619" y="2667"/>
                </a:lnTo>
                <a:lnTo>
                  <a:pt x="218198" y="2832"/>
                </a:lnTo>
                <a:lnTo>
                  <a:pt x="189204" y="3721"/>
                </a:lnTo>
                <a:lnTo>
                  <a:pt x="153936" y="2832"/>
                </a:lnTo>
                <a:lnTo>
                  <a:pt x="135420" y="2667"/>
                </a:lnTo>
                <a:lnTo>
                  <a:pt x="131724" y="3009"/>
                </a:lnTo>
                <a:lnTo>
                  <a:pt x="131724" y="7747"/>
                </a:lnTo>
                <a:lnTo>
                  <a:pt x="132715" y="8750"/>
                </a:lnTo>
                <a:lnTo>
                  <a:pt x="143802" y="8750"/>
                </a:lnTo>
                <a:lnTo>
                  <a:pt x="148844" y="10109"/>
                </a:lnTo>
                <a:lnTo>
                  <a:pt x="267601" y="261569"/>
                </a:lnTo>
                <a:lnTo>
                  <a:pt x="271932" y="261569"/>
                </a:lnTo>
                <a:lnTo>
                  <a:pt x="332155" y="134150"/>
                </a:lnTo>
                <a:lnTo>
                  <a:pt x="363245" y="64782"/>
                </a:lnTo>
                <a:lnTo>
                  <a:pt x="378637" y="29641"/>
                </a:lnTo>
                <a:lnTo>
                  <a:pt x="397078" y="8750"/>
                </a:lnTo>
                <a:lnTo>
                  <a:pt x="410883" y="8750"/>
                </a:lnTo>
                <a:lnTo>
                  <a:pt x="412851" y="8051"/>
                </a:lnTo>
                <a:lnTo>
                  <a:pt x="412851" y="3340"/>
                </a:lnTo>
                <a:close/>
              </a:path>
              <a:path w="612139" h="261620" extrusionOk="0">
                <a:moveTo>
                  <a:pt x="611771" y="205790"/>
                </a:moveTo>
                <a:lnTo>
                  <a:pt x="606729" y="205790"/>
                </a:lnTo>
                <a:lnTo>
                  <a:pt x="606056" y="207149"/>
                </a:lnTo>
                <a:lnTo>
                  <a:pt x="605370" y="210832"/>
                </a:lnTo>
                <a:lnTo>
                  <a:pt x="603237" y="219964"/>
                </a:lnTo>
                <a:lnTo>
                  <a:pt x="566026" y="239661"/>
                </a:lnTo>
                <a:lnTo>
                  <a:pt x="558622" y="239725"/>
                </a:lnTo>
                <a:lnTo>
                  <a:pt x="537933" y="238569"/>
                </a:lnTo>
                <a:lnTo>
                  <a:pt x="525830" y="234302"/>
                </a:lnTo>
                <a:lnTo>
                  <a:pt x="520039" y="225679"/>
                </a:lnTo>
                <a:lnTo>
                  <a:pt x="518287" y="211480"/>
                </a:lnTo>
                <a:lnTo>
                  <a:pt x="518134" y="200837"/>
                </a:lnTo>
                <a:lnTo>
                  <a:pt x="518287" y="130771"/>
                </a:lnTo>
                <a:lnTo>
                  <a:pt x="518591" y="129451"/>
                </a:lnTo>
                <a:lnTo>
                  <a:pt x="559015" y="130022"/>
                </a:lnTo>
                <a:lnTo>
                  <a:pt x="587883" y="152311"/>
                </a:lnTo>
                <a:lnTo>
                  <a:pt x="588225" y="157353"/>
                </a:lnTo>
                <a:lnTo>
                  <a:pt x="588899" y="158711"/>
                </a:lnTo>
                <a:lnTo>
                  <a:pt x="594309" y="158711"/>
                </a:lnTo>
                <a:lnTo>
                  <a:pt x="594956" y="136512"/>
                </a:lnTo>
                <a:lnTo>
                  <a:pt x="595604" y="129781"/>
                </a:lnTo>
                <a:lnTo>
                  <a:pt x="596646" y="112636"/>
                </a:lnTo>
                <a:lnTo>
                  <a:pt x="598309" y="107264"/>
                </a:lnTo>
                <a:lnTo>
                  <a:pt x="598309" y="103225"/>
                </a:lnTo>
                <a:lnTo>
                  <a:pt x="597293" y="102527"/>
                </a:lnTo>
                <a:lnTo>
                  <a:pt x="594309" y="102527"/>
                </a:lnTo>
                <a:lnTo>
                  <a:pt x="587552" y="110299"/>
                </a:lnTo>
                <a:lnTo>
                  <a:pt x="582510" y="111315"/>
                </a:lnTo>
                <a:lnTo>
                  <a:pt x="574421" y="111963"/>
                </a:lnTo>
                <a:lnTo>
                  <a:pt x="563778" y="112356"/>
                </a:lnTo>
                <a:lnTo>
                  <a:pt x="518591" y="112636"/>
                </a:lnTo>
                <a:lnTo>
                  <a:pt x="518287" y="111315"/>
                </a:lnTo>
                <a:lnTo>
                  <a:pt x="518287" y="21513"/>
                </a:lnTo>
                <a:lnTo>
                  <a:pt x="518934" y="20523"/>
                </a:lnTo>
                <a:lnTo>
                  <a:pt x="559435" y="21361"/>
                </a:lnTo>
                <a:lnTo>
                  <a:pt x="592924" y="43726"/>
                </a:lnTo>
                <a:lnTo>
                  <a:pt x="592924" y="49072"/>
                </a:lnTo>
                <a:lnTo>
                  <a:pt x="593598" y="50774"/>
                </a:lnTo>
                <a:lnTo>
                  <a:pt x="598309" y="50774"/>
                </a:lnTo>
                <a:lnTo>
                  <a:pt x="598982" y="48742"/>
                </a:lnTo>
                <a:lnTo>
                  <a:pt x="599998" y="43027"/>
                </a:lnTo>
                <a:lnTo>
                  <a:pt x="600671" y="28244"/>
                </a:lnTo>
                <a:lnTo>
                  <a:pt x="601992" y="9398"/>
                </a:lnTo>
                <a:lnTo>
                  <a:pt x="603681" y="5372"/>
                </a:lnTo>
                <a:lnTo>
                  <a:pt x="603681" y="1346"/>
                </a:lnTo>
                <a:lnTo>
                  <a:pt x="603351" y="0"/>
                </a:lnTo>
                <a:lnTo>
                  <a:pt x="599998" y="0"/>
                </a:lnTo>
                <a:lnTo>
                  <a:pt x="597966" y="1016"/>
                </a:lnTo>
                <a:lnTo>
                  <a:pt x="593598" y="2019"/>
                </a:lnTo>
                <a:lnTo>
                  <a:pt x="581825" y="3340"/>
                </a:lnTo>
                <a:lnTo>
                  <a:pt x="567512" y="3556"/>
                </a:lnTo>
                <a:lnTo>
                  <a:pt x="497751" y="3721"/>
                </a:lnTo>
                <a:lnTo>
                  <a:pt x="463080" y="2832"/>
                </a:lnTo>
                <a:lnTo>
                  <a:pt x="444271" y="2667"/>
                </a:lnTo>
                <a:lnTo>
                  <a:pt x="441896" y="3340"/>
                </a:lnTo>
                <a:lnTo>
                  <a:pt x="441896" y="8051"/>
                </a:lnTo>
                <a:lnTo>
                  <a:pt x="443953" y="8750"/>
                </a:lnTo>
                <a:lnTo>
                  <a:pt x="452348" y="8750"/>
                </a:lnTo>
                <a:lnTo>
                  <a:pt x="458063" y="9067"/>
                </a:lnTo>
                <a:lnTo>
                  <a:pt x="471868" y="12103"/>
                </a:lnTo>
                <a:lnTo>
                  <a:pt x="474548" y="17487"/>
                </a:lnTo>
                <a:lnTo>
                  <a:pt x="475615" y="37401"/>
                </a:lnTo>
                <a:lnTo>
                  <a:pt x="475818" y="49415"/>
                </a:lnTo>
                <a:lnTo>
                  <a:pt x="475691" y="201485"/>
                </a:lnTo>
                <a:lnTo>
                  <a:pt x="472859" y="240766"/>
                </a:lnTo>
                <a:lnTo>
                  <a:pt x="457390" y="250850"/>
                </a:lnTo>
                <a:lnTo>
                  <a:pt x="448297" y="250850"/>
                </a:lnTo>
                <a:lnTo>
                  <a:pt x="446976" y="251866"/>
                </a:lnTo>
                <a:lnTo>
                  <a:pt x="446976" y="255892"/>
                </a:lnTo>
                <a:lnTo>
                  <a:pt x="449338" y="256895"/>
                </a:lnTo>
                <a:lnTo>
                  <a:pt x="496062" y="255892"/>
                </a:lnTo>
                <a:lnTo>
                  <a:pt x="511860" y="256197"/>
                </a:lnTo>
                <a:lnTo>
                  <a:pt x="556044" y="257568"/>
                </a:lnTo>
                <a:lnTo>
                  <a:pt x="605040" y="257886"/>
                </a:lnTo>
                <a:lnTo>
                  <a:pt x="607377" y="249161"/>
                </a:lnTo>
                <a:lnTo>
                  <a:pt x="608774" y="241566"/>
                </a:lnTo>
                <a:lnTo>
                  <a:pt x="610209" y="230860"/>
                </a:lnTo>
                <a:lnTo>
                  <a:pt x="611327" y="219976"/>
                </a:lnTo>
                <a:lnTo>
                  <a:pt x="611771" y="211810"/>
                </a:lnTo>
                <a:lnTo>
                  <a:pt x="611771" y="20579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26;p8"/>
          <p:cNvSpPr/>
          <p:nvPr/>
        </p:nvSpPr>
        <p:spPr>
          <a:xfrm>
            <a:off x="7767844" y="3298850"/>
            <a:ext cx="577427" cy="264160"/>
          </a:xfrm>
          <a:custGeom>
            <a:avLst/>
            <a:gdLst/>
            <a:ahLst/>
            <a:cxnLst/>
            <a:rect l="l" t="t" r="r" b="b"/>
            <a:pathLst>
              <a:path w="433070" h="264160" extrusionOk="0">
                <a:moveTo>
                  <a:pt x="265391" y="253898"/>
                </a:moveTo>
                <a:lnTo>
                  <a:pt x="264033" y="252882"/>
                </a:lnTo>
                <a:lnTo>
                  <a:pt x="258660" y="252882"/>
                </a:lnTo>
                <a:lnTo>
                  <a:pt x="255612" y="252539"/>
                </a:lnTo>
                <a:lnTo>
                  <a:pt x="214236" y="228993"/>
                </a:lnTo>
                <a:lnTo>
                  <a:pt x="181559" y="191084"/>
                </a:lnTo>
                <a:lnTo>
                  <a:pt x="151688" y="153670"/>
                </a:lnTo>
                <a:lnTo>
                  <a:pt x="141287" y="140550"/>
                </a:lnTo>
                <a:lnTo>
                  <a:pt x="176212" y="101892"/>
                </a:lnTo>
                <a:lnTo>
                  <a:pt x="185648" y="65252"/>
                </a:lnTo>
                <a:lnTo>
                  <a:pt x="183400" y="49441"/>
                </a:lnTo>
                <a:lnTo>
                  <a:pt x="177749" y="36156"/>
                </a:lnTo>
                <a:lnTo>
                  <a:pt x="170332" y="25908"/>
                </a:lnTo>
                <a:lnTo>
                  <a:pt x="164299" y="20535"/>
                </a:lnTo>
                <a:lnTo>
                  <a:pt x="162775" y="19177"/>
                </a:lnTo>
                <a:lnTo>
                  <a:pt x="148437" y="11671"/>
                </a:lnTo>
                <a:lnTo>
                  <a:pt x="145961" y="10972"/>
                </a:lnTo>
                <a:lnTo>
                  <a:pt x="145961" y="82054"/>
                </a:lnTo>
                <a:lnTo>
                  <a:pt x="144284" y="100533"/>
                </a:lnTo>
                <a:lnTo>
                  <a:pt x="120103" y="136855"/>
                </a:lnTo>
                <a:lnTo>
                  <a:pt x="115709" y="138214"/>
                </a:lnTo>
                <a:lnTo>
                  <a:pt x="102285" y="138214"/>
                </a:lnTo>
                <a:lnTo>
                  <a:pt x="73685" y="132499"/>
                </a:lnTo>
                <a:lnTo>
                  <a:pt x="73685" y="23876"/>
                </a:lnTo>
                <a:lnTo>
                  <a:pt x="74333" y="22555"/>
                </a:lnTo>
                <a:lnTo>
                  <a:pt x="80060" y="20866"/>
                </a:lnTo>
                <a:lnTo>
                  <a:pt x="86106" y="20535"/>
                </a:lnTo>
                <a:lnTo>
                  <a:pt x="94538" y="20535"/>
                </a:lnTo>
                <a:lnTo>
                  <a:pt x="110947" y="23431"/>
                </a:lnTo>
                <a:lnTo>
                  <a:pt x="127698" y="33388"/>
                </a:lnTo>
                <a:lnTo>
                  <a:pt x="140716" y="52298"/>
                </a:lnTo>
                <a:lnTo>
                  <a:pt x="145961" y="82054"/>
                </a:lnTo>
                <a:lnTo>
                  <a:pt x="145961" y="10972"/>
                </a:lnTo>
                <a:lnTo>
                  <a:pt x="132994" y="7277"/>
                </a:lnTo>
                <a:lnTo>
                  <a:pt x="121132" y="5753"/>
                </a:lnTo>
                <a:lnTo>
                  <a:pt x="116979" y="5219"/>
                </a:lnTo>
                <a:lnTo>
                  <a:pt x="100926" y="4699"/>
                </a:lnTo>
                <a:lnTo>
                  <a:pt x="90728" y="4864"/>
                </a:lnTo>
                <a:lnTo>
                  <a:pt x="64274" y="5588"/>
                </a:lnTo>
                <a:lnTo>
                  <a:pt x="53530" y="5753"/>
                </a:lnTo>
                <a:lnTo>
                  <a:pt x="45834" y="5588"/>
                </a:lnTo>
                <a:lnTo>
                  <a:pt x="21158" y="4864"/>
                </a:lnTo>
                <a:lnTo>
                  <a:pt x="7442" y="4699"/>
                </a:lnTo>
                <a:lnTo>
                  <a:pt x="2374" y="4699"/>
                </a:lnTo>
                <a:lnTo>
                  <a:pt x="0" y="5372"/>
                </a:lnTo>
                <a:lnTo>
                  <a:pt x="0" y="10083"/>
                </a:lnTo>
                <a:lnTo>
                  <a:pt x="2070" y="10782"/>
                </a:lnTo>
                <a:lnTo>
                  <a:pt x="10452" y="10782"/>
                </a:lnTo>
                <a:lnTo>
                  <a:pt x="16179" y="11099"/>
                </a:lnTo>
                <a:lnTo>
                  <a:pt x="18884" y="11772"/>
                </a:lnTo>
                <a:lnTo>
                  <a:pt x="29972" y="14135"/>
                </a:lnTo>
                <a:lnTo>
                  <a:pt x="32651" y="19519"/>
                </a:lnTo>
                <a:lnTo>
                  <a:pt x="33324" y="30949"/>
                </a:lnTo>
                <a:lnTo>
                  <a:pt x="33718" y="39433"/>
                </a:lnTo>
                <a:lnTo>
                  <a:pt x="33883" y="49441"/>
                </a:lnTo>
                <a:lnTo>
                  <a:pt x="33909" y="191084"/>
                </a:lnTo>
                <a:lnTo>
                  <a:pt x="33794" y="203517"/>
                </a:lnTo>
                <a:lnTo>
                  <a:pt x="30962" y="242798"/>
                </a:lnTo>
                <a:lnTo>
                  <a:pt x="22567" y="251523"/>
                </a:lnTo>
                <a:lnTo>
                  <a:pt x="19519" y="252209"/>
                </a:lnTo>
                <a:lnTo>
                  <a:pt x="15494" y="252882"/>
                </a:lnTo>
                <a:lnTo>
                  <a:pt x="6400" y="252882"/>
                </a:lnTo>
                <a:lnTo>
                  <a:pt x="5041" y="253898"/>
                </a:lnTo>
                <a:lnTo>
                  <a:pt x="5041" y="257924"/>
                </a:lnTo>
                <a:lnTo>
                  <a:pt x="7442" y="258927"/>
                </a:lnTo>
                <a:lnTo>
                  <a:pt x="11785" y="258927"/>
                </a:lnTo>
                <a:lnTo>
                  <a:pt x="22974" y="258775"/>
                </a:lnTo>
                <a:lnTo>
                  <a:pt x="52819" y="257924"/>
                </a:lnTo>
                <a:lnTo>
                  <a:pt x="87020" y="258775"/>
                </a:lnTo>
                <a:lnTo>
                  <a:pt x="102285" y="258927"/>
                </a:lnTo>
                <a:lnTo>
                  <a:pt x="106641" y="258927"/>
                </a:lnTo>
                <a:lnTo>
                  <a:pt x="108978" y="257924"/>
                </a:lnTo>
                <a:lnTo>
                  <a:pt x="108978" y="253898"/>
                </a:lnTo>
                <a:lnTo>
                  <a:pt x="107657" y="252882"/>
                </a:lnTo>
                <a:lnTo>
                  <a:pt x="100926" y="252882"/>
                </a:lnTo>
                <a:lnTo>
                  <a:pt x="93522" y="252209"/>
                </a:lnTo>
                <a:lnTo>
                  <a:pt x="73901" y="203517"/>
                </a:lnTo>
                <a:lnTo>
                  <a:pt x="73685" y="154343"/>
                </a:lnTo>
                <a:lnTo>
                  <a:pt x="74701" y="153670"/>
                </a:lnTo>
                <a:lnTo>
                  <a:pt x="76390" y="153670"/>
                </a:lnTo>
                <a:lnTo>
                  <a:pt x="105625" y="154343"/>
                </a:lnTo>
                <a:lnTo>
                  <a:pt x="107962" y="154343"/>
                </a:lnTo>
                <a:lnTo>
                  <a:pt x="134708" y="188772"/>
                </a:lnTo>
                <a:lnTo>
                  <a:pt x="145275" y="203517"/>
                </a:lnTo>
                <a:lnTo>
                  <a:pt x="169672" y="234632"/>
                </a:lnTo>
                <a:lnTo>
                  <a:pt x="205257" y="257505"/>
                </a:lnTo>
                <a:lnTo>
                  <a:pt x="227025" y="258927"/>
                </a:lnTo>
                <a:lnTo>
                  <a:pt x="263017" y="258927"/>
                </a:lnTo>
                <a:lnTo>
                  <a:pt x="265391" y="258229"/>
                </a:lnTo>
                <a:lnTo>
                  <a:pt x="265391" y="253898"/>
                </a:lnTo>
                <a:close/>
              </a:path>
              <a:path w="433070" h="264160" extrusionOk="0">
                <a:moveTo>
                  <a:pt x="432612" y="191350"/>
                </a:moveTo>
                <a:lnTo>
                  <a:pt x="420179" y="148209"/>
                </a:lnTo>
                <a:lnTo>
                  <a:pt x="377494" y="105600"/>
                </a:lnTo>
                <a:lnTo>
                  <a:pt x="368058" y="98539"/>
                </a:lnTo>
                <a:lnTo>
                  <a:pt x="350710" y="84213"/>
                </a:lnTo>
                <a:lnTo>
                  <a:pt x="339763" y="72186"/>
                </a:lnTo>
                <a:lnTo>
                  <a:pt x="334048" y="61226"/>
                </a:lnTo>
                <a:lnTo>
                  <a:pt x="332409" y="50101"/>
                </a:lnTo>
                <a:lnTo>
                  <a:pt x="335153" y="36182"/>
                </a:lnTo>
                <a:lnTo>
                  <a:pt x="343077" y="25234"/>
                </a:lnTo>
                <a:lnTo>
                  <a:pt x="355676" y="18059"/>
                </a:lnTo>
                <a:lnTo>
                  <a:pt x="372452" y="15494"/>
                </a:lnTo>
                <a:lnTo>
                  <a:pt x="386689" y="17170"/>
                </a:lnTo>
                <a:lnTo>
                  <a:pt x="417830" y="51104"/>
                </a:lnTo>
                <a:lnTo>
                  <a:pt x="417830" y="58178"/>
                </a:lnTo>
                <a:lnTo>
                  <a:pt x="418846" y="60210"/>
                </a:lnTo>
                <a:lnTo>
                  <a:pt x="423887" y="60210"/>
                </a:lnTo>
                <a:lnTo>
                  <a:pt x="424903" y="57505"/>
                </a:lnTo>
                <a:lnTo>
                  <a:pt x="425107" y="33350"/>
                </a:lnTo>
                <a:lnTo>
                  <a:pt x="426250" y="7404"/>
                </a:lnTo>
                <a:lnTo>
                  <a:pt x="376796" y="0"/>
                </a:lnTo>
                <a:lnTo>
                  <a:pt x="344944" y="4724"/>
                </a:lnTo>
                <a:lnTo>
                  <a:pt x="320433" y="17907"/>
                </a:lnTo>
                <a:lnTo>
                  <a:pt x="304673" y="38011"/>
                </a:lnTo>
                <a:lnTo>
                  <a:pt x="299110" y="63563"/>
                </a:lnTo>
                <a:lnTo>
                  <a:pt x="301688" y="83426"/>
                </a:lnTo>
                <a:lnTo>
                  <a:pt x="310134" y="102768"/>
                </a:lnTo>
                <a:lnTo>
                  <a:pt x="325501" y="122428"/>
                </a:lnTo>
                <a:lnTo>
                  <a:pt x="348881" y="143256"/>
                </a:lnTo>
                <a:lnTo>
                  <a:pt x="364337" y="155359"/>
                </a:lnTo>
                <a:lnTo>
                  <a:pt x="381266" y="170522"/>
                </a:lnTo>
                <a:lnTo>
                  <a:pt x="391287" y="184162"/>
                </a:lnTo>
                <a:lnTo>
                  <a:pt x="396074" y="196837"/>
                </a:lnTo>
                <a:lnTo>
                  <a:pt x="397294" y="209181"/>
                </a:lnTo>
                <a:lnTo>
                  <a:pt x="394512" y="222669"/>
                </a:lnTo>
                <a:lnTo>
                  <a:pt x="386130" y="235013"/>
                </a:lnTo>
                <a:lnTo>
                  <a:pt x="372059" y="244017"/>
                </a:lnTo>
                <a:lnTo>
                  <a:pt x="352234" y="247497"/>
                </a:lnTo>
                <a:lnTo>
                  <a:pt x="336969" y="245694"/>
                </a:lnTo>
                <a:lnTo>
                  <a:pt x="304152" y="213512"/>
                </a:lnTo>
                <a:lnTo>
                  <a:pt x="301104" y="200723"/>
                </a:lnTo>
                <a:lnTo>
                  <a:pt x="301104" y="193687"/>
                </a:lnTo>
                <a:lnTo>
                  <a:pt x="300799" y="190639"/>
                </a:lnTo>
                <a:lnTo>
                  <a:pt x="295059" y="190639"/>
                </a:lnTo>
                <a:lnTo>
                  <a:pt x="294068" y="194360"/>
                </a:lnTo>
                <a:lnTo>
                  <a:pt x="292252" y="229514"/>
                </a:lnTo>
                <a:lnTo>
                  <a:pt x="292036" y="250850"/>
                </a:lnTo>
                <a:lnTo>
                  <a:pt x="293090" y="252539"/>
                </a:lnTo>
                <a:lnTo>
                  <a:pt x="333654" y="263144"/>
                </a:lnTo>
                <a:lnTo>
                  <a:pt x="347522" y="263601"/>
                </a:lnTo>
                <a:lnTo>
                  <a:pt x="361048" y="262966"/>
                </a:lnTo>
                <a:lnTo>
                  <a:pt x="401015" y="249834"/>
                </a:lnTo>
                <a:lnTo>
                  <a:pt x="431076" y="206489"/>
                </a:lnTo>
                <a:lnTo>
                  <a:pt x="432612" y="19135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8"/>
          <p:cNvSpPr/>
          <p:nvPr/>
        </p:nvSpPr>
        <p:spPr>
          <a:xfrm>
            <a:off x="8411649" y="3303546"/>
            <a:ext cx="145627" cy="254635"/>
          </a:xfrm>
          <a:custGeom>
            <a:avLst/>
            <a:gdLst/>
            <a:ahLst/>
            <a:cxnLst/>
            <a:rect l="l" t="t" r="r" b="b"/>
            <a:pathLst>
              <a:path w="109220" h="254635" extrusionOk="0">
                <a:moveTo>
                  <a:pt x="97201" y="0"/>
                </a:moveTo>
                <a:lnTo>
                  <a:pt x="51767" y="1045"/>
                </a:lnTo>
                <a:lnTo>
                  <a:pt x="18913" y="163"/>
                </a:lnTo>
                <a:lnTo>
                  <a:pt x="2674" y="0"/>
                </a:lnTo>
                <a:lnTo>
                  <a:pt x="0" y="675"/>
                </a:lnTo>
                <a:lnTo>
                  <a:pt x="0" y="5378"/>
                </a:lnTo>
                <a:lnTo>
                  <a:pt x="1998" y="6085"/>
                </a:lnTo>
                <a:lnTo>
                  <a:pt x="9406" y="6085"/>
                </a:lnTo>
                <a:lnTo>
                  <a:pt x="13802" y="6393"/>
                </a:lnTo>
                <a:lnTo>
                  <a:pt x="17491" y="7437"/>
                </a:lnTo>
                <a:lnTo>
                  <a:pt x="24869" y="9097"/>
                </a:lnTo>
                <a:lnTo>
                  <a:pt x="28220" y="14813"/>
                </a:lnTo>
                <a:lnTo>
                  <a:pt x="29318" y="34733"/>
                </a:lnTo>
                <a:lnTo>
                  <a:pt x="29519" y="46750"/>
                </a:lnTo>
                <a:lnTo>
                  <a:pt x="29396" y="200289"/>
                </a:lnTo>
                <a:lnTo>
                  <a:pt x="26898" y="239755"/>
                </a:lnTo>
                <a:lnTo>
                  <a:pt x="11097" y="248177"/>
                </a:lnTo>
                <a:lnTo>
                  <a:pt x="1998" y="248177"/>
                </a:lnTo>
                <a:lnTo>
                  <a:pt x="676" y="249191"/>
                </a:lnTo>
                <a:lnTo>
                  <a:pt x="676" y="253217"/>
                </a:lnTo>
                <a:lnTo>
                  <a:pt x="3012" y="254231"/>
                </a:lnTo>
                <a:lnTo>
                  <a:pt x="49800" y="253217"/>
                </a:lnTo>
                <a:lnTo>
                  <a:pt x="85957" y="254072"/>
                </a:lnTo>
                <a:lnTo>
                  <a:pt x="105931" y="254231"/>
                </a:lnTo>
                <a:lnTo>
                  <a:pt x="108637" y="253217"/>
                </a:lnTo>
                <a:lnTo>
                  <a:pt x="108637" y="249191"/>
                </a:lnTo>
                <a:lnTo>
                  <a:pt x="106946" y="248177"/>
                </a:lnTo>
                <a:lnTo>
                  <a:pt x="98216" y="248177"/>
                </a:lnTo>
                <a:lnTo>
                  <a:pt x="90807" y="247501"/>
                </a:lnTo>
                <a:lnTo>
                  <a:pt x="71460" y="200332"/>
                </a:lnTo>
                <a:lnTo>
                  <a:pt x="71298" y="66333"/>
                </a:lnTo>
                <a:lnTo>
                  <a:pt x="71573" y="34733"/>
                </a:lnTo>
                <a:lnTo>
                  <a:pt x="72670" y="14475"/>
                </a:lnTo>
                <a:lnTo>
                  <a:pt x="75345" y="8759"/>
                </a:lnTo>
                <a:lnTo>
                  <a:pt x="84444" y="7068"/>
                </a:lnTo>
                <a:lnTo>
                  <a:pt x="91146" y="6085"/>
                </a:lnTo>
                <a:lnTo>
                  <a:pt x="97878" y="6085"/>
                </a:lnTo>
                <a:lnTo>
                  <a:pt x="99876" y="5378"/>
                </a:lnTo>
                <a:lnTo>
                  <a:pt x="99876" y="675"/>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8"/>
          <p:cNvSpPr/>
          <p:nvPr/>
        </p:nvSpPr>
        <p:spPr>
          <a:xfrm>
            <a:off x="8616375" y="3296171"/>
            <a:ext cx="1134533" cy="264795"/>
          </a:xfrm>
          <a:custGeom>
            <a:avLst/>
            <a:gdLst/>
            <a:ahLst/>
            <a:cxnLst/>
            <a:rect l="l" t="t" r="r" b="b"/>
            <a:pathLst>
              <a:path w="850900" h="264795" extrusionOk="0">
                <a:moveTo>
                  <a:pt x="275094" y="131152"/>
                </a:moveTo>
                <a:lnTo>
                  <a:pt x="265087" y="79997"/>
                </a:lnTo>
                <a:lnTo>
                  <a:pt x="242455" y="45732"/>
                </a:lnTo>
                <a:lnTo>
                  <a:pt x="229997" y="36715"/>
                </a:lnTo>
                <a:lnTo>
                  <a:pt x="229997" y="140893"/>
                </a:lnTo>
                <a:lnTo>
                  <a:pt x="228612" y="165989"/>
                </a:lnTo>
                <a:lnTo>
                  <a:pt x="215239" y="208597"/>
                </a:lnTo>
                <a:lnTo>
                  <a:pt x="185978" y="235775"/>
                </a:lnTo>
                <a:lnTo>
                  <a:pt x="148120" y="247497"/>
                </a:lnTo>
                <a:lnTo>
                  <a:pt x="124383" y="248831"/>
                </a:lnTo>
                <a:lnTo>
                  <a:pt x="106921" y="247624"/>
                </a:lnTo>
                <a:lnTo>
                  <a:pt x="76987" y="216827"/>
                </a:lnTo>
                <a:lnTo>
                  <a:pt x="76022" y="166649"/>
                </a:lnTo>
                <a:lnTo>
                  <a:pt x="76136" y="42113"/>
                </a:lnTo>
                <a:lnTo>
                  <a:pt x="76187" y="39090"/>
                </a:lnTo>
                <a:lnTo>
                  <a:pt x="76301" y="28587"/>
                </a:lnTo>
                <a:lnTo>
                  <a:pt x="77317" y="26898"/>
                </a:lnTo>
                <a:lnTo>
                  <a:pt x="80352" y="25539"/>
                </a:lnTo>
                <a:lnTo>
                  <a:pt x="83032" y="24193"/>
                </a:lnTo>
                <a:lnTo>
                  <a:pt x="95478" y="23215"/>
                </a:lnTo>
                <a:lnTo>
                  <a:pt x="102209" y="23215"/>
                </a:lnTo>
                <a:lnTo>
                  <a:pt x="148183" y="28917"/>
                </a:lnTo>
                <a:lnTo>
                  <a:pt x="197688" y="56832"/>
                </a:lnTo>
                <a:lnTo>
                  <a:pt x="226987" y="111683"/>
                </a:lnTo>
                <a:lnTo>
                  <a:pt x="229997" y="140893"/>
                </a:lnTo>
                <a:lnTo>
                  <a:pt x="229997" y="36715"/>
                </a:lnTo>
                <a:lnTo>
                  <a:pt x="211836" y="23558"/>
                </a:lnTo>
                <a:lnTo>
                  <a:pt x="210743" y="23215"/>
                </a:lnTo>
                <a:lnTo>
                  <a:pt x="177038" y="12179"/>
                </a:lnTo>
                <a:lnTo>
                  <a:pt x="145046" y="8432"/>
                </a:lnTo>
                <a:lnTo>
                  <a:pt x="141236" y="7975"/>
                </a:lnTo>
                <a:lnTo>
                  <a:pt x="107594" y="7378"/>
                </a:lnTo>
                <a:lnTo>
                  <a:pt x="92443" y="7543"/>
                </a:lnTo>
                <a:lnTo>
                  <a:pt x="65443" y="8267"/>
                </a:lnTo>
                <a:lnTo>
                  <a:pt x="55791" y="8432"/>
                </a:lnTo>
                <a:lnTo>
                  <a:pt x="46774" y="8267"/>
                </a:lnTo>
                <a:lnTo>
                  <a:pt x="21145" y="7543"/>
                </a:lnTo>
                <a:lnTo>
                  <a:pt x="7378" y="7378"/>
                </a:lnTo>
                <a:lnTo>
                  <a:pt x="2336" y="7378"/>
                </a:lnTo>
                <a:lnTo>
                  <a:pt x="0" y="8051"/>
                </a:lnTo>
                <a:lnTo>
                  <a:pt x="0" y="12763"/>
                </a:lnTo>
                <a:lnTo>
                  <a:pt x="1968" y="13462"/>
                </a:lnTo>
                <a:lnTo>
                  <a:pt x="10363" y="13462"/>
                </a:lnTo>
                <a:lnTo>
                  <a:pt x="16103" y="13779"/>
                </a:lnTo>
                <a:lnTo>
                  <a:pt x="18783" y="14452"/>
                </a:lnTo>
                <a:lnTo>
                  <a:pt x="29883" y="16814"/>
                </a:lnTo>
                <a:lnTo>
                  <a:pt x="32588" y="22199"/>
                </a:lnTo>
                <a:lnTo>
                  <a:pt x="33261" y="33629"/>
                </a:lnTo>
                <a:lnTo>
                  <a:pt x="33655" y="42113"/>
                </a:lnTo>
                <a:lnTo>
                  <a:pt x="33858" y="54127"/>
                </a:lnTo>
                <a:lnTo>
                  <a:pt x="33883" y="188798"/>
                </a:lnTo>
                <a:lnTo>
                  <a:pt x="33731" y="206197"/>
                </a:lnTo>
                <a:lnTo>
                  <a:pt x="30899" y="245478"/>
                </a:lnTo>
                <a:lnTo>
                  <a:pt x="22504" y="254203"/>
                </a:lnTo>
                <a:lnTo>
                  <a:pt x="19456" y="254889"/>
                </a:lnTo>
                <a:lnTo>
                  <a:pt x="15430" y="255562"/>
                </a:lnTo>
                <a:lnTo>
                  <a:pt x="6362" y="255562"/>
                </a:lnTo>
                <a:lnTo>
                  <a:pt x="5041" y="256578"/>
                </a:lnTo>
                <a:lnTo>
                  <a:pt x="5156" y="260642"/>
                </a:lnTo>
                <a:lnTo>
                  <a:pt x="7378" y="261607"/>
                </a:lnTo>
                <a:lnTo>
                  <a:pt x="11747" y="261607"/>
                </a:lnTo>
                <a:lnTo>
                  <a:pt x="22961" y="261454"/>
                </a:lnTo>
                <a:lnTo>
                  <a:pt x="46126" y="260756"/>
                </a:lnTo>
                <a:lnTo>
                  <a:pt x="54102" y="260604"/>
                </a:lnTo>
                <a:lnTo>
                  <a:pt x="68948" y="261226"/>
                </a:lnTo>
                <a:lnTo>
                  <a:pt x="106578" y="263994"/>
                </a:lnTo>
                <a:lnTo>
                  <a:pt x="125755" y="264629"/>
                </a:lnTo>
                <a:lnTo>
                  <a:pt x="167436" y="260642"/>
                </a:lnTo>
                <a:lnTo>
                  <a:pt x="223024" y="237807"/>
                </a:lnTo>
                <a:lnTo>
                  <a:pt x="252095" y="208165"/>
                </a:lnTo>
                <a:lnTo>
                  <a:pt x="272021" y="160972"/>
                </a:lnTo>
                <a:lnTo>
                  <a:pt x="275094" y="131152"/>
                </a:lnTo>
                <a:close/>
              </a:path>
              <a:path w="850900" h="264795" extrusionOk="0">
                <a:moveTo>
                  <a:pt x="549122" y="255866"/>
                </a:moveTo>
                <a:lnTo>
                  <a:pt x="547433" y="255562"/>
                </a:lnTo>
                <a:lnTo>
                  <a:pt x="540702" y="255562"/>
                </a:lnTo>
                <a:lnTo>
                  <a:pt x="535660" y="255219"/>
                </a:lnTo>
                <a:lnTo>
                  <a:pt x="501015" y="217538"/>
                </a:lnTo>
                <a:lnTo>
                  <a:pt x="483146" y="173837"/>
                </a:lnTo>
                <a:lnTo>
                  <a:pt x="480047" y="166268"/>
                </a:lnTo>
                <a:lnTo>
                  <a:pt x="476351" y="157022"/>
                </a:lnTo>
                <a:lnTo>
                  <a:pt x="441121" y="68910"/>
                </a:lnTo>
                <a:lnTo>
                  <a:pt x="433108" y="48831"/>
                </a:lnTo>
                <a:lnTo>
                  <a:pt x="433108" y="156006"/>
                </a:lnTo>
                <a:lnTo>
                  <a:pt x="432765" y="157022"/>
                </a:lnTo>
                <a:lnTo>
                  <a:pt x="367842" y="157022"/>
                </a:lnTo>
                <a:lnTo>
                  <a:pt x="367538" y="156006"/>
                </a:lnTo>
                <a:lnTo>
                  <a:pt x="367842" y="154660"/>
                </a:lnTo>
                <a:lnTo>
                  <a:pt x="398792" y="71958"/>
                </a:lnTo>
                <a:lnTo>
                  <a:pt x="399135" y="70599"/>
                </a:lnTo>
                <a:lnTo>
                  <a:pt x="399783" y="68910"/>
                </a:lnTo>
                <a:lnTo>
                  <a:pt x="401840" y="68910"/>
                </a:lnTo>
                <a:lnTo>
                  <a:pt x="402183" y="70599"/>
                </a:lnTo>
                <a:lnTo>
                  <a:pt x="402488" y="71958"/>
                </a:lnTo>
                <a:lnTo>
                  <a:pt x="432765" y="155003"/>
                </a:lnTo>
                <a:lnTo>
                  <a:pt x="433108" y="156006"/>
                </a:lnTo>
                <a:lnTo>
                  <a:pt x="433108" y="48831"/>
                </a:lnTo>
                <a:lnTo>
                  <a:pt x="431050" y="43675"/>
                </a:lnTo>
                <a:lnTo>
                  <a:pt x="417639" y="10756"/>
                </a:lnTo>
                <a:lnTo>
                  <a:pt x="414261" y="3022"/>
                </a:lnTo>
                <a:lnTo>
                  <a:pt x="412267" y="0"/>
                </a:lnTo>
                <a:lnTo>
                  <a:pt x="405866" y="0"/>
                </a:lnTo>
                <a:lnTo>
                  <a:pt x="403834" y="3695"/>
                </a:lnTo>
                <a:lnTo>
                  <a:pt x="399783" y="13462"/>
                </a:lnTo>
                <a:lnTo>
                  <a:pt x="315366" y="224612"/>
                </a:lnTo>
                <a:lnTo>
                  <a:pt x="310261" y="236143"/>
                </a:lnTo>
                <a:lnTo>
                  <a:pt x="279400" y="255562"/>
                </a:lnTo>
                <a:lnTo>
                  <a:pt x="273710" y="255562"/>
                </a:lnTo>
                <a:lnTo>
                  <a:pt x="272326" y="256209"/>
                </a:lnTo>
                <a:lnTo>
                  <a:pt x="272326" y="260908"/>
                </a:lnTo>
                <a:lnTo>
                  <a:pt x="274358" y="261607"/>
                </a:lnTo>
                <a:lnTo>
                  <a:pt x="278752" y="261607"/>
                </a:lnTo>
                <a:lnTo>
                  <a:pt x="291795" y="261454"/>
                </a:lnTo>
                <a:lnTo>
                  <a:pt x="318439" y="260604"/>
                </a:lnTo>
                <a:lnTo>
                  <a:pt x="326885" y="260756"/>
                </a:lnTo>
                <a:lnTo>
                  <a:pt x="345427" y="261454"/>
                </a:lnTo>
                <a:lnTo>
                  <a:pt x="354076" y="261607"/>
                </a:lnTo>
                <a:lnTo>
                  <a:pt x="357797" y="261607"/>
                </a:lnTo>
                <a:lnTo>
                  <a:pt x="359816" y="260908"/>
                </a:lnTo>
                <a:lnTo>
                  <a:pt x="359816" y="260604"/>
                </a:lnTo>
                <a:lnTo>
                  <a:pt x="359816" y="256209"/>
                </a:lnTo>
                <a:lnTo>
                  <a:pt x="358775" y="255562"/>
                </a:lnTo>
                <a:lnTo>
                  <a:pt x="339280" y="255562"/>
                </a:lnTo>
                <a:lnTo>
                  <a:pt x="336245" y="251167"/>
                </a:lnTo>
                <a:lnTo>
                  <a:pt x="336245" y="241084"/>
                </a:lnTo>
                <a:lnTo>
                  <a:pt x="337934" y="232994"/>
                </a:lnTo>
                <a:lnTo>
                  <a:pt x="341287" y="224612"/>
                </a:lnTo>
                <a:lnTo>
                  <a:pt x="359448" y="176517"/>
                </a:lnTo>
                <a:lnTo>
                  <a:pt x="360095" y="174510"/>
                </a:lnTo>
                <a:lnTo>
                  <a:pt x="360807" y="173837"/>
                </a:lnTo>
                <a:lnTo>
                  <a:pt x="439166" y="173837"/>
                </a:lnTo>
                <a:lnTo>
                  <a:pt x="440182" y="174510"/>
                </a:lnTo>
                <a:lnTo>
                  <a:pt x="440969" y="176517"/>
                </a:lnTo>
                <a:lnTo>
                  <a:pt x="467753" y="247472"/>
                </a:lnTo>
                <a:lnTo>
                  <a:pt x="469290" y="251167"/>
                </a:lnTo>
                <a:lnTo>
                  <a:pt x="469341" y="251663"/>
                </a:lnTo>
                <a:lnTo>
                  <a:pt x="467067" y="254520"/>
                </a:lnTo>
                <a:lnTo>
                  <a:pt x="464705" y="255219"/>
                </a:lnTo>
                <a:lnTo>
                  <a:pt x="461327" y="255562"/>
                </a:lnTo>
                <a:lnTo>
                  <a:pt x="460006" y="256209"/>
                </a:lnTo>
                <a:lnTo>
                  <a:pt x="460006" y="260604"/>
                </a:lnTo>
                <a:lnTo>
                  <a:pt x="464032" y="260604"/>
                </a:lnTo>
                <a:lnTo>
                  <a:pt x="470115" y="260908"/>
                </a:lnTo>
                <a:lnTo>
                  <a:pt x="489686" y="261315"/>
                </a:lnTo>
                <a:lnTo>
                  <a:pt x="546150" y="261607"/>
                </a:lnTo>
                <a:lnTo>
                  <a:pt x="549122" y="260908"/>
                </a:lnTo>
                <a:lnTo>
                  <a:pt x="549122" y="255866"/>
                </a:lnTo>
                <a:close/>
              </a:path>
              <a:path w="850900" h="264795" extrusionOk="0">
                <a:moveTo>
                  <a:pt x="850468" y="131152"/>
                </a:moveTo>
                <a:lnTo>
                  <a:pt x="840473" y="79997"/>
                </a:lnTo>
                <a:lnTo>
                  <a:pt x="817854" y="45732"/>
                </a:lnTo>
                <a:lnTo>
                  <a:pt x="805408" y="36728"/>
                </a:lnTo>
                <a:lnTo>
                  <a:pt x="805408" y="140893"/>
                </a:lnTo>
                <a:lnTo>
                  <a:pt x="804011" y="165989"/>
                </a:lnTo>
                <a:lnTo>
                  <a:pt x="790651" y="208597"/>
                </a:lnTo>
                <a:lnTo>
                  <a:pt x="761377" y="235775"/>
                </a:lnTo>
                <a:lnTo>
                  <a:pt x="723519" y="247497"/>
                </a:lnTo>
                <a:lnTo>
                  <a:pt x="699808" y="248831"/>
                </a:lnTo>
                <a:lnTo>
                  <a:pt x="682320" y="247624"/>
                </a:lnTo>
                <a:lnTo>
                  <a:pt x="652386" y="216827"/>
                </a:lnTo>
                <a:lnTo>
                  <a:pt x="651421" y="166649"/>
                </a:lnTo>
                <a:lnTo>
                  <a:pt x="651548" y="42113"/>
                </a:lnTo>
                <a:lnTo>
                  <a:pt x="651611" y="39090"/>
                </a:lnTo>
                <a:lnTo>
                  <a:pt x="651738" y="28587"/>
                </a:lnTo>
                <a:lnTo>
                  <a:pt x="652716" y="26898"/>
                </a:lnTo>
                <a:lnTo>
                  <a:pt x="655764" y="25539"/>
                </a:lnTo>
                <a:lnTo>
                  <a:pt x="658431" y="24193"/>
                </a:lnTo>
                <a:lnTo>
                  <a:pt x="670890" y="23215"/>
                </a:lnTo>
                <a:lnTo>
                  <a:pt x="677621" y="23215"/>
                </a:lnTo>
                <a:lnTo>
                  <a:pt x="723595" y="28917"/>
                </a:lnTo>
                <a:lnTo>
                  <a:pt x="773125" y="56832"/>
                </a:lnTo>
                <a:lnTo>
                  <a:pt x="802398" y="111683"/>
                </a:lnTo>
                <a:lnTo>
                  <a:pt x="805408" y="140893"/>
                </a:lnTo>
                <a:lnTo>
                  <a:pt x="805408" y="36728"/>
                </a:lnTo>
                <a:lnTo>
                  <a:pt x="787222" y="23558"/>
                </a:lnTo>
                <a:lnTo>
                  <a:pt x="786142" y="23215"/>
                </a:lnTo>
                <a:lnTo>
                  <a:pt x="752436" y="12179"/>
                </a:lnTo>
                <a:lnTo>
                  <a:pt x="720458" y="8432"/>
                </a:lnTo>
                <a:lnTo>
                  <a:pt x="716648" y="7975"/>
                </a:lnTo>
                <a:lnTo>
                  <a:pt x="682993" y="7378"/>
                </a:lnTo>
                <a:lnTo>
                  <a:pt x="667854" y="7543"/>
                </a:lnTo>
                <a:lnTo>
                  <a:pt x="640854" y="8267"/>
                </a:lnTo>
                <a:lnTo>
                  <a:pt x="631202" y="8432"/>
                </a:lnTo>
                <a:lnTo>
                  <a:pt x="622160" y="8267"/>
                </a:lnTo>
                <a:lnTo>
                  <a:pt x="596531" y="7543"/>
                </a:lnTo>
                <a:lnTo>
                  <a:pt x="582777" y="7378"/>
                </a:lnTo>
                <a:lnTo>
                  <a:pt x="577710" y="7378"/>
                </a:lnTo>
                <a:lnTo>
                  <a:pt x="575348" y="8051"/>
                </a:lnTo>
                <a:lnTo>
                  <a:pt x="575348" y="12763"/>
                </a:lnTo>
                <a:lnTo>
                  <a:pt x="577405" y="13462"/>
                </a:lnTo>
                <a:lnTo>
                  <a:pt x="585800" y="13462"/>
                </a:lnTo>
                <a:lnTo>
                  <a:pt x="591515" y="13779"/>
                </a:lnTo>
                <a:lnTo>
                  <a:pt x="594220" y="14452"/>
                </a:lnTo>
                <a:lnTo>
                  <a:pt x="605320" y="16814"/>
                </a:lnTo>
                <a:lnTo>
                  <a:pt x="607987" y="22199"/>
                </a:lnTo>
                <a:lnTo>
                  <a:pt x="608660" y="33629"/>
                </a:lnTo>
                <a:lnTo>
                  <a:pt x="609053" y="42113"/>
                </a:lnTo>
                <a:lnTo>
                  <a:pt x="609257" y="54127"/>
                </a:lnTo>
                <a:lnTo>
                  <a:pt x="609295" y="188798"/>
                </a:lnTo>
                <a:lnTo>
                  <a:pt x="609130" y="206197"/>
                </a:lnTo>
                <a:lnTo>
                  <a:pt x="606298" y="245478"/>
                </a:lnTo>
                <a:lnTo>
                  <a:pt x="597903" y="254203"/>
                </a:lnTo>
                <a:lnTo>
                  <a:pt x="594868" y="254889"/>
                </a:lnTo>
                <a:lnTo>
                  <a:pt x="590829" y="255562"/>
                </a:lnTo>
                <a:lnTo>
                  <a:pt x="581736" y="255562"/>
                </a:lnTo>
                <a:lnTo>
                  <a:pt x="580377" y="256578"/>
                </a:lnTo>
                <a:lnTo>
                  <a:pt x="580491" y="260642"/>
                </a:lnTo>
                <a:lnTo>
                  <a:pt x="582777" y="261607"/>
                </a:lnTo>
                <a:lnTo>
                  <a:pt x="587121" y="261607"/>
                </a:lnTo>
                <a:lnTo>
                  <a:pt x="598335" y="261454"/>
                </a:lnTo>
                <a:lnTo>
                  <a:pt x="621512" y="260756"/>
                </a:lnTo>
                <a:lnTo>
                  <a:pt x="629500" y="260604"/>
                </a:lnTo>
                <a:lnTo>
                  <a:pt x="644334" y="261226"/>
                </a:lnTo>
                <a:lnTo>
                  <a:pt x="681939" y="263994"/>
                </a:lnTo>
                <a:lnTo>
                  <a:pt x="701128" y="264629"/>
                </a:lnTo>
                <a:lnTo>
                  <a:pt x="742823" y="260642"/>
                </a:lnTo>
                <a:lnTo>
                  <a:pt x="798436" y="237807"/>
                </a:lnTo>
                <a:lnTo>
                  <a:pt x="827493" y="208165"/>
                </a:lnTo>
                <a:lnTo>
                  <a:pt x="847394" y="160972"/>
                </a:lnTo>
                <a:lnTo>
                  <a:pt x="850468" y="131152"/>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8"/>
          <p:cNvSpPr/>
          <p:nvPr/>
        </p:nvSpPr>
        <p:spPr>
          <a:xfrm>
            <a:off x="6069618" y="3709950"/>
            <a:ext cx="2644140" cy="337185"/>
          </a:xfrm>
          <a:custGeom>
            <a:avLst/>
            <a:gdLst/>
            <a:ahLst/>
            <a:cxnLst/>
            <a:rect l="l" t="t" r="r" b="b"/>
            <a:pathLst>
              <a:path w="1983104" h="337185" extrusionOk="0">
                <a:moveTo>
                  <a:pt x="233718" y="271691"/>
                </a:moveTo>
                <a:lnTo>
                  <a:pt x="233070" y="269354"/>
                </a:lnTo>
                <a:lnTo>
                  <a:pt x="228028" y="269354"/>
                </a:lnTo>
                <a:lnTo>
                  <a:pt x="227355" y="270700"/>
                </a:lnTo>
                <a:lnTo>
                  <a:pt x="224993" y="282143"/>
                </a:lnTo>
                <a:lnTo>
                  <a:pt x="220662" y="291846"/>
                </a:lnTo>
                <a:lnTo>
                  <a:pt x="173723" y="316318"/>
                </a:lnTo>
                <a:lnTo>
                  <a:pt x="153365" y="317080"/>
                </a:lnTo>
                <a:lnTo>
                  <a:pt x="117805" y="309626"/>
                </a:lnTo>
                <a:lnTo>
                  <a:pt x="83502" y="287235"/>
                </a:lnTo>
                <a:lnTo>
                  <a:pt x="57645" y="249847"/>
                </a:lnTo>
                <a:lnTo>
                  <a:pt x="47434" y="197370"/>
                </a:lnTo>
                <a:lnTo>
                  <a:pt x="48806" y="173189"/>
                </a:lnTo>
                <a:lnTo>
                  <a:pt x="63169" y="128816"/>
                </a:lnTo>
                <a:lnTo>
                  <a:pt x="90373" y="101358"/>
                </a:lnTo>
                <a:lnTo>
                  <a:pt x="141566" y="89433"/>
                </a:lnTo>
                <a:lnTo>
                  <a:pt x="163741" y="91046"/>
                </a:lnTo>
                <a:lnTo>
                  <a:pt x="209867" y="110299"/>
                </a:lnTo>
                <a:lnTo>
                  <a:pt x="222999" y="141224"/>
                </a:lnTo>
                <a:lnTo>
                  <a:pt x="222999" y="145923"/>
                </a:lnTo>
                <a:lnTo>
                  <a:pt x="223634" y="148628"/>
                </a:lnTo>
                <a:lnTo>
                  <a:pt x="229362" y="148628"/>
                </a:lnTo>
                <a:lnTo>
                  <a:pt x="230035" y="145923"/>
                </a:lnTo>
                <a:lnTo>
                  <a:pt x="230708" y="133934"/>
                </a:lnTo>
                <a:lnTo>
                  <a:pt x="231038" y="113982"/>
                </a:lnTo>
                <a:lnTo>
                  <a:pt x="232067" y="92811"/>
                </a:lnTo>
                <a:lnTo>
                  <a:pt x="233070" y="88785"/>
                </a:lnTo>
                <a:lnTo>
                  <a:pt x="233070" y="84061"/>
                </a:lnTo>
                <a:lnTo>
                  <a:pt x="231724" y="82397"/>
                </a:lnTo>
                <a:lnTo>
                  <a:pt x="220319" y="80975"/>
                </a:lnTo>
                <a:lnTo>
                  <a:pt x="203631" y="77787"/>
                </a:lnTo>
                <a:lnTo>
                  <a:pt x="159867" y="73202"/>
                </a:lnTo>
                <a:lnTo>
                  <a:pt x="145618" y="72961"/>
                </a:lnTo>
                <a:lnTo>
                  <a:pt x="111277" y="75412"/>
                </a:lnTo>
                <a:lnTo>
                  <a:pt x="59131" y="93675"/>
                </a:lnTo>
                <a:lnTo>
                  <a:pt x="19583" y="132283"/>
                </a:lnTo>
                <a:lnTo>
                  <a:pt x="1612" y="180860"/>
                </a:lnTo>
                <a:lnTo>
                  <a:pt x="0" y="200723"/>
                </a:lnTo>
                <a:lnTo>
                  <a:pt x="1879" y="225933"/>
                </a:lnTo>
                <a:lnTo>
                  <a:pt x="21297" y="276821"/>
                </a:lnTo>
                <a:lnTo>
                  <a:pt x="66167" y="316865"/>
                </a:lnTo>
                <a:lnTo>
                  <a:pt x="123888" y="334581"/>
                </a:lnTo>
                <a:lnTo>
                  <a:pt x="157048" y="336562"/>
                </a:lnTo>
                <a:lnTo>
                  <a:pt x="173697" y="336118"/>
                </a:lnTo>
                <a:lnTo>
                  <a:pt x="217589" y="328853"/>
                </a:lnTo>
                <a:lnTo>
                  <a:pt x="233045" y="281470"/>
                </a:lnTo>
                <a:lnTo>
                  <a:pt x="233718" y="274396"/>
                </a:lnTo>
                <a:lnTo>
                  <a:pt x="233718" y="271691"/>
                </a:lnTo>
                <a:close/>
              </a:path>
              <a:path w="1983104" h="337185" extrusionOk="0">
                <a:moveTo>
                  <a:pt x="532371" y="326148"/>
                </a:moveTo>
                <a:lnTo>
                  <a:pt x="530669" y="325843"/>
                </a:lnTo>
                <a:lnTo>
                  <a:pt x="523976" y="325843"/>
                </a:lnTo>
                <a:lnTo>
                  <a:pt x="518934" y="325501"/>
                </a:lnTo>
                <a:lnTo>
                  <a:pt x="484289" y="287820"/>
                </a:lnTo>
                <a:lnTo>
                  <a:pt x="466407" y="244119"/>
                </a:lnTo>
                <a:lnTo>
                  <a:pt x="424383" y="139192"/>
                </a:lnTo>
                <a:lnTo>
                  <a:pt x="416382" y="119176"/>
                </a:lnTo>
                <a:lnTo>
                  <a:pt x="416382" y="226288"/>
                </a:lnTo>
                <a:lnTo>
                  <a:pt x="416013" y="227304"/>
                </a:lnTo>
                <a:lnTo>
                  <a:pt x="351116" y="227304"/>
                </a:lnTo>
                <a:lnTo>
                  <a:pt x="350786" y="226288"/>
                </a:lnTo>
                <a:lnTo>
                  <a:pt x="351116" y="224942"/>
                </a:lnTo>
                <a:lnTo>
                  <a:pt x="382079" y="142240"/>
                </a:lnTo>
                <a:lnTo>
                  <a:pt x="382384" y="140881"/>
                </a:lnTo>
                <a:lnTo>
                  <a:pt x="383057" y="139192"/>
                </a:lnTo>
                <a:lnTo>
                  <a:pt x="385089" y="139192"/>
                </a:lnTo>
                <a:lnTo>
                  <a:pt x="385432" y="140881"/>
                </a:lnTo>
                <a:lnTo>
                  <a:pt x="385762" y="142240"/>
                </a:lnTo>
                <a:lnTo>
                  <a:pt x="416382" y="226288"/>
                </a:lnTo>
                <a:lnTo>
                  <a:pt x="416382" y="119176"/>
                </a:lnTo>
                <a:lnTo>
                  <a:pt x="414299" y="113957"/>
                </a:lnTo>
                <a:lnTo>
                  <a:pt x="400888" y="81038"/>
                </a:lnTo>
                <a:lnTo>
                  <a:pt x="397510" y="73304"/>
                </a:lnTo>
                <a:lnTo>
                  <a:pt x="395503" y="70281"/>
                </a:lnTo>
                <a:lnTo>
                  <a:pt x="389115" y="70281"/>
                </a:lnTo>
                <a:lnTo>
                  <a:pt x="387121" y="73977"/>
                </a:lnTo>
                <a:lnTo>
                  <a:pt x="383057" y="83743"/>
                </a:lnTo>
                <a:lnTo>
                  <a:pt x="298640" y="294894"/>
                </a:lnTo>
                <a:lnTo>
                  <a:pt x="293522" y="306425"/>
                </a:lnTo>
                <a:lnTo>
                  <a:pt x="262674" y="325843"/>
                </a:lnTo>
                <a:lnTo>
                  <a:pt x="256959" y="325843"/>
                </a:lnTo>
                <a:lnTo>
                  <a:pt x="255574" y="326491"/>
                </a:lnTo>
                <a:lnTo>
                  <a:pt x="255574" y="331190"/>
                </a:lnTo>
                <a:lnTo>
                  <a:pt x="257632" y="331889"/>
                </a:lnTo>
                <a:lnTo>
                  <a:pt x="262001" y="331889"/>
                </a:lnTo>
                <a:lnTo>
                  <a:pt x="275056" y="331736"/>
                </a:lnTo>
                <a:lnTo>
                  <a:pt x="301688" y="330885"/>
                </a:lnTo>
                <a:lnTo>
                  <a:pt x="310121" y="331038"/>
                </a:lnTo>
                <a:lnTo>
                  <a:pt x="328676" y="331736"/>
                </a:lnTo>
                <a:lnTo>
                  <a:pt x="337312" y="331889"/>
                </a:lnTo>
                <a:lnTo>
                  <a:pt x="341071" y="331889"/>
                </a:lnTo>
                <a:lnTo>
                  <a:pt x="343065" y="331190"/>
                </a:lnTo>
                <a:lnTo>
                  <a:pt x="343065" y="330885"/>
                </a:lnTo>
                <a:lnTo>
                  <a:pt x="343065" y="326491"/>
                </a:lnTo>
                <a:lnTo>
                  <a:pt x="342049" y="325843"/>
                </a:lnTo>
                <a:lnTo>
                  <a:pt x="322529" y="325843"/>
                </a:lnTo>
                <a:lnTo>
                  <a:pt x="319493" y="321449"/>
                </a:lnTo>
                <a:lnTo>
                  <a:pt x="319493" y="311365"/>
                </a:lnTo>
                <a:lnTo>
                  <a:pt x="321183" y="303276"/>
                </a:lnTo>
                <a:lnTo>
                  <a:pt x="324523" y="294894"/>
                </a:lnTo>
                <a:lnTo>
                  <a:pt x="342798" y="246481"/>
                </a:lnTo>
                <a:lnTo>
                  <a:pt x="343369" y="244792"/>
                </a:lnTo>
                <a:lnTo>
                  <a:pt x="344055" y="244119"/>
                </a:lnTo>
                <a:lnTo>
                  <a:pt x="422402" y="244119"/>
                </a:lnTo>
                <a:lnTo>
                  <a:pt x="423418" y="244792"/>
                </a:lnTo>
                <a:lnTo>
                  <a:pt x="424243" y="246799"/>
                </a:lnTo>
                <a:lnTo>
                  <a:pt x="451027" y="317754"/>
                </a:lnTo>
                <a:lnTo>
                  <a:pt x="452539" y="321449"/>
                </a:lnTo>
                <a:lnTo>
                  <a:pt x="452589" y="321945"/>
                </a:lnTo>
                <a:lnTo>
                  <a:pt x="450316" y="324789"/>
                </a:lnTo>
                <a:lnTo>
                  <a:pt x="447954" y="325501"/>
                </a:lnTo>
                <a:lnTo>
                  <a:pt x="444601" y="325843"/>
                </a:lnTo>
                <a:lnTo>
                  <a:pt x="443280" y="326491"/>
                </a:lnTo>
                <a:lnTo>
                  <a:pt x="443280" y="330885"/>
                </a:lnTo>
                <a:lnTo>
                  <a:pt x="447306" y="330885"/>
                </a:lnTo>
                <a:lnTo>
                  <a:pt x="453364" y="331190"/>
                </a:lnTo>
                <a:lnTo>
                  <a:pt x="472935" y="331597"/>
                </a:lnTo>
                <a:lnTo>
                  <a:pt x="529424" y="331889"/>
                </a:lnTo>
                <a:lnTo>
                  <a:pt x="532371" y="331190"/>
                </a:lnTo>
                <a:lnTo>
                  <a:pt x="532371" y="326148"/>
                </a:lnTo>
                <a:close/>
              </a:path>
              <a:path w="1983104" h="337185" extrusionOk="0">
                <a:moveTo>
                  <a:pt x="747331" y="77355"/>
                </a:moveTo>
                <a:lnTo>
                  <a:pt x="747026" y="75323"/>
                </a:lnTo>
                <a:lnTo>
                  <a:pt x="744664" y="75323"/>
                </a:lnTo>
                <a:lnTo>
                  <a:pt x="735584" y="77012"/>
                </a:lnTo>
                <a:lnTo>
                  <a:pt x="726122" y="78181"/>
                </a:lnTo>
                <a:lnTo>
                  <a:pt x="712381" y="78714"/>
                </a:lnTo>
                <a:lnTo>
                  <a:pt x="579208" y="78714"/>
                </a:lnTo>
                <a:lnTo>
                  <a:pt x="561873" y="78232"/>
                </a:lnTo>
                <a:lnTo>
                  <a:pt x="537133" y="76339"/>
                </a:lnTo>
                <a:lnTo>
                  <a:pt x="533781" y="72961"/>
                </a:lnTo>
                <a:lnTo>
                  <a:pt x="529082" y="72961"/>
                </a:lnTo>
                <a:lnTo>
                  <a:pt x="528066" y="74993"/>
                </a:lnTo>
                <a:lnTo>
                  <a:pt x="527050" y="79349"/>
                </a:lnTo>
                <a:lnTo>
                  <a:pt x="521017" y="110083"/>
                </a:lnTo>
                <a:lnTo>
                  <a:pt x="520014" y="118021"/>
                </a:lnTo>
                <a:lnTo>
                  <a:pt x="520014" y="121742"/>
                </a:lnTo>
                <a:lnTo>
                  <a:pt x="520649" y="123431"/>
                </a:lnTo>
                <a:lnTo>
                  <a:pt x="525056" y="123431"/>
                </a:lnTo>
                <a:lnTo>
                  <a:pt x="526059" y="122072"/>
                </a:lnTo>
                <a:lnTo>
                  <a:pt x="527392" y="116700"/>
                </a:lnTo>
                <a:lnTo>
                  <a:pt x="529082" y="112636"/>
                </a:lnTo>
                <a:lnTo>
                  <a:pt x="565073" y="97853"/>
                </a:lnTo>
                <a:lnTo>
                  <a:pt x="615188" y="96507"/>
                </a:lnTo>
                <a:lnTo>
                  <a:pt x="615188" y="234378"/>
                </a:lnTo>
                <a:lnTo>
                  <a:pt x="614972" y="276479"/>
                </a:lnTo>
                <a:lnTo>
                  <a:pt x="612482" y="315760"/>
                </a:lnTo>
                <a:lnTo>
                  <a:pt x="596671" y="325843"/>
                </a:lnTo>
                <a:lnTo>
                  <a:pt x="587603" y="325843"/>
                </a:lnTo>
                <a:lnTo>
                  <a:pt x="586257" y="326859"/>
                </a:lnTo>
                <a:lnTo>
                  <a:pt x="586257" y="330885"/>
                </a:lnTo>
                <a:lnTo>
                  <a:pt x="588619" y="331889"/>
                </a:lnTo>
                <a:lnTo>
                  <a:pt x="635342" y="330885"/>
                </a:lnTo>
                <a:lnTo>
                  <a:pt x="671880" y="331736"/>
                </a:lnTo>
                <a:lnTo>
                  <a:pt x="691845" y="331889"/>
                </a:lnTo>
                <a:lnTo>
                  <a:pt x="694550" y="330885"/>
                </a:lnTo>
                <a:lnTo>
                  <a:pt x="694550" y="326859"/>
                </a:lnTo>
                <a:lnTo>
                  <a:pt x="692861" y="325843"/>
                </a:lnTo>
                <a:lnTo>
                  <a:pt x="684136" y="325843"/>
                </a:lnTo>
                <a:lnTo>
                  <a:pt x="676694" y="325170"/>
                </a:lnTo>
                <a:lnTo>
                  <a:pt x="657415" y="276517"/>
                </a:lnTo>
                <a:lnTo>
                  <a:pt x="657199" y="96507"/>
                </a:lnTo>
                <a:lnTo>
                  <a:pt x="699592" y="97523"/>
                </a:lnTo>
                <a:lnTo>
                  <a:pt x="737006" y="109791"/>
                </a:lnTo>
                <a:lnTo>
                  <a:pt x="739927" y="125082"/>
                </a:lnTo>
                <a:lnTo>
                  <a:pt x="740638" y="126771"/>
                </a:lnTo>
                <a:lnTo>
                  <a:pt x="745337" y="126771"/>
                </a:lnTo>
                <a:lnTo>
                  <a:pt x="745985" y="124752"/>
                </a:lnTo>
                <a:lnTo>
                  <a:pt x="746353" y="121361"/>
                </a:lnTo>
                <a:lnTo>
                  <a:pt x="747331" y="77355"/>
                </a:lnTo>
                <a:close/>
              </a:path>
              <a:path w="1983104" h="337185" extrusionOk="0">
                <a:moveTo>
                  <a:pt x="971740" y="28244"/>
                </a:moveTo>
                <a:lnTo>
                  <a:pt x="969708" y="24218"/>
                </a:lnTo>
                <a:lnTo>
                  <a:pt x="965682" y="15125"/>
                </a:lnTo>
                <a:lnTo>
                  <a:pt x="962647" y="8724"/>
                </a:lnTo>
                <a:lnTo>
                  <a:pt x="959967" y="4051"/>
                </a:lnTo>
                <a:lnTo>
                  <a:pt x="958303" y="1016"/>
                </a:lnTo>
                <a:lnTo>
                  <a:pt x="957605" y="0"/>
                </a:lnTo>
                <a:lnTo>
                  <a:pt x="954252" y="0"/>
                </a:lnTo>
                <a:lnTo>
                  <a:pt x="951877" y="711"/>
                </a:lnTo>
                <a:lnTo>
                  <a:pt x="907757" y="33883"/>
                </a:lnTo>
                <a:lnTo>
                  <a:pt x="891349" y="48399"/>
                </a:lnTo>
                <a:lnTo>
                  <a:pt x="891349" y="51104"/>
                </a:lnTo>
                <a:lnTo>
                  <a:pt x="892708" y="51790"/>
                </a:lnTo>
                <a:lnTo>
                  <a:pt x="894054" y="51790"/>
                </a:lnTo>
                <a:lnTo>
                  <a:pt x="896391" y="50469"/>
                </a:lnTo>
                <a:lnTo>
                  <a:pt x="899096" y="49110"/>
                </a:lnTo>
                <a:lnTo>
                  <a:pt x="941552" y="32410"/>
                </a:lnTo>
                <a:lnTo>
                  <a:pt x="963345" y="28587"/>
                </a:lnTo>
                <a:lnTo>
                  <a:pt x="966330" y="29260"/>
                </a:lnTo>
                <a:lnTo>
                  <a:pt x="969708" y="29260"/>
                </a:lnTo>
                <a:lnTo>
                  <a:pt x="971067" y="28587"/>
                </a:lnTo>
                <a:lnTo>
                  <a:pt x="971740" y="28244"/>
                </a:lnTo>
                <a:close/>
              </a:path>
              <a:path w="1983104" h="337185" extrusionOk="0">
                <a:moveTo>
                  <a:pt x="1051420" y="198729"/>
                </a:moveTo>
                <a:lnTo>
                  <a:pt x="1045337" y="156083"/>
                </a:lnTo>
                <a:lnTo>
                  <a:pt x="1027722" y="121196"/>
                </a:lnTo>
                <a:lnTo>
                  <a:pt x="1004354" y="99504"/>
                </a:lnTo>
                <a:lnTo>
                  <a:pt x="1004354" y="211175"/>
                </a:lnTo>
                <a:lnTo>
                  <a:pt x="995476" y="269125"/>
                </a:lnTo>
                <a:lnTo>
                  <a:pt x="974178" y="301891"/>
                </a:lnTo>
                <a:lnTo>
                  <a:pt x="948461" y="316445"/>
                </a:lnTo>
                <a:lnTo>
                  <a:pt x="926338" y="319760"/>
                </a:lnTo>
                <a:lnTo>
                  <a:pt x="882954" y="309994"/>
                </a:lnTo>
                <a:lnTo>
                  <a:pt x="850493" y="283286"/>
                </a:lnTo>
                <a:lnTo>
                  <a:pt x="830135" y="243459"/>
                </a:lnTo>
                <a:lnTo>
                  <a:pt x="823074" y="194360"/>
                </a:lnTo>
                <a:lnTo>
                  <a:pt x="830567" y="142595"/>
                </a:lnTo>
                <a:lnTo>
                  <a:pt x="849960" y="110350"/>
                </a:lnTo>
                <a:lnTo>
                  <a:pt x="876592" y="93802"/>
                </a:lnTo>
                <a:lnTo>
                  <a:pt x="905840" y="89128"/>
                </a:lnTo>
                <a:lnTo>
                  <a:pt x="944499" y="97599"/>
                </a:lnTo>
                <a:lnTo>
                  <a:pt x="975779" y="121907"/>
                </a:lnTo>
                <a:lnTo>
                  <a:pt x="996721" y="160324"/>
                </a:lnTo>
                <a:lnTo>
                  <a:pt x="1004354" y="211175"/>
                </a:lnTo>
                <a:lnTo>
                  <a:pt x="1004354" y="99504"/>
                </a:lnTo>
                <a:lnTo>
                  <a:pt x="999566" y="95059"/>
                </a:lnTo>
                <a:lnTo>
                  <a:pt x="985939" y="89128"/>
                </a:lnTo>
                <a:lnTo>
                  <a:pt x="961847" y="78651"/>
                </a:lnTo>
                <a:lnTo>
                  <a:pt x="915543" y="72961"/>
                </a:lnTo>
                <a:lnTo>
                  <a:pt x="862368" y="81153"/>
                </a:lnTo>
                <a:lnTo>
                  <a:pt x="823087" y="102806"/>
                </a:lnTo>
                <a:lnTo>
                  <a:pt x="796505" y="133540"/>
                </a:lnTo>
                <a:lnTo>
                  <a:pt x="781418" y="168986"/>
                </a:lnTo>
                <a:lnTo>
                  <a:pt x="776655" y="204774"/>
                </a:lnTo>
                <a:lnTo>
                  <a:pt x="781494" y="241350"/>
                </a:lnTo>
                <a:lnTo>
                  <a:pt x="796569" y="276885"/>
                </a:lnTo>
                <a:lnTo>
                  <a:pt x="822794" y="307327"/>
                </a:lnTo>
                <a:lnTo>
                  <a:pt x="861034" y="328574"/>
                </a:lnTo>
                <a:lnTo>
                  <a:pt x="912202" y="336562"/>
                </a:lnTo>
                <a:lnTo>
                  <a:pt x="959485" y="329628"/>
                </a:lnTo>
                <a:lnTo>
                  <a:pt x="979131" y="319760"/>
                </a:lnTo>
                <a:lnTo>
                  <a:pt x="998105" y="310222"/>
                </a:lnTo>
                <a:lnTo>
                  <a:pt x="1027023" y="280517"/>
                </a:lnTo>
                <a:lnTo>
                  <a:pt x="1045146" y="242633"/>
                </a:lnTo>
                <a:lnTo>
                  <a:pt x="1051420" y="198729"/>
                </a:lnTo>
                <a:close/>
              </a:path>
              <a:path w="1983104" h="337185" extrusionOk="0">
                <a:moveTo>
                  <a:pt x="1267409" y="281127"/>
                </a:moveTo>
                <a:lnTo>
                  <a:pt x="1267091" y="279438"/>
                </a:lnTo>
                <a:lnTo>
                  <a:pt x="1262024" y="279438"/>
                </a:lnTo>
                <a:lnTo>
                  <a:pt x="1261376" y="281432"/>
                </a:lnTo>
                <a:lnTo>
                  <a:pt x="1260360" y="290868"/>
                </a:lnTo>
                <a:lnTo>
                  <a:pt x="1256309" y="300304"/>
                </a:lnTo>
                <a:lnTo>
                  <a:pt x="1212938" y="314071"/>
                </a:lnTo>
                <a:lnTo>
                  <a:pt x="1196301" y="313626"/>
                </a:lnTo>
                <a:lnTo>
                  <a:pt x="1166050" y="284391"/>
                </a:lnTo>
                <a:lnTo>
                  <a:pt x="1165174" y="143992"/>
                </a:lnTo>
                <a:lnTo>
                  <a:pt x="1165453" y="112395"/>
                </a:lnTo>
                <a:lnTo>
                  <a:pt x="1166520" y="92138"/>
                </a:lnTo>
                <a:lnTo>
                  <a:pt x="1169225" y="86423"/>
                </a:lnTo>
                <a:lnTo>
                  <a:pt x="1182319" y="84061"/>
                </a:lnTo>
                <a:lnTo>
                  <a:pt x="1187729" y="83743"/>
                </a:lnTo>
                <a:lnTo>
                  <a:pt x="1195438" y="83743"/>
                </a:lnTo>
                <a:lnTo>
                  <a:pt x="1197444" y="83045"/>
                </a:lnTo>
                <a:lnTo>
                  <a:pt x="1197444" y="78333"/>
                </a:lnTo>
                <a:lnTo>
                  <a:pt x="1195108" y="77660"/>
                </a:lnTo>
                <a:lnTo>
                  <a:pt x="1144663" y="78714"/>
                </a:lnTo>
                <a:lnTo>
                  <a:pt x="1111186" y="77825"/>
                </a:lnTo>
                <a:lnTo>
                  <a:pt x="1093533" y="77660"/>
                </a:lnTo>
                <a:lnTo>
                  <a:pt x="1091171" y="78333"/>
                </a:lnTo>
                <a:lnTo>
                  <a:pt x="1091171" y="83045"/>
                </a:lnTo>
                <a:lnTo>
                  <a:pt x="1093203" y="83743"/>
                </a:lnTo>
                <a:lnTo>
                  <a:pt x="1101255" y="83743"/>
                </a:lnTo>
                <a:lnTo>
                  <a:pt x="1105306" y="84061"/>
                </a:lnTo>
                <a:lnTo>
                  <a:pt x="1119085" y="87096"/>
                </a:lnTo>
                <a:lnTo>
                  <a:pt x="1121791" y="92481"/>
                </a:lnTo>
                <a:lnTo>
                  <a:pt x="1122845" y="112395"/>
                </a:lnTo>
                <a:lnTo>
                  <a:pt x="1123048" y="124409"/>
                </a:lnTo>
                <a:lnTo>
                  <a:pt x="1122921" y="276479"/>
                </a:lnTo>
                <a:lnTo>
                  <a:pt x="1120101" y="315760"/>
                </a:lnTo>
                <a:lnTo>
                  <a:pt x="1104607" y="325843"/>
                </a:lnTo>
                <a:lnTo>
                  <a:pt x="1095540" y="325843"/>
                </a:lnTo>
                <a:lnTo>
                  <a:pt x="1094244" y="326859"/>
                </a:lnTo>
                <a:lnTo>
                  <a:pt x="1094244" y="330885"/>
                </a:lnTo>
                <a:lnTo>
                  <a:pt x="1096581" y="331889"/>
                </a:lnTo>
                <a:lnTo>
                  <a:pt x="1143304" y="330885"/>
                </a:lnTo>
                <a:lnTo>
                  <a:pt x="1163281" y="331190"/>
                </a:lnTo>
                <a:lnTo>
                  <a:pt x="1209294" y="332562"/>
                </a:lnTo>
                <a:lnTo>
                  <a:pt x="1258671" y="332879"/>
                </a:lnTo>
                <a:lnTo>
                  <a:pt x="1260360" y="331190"/>
                </a:lnTo>
                <a:lnTo>
                  <a:pt x="1266990" y="291376"/>
                </a:lnTo>
                <a:lnTo>
                  <a:pt x="1267409" y="285115"/>
                </a:lnTo>
                <a:lnTo>
                  <a:pt x="1267409" y="281127"/>
                </a:lnTo>
                <a:close/>
              </a:path>
              <a:path w="1983104" h="337185" extrusionOk="0">
                <a:moveTo>
                  <a:pt x="1416342" y="326859"/>
                </a:moveTo>
                <a:lnTo>
                  <a:pt x="1414653" y="325843"/>
                </a:lnTo>
                <a:lnTo>
                  <a:pt x="1405890" y="325843"/>
                </a:lnTo>
                <a:lnTo>
                  <a:pt x="1398511" y="325170"/>
                </a:lnTo>
                <a:lnTo>
                  <a:pt x="1379156" y="277990"/>
                </a:lnTo>
                <a:lnTo>
                  <a:pt x="1379004" y="143992"/>
                </a:lnTo>
                <a:lnTo>
                  <a:pt x="1379283" y="112395"/>
                </a:lnTo>
                <a:lnTo>
                  <a:pt x="1380350" y="92138"/>
                </a:lnTo>
                <a:lnTo>
                  <a:pt x="1383017" y="86423"/>
                </a:lnTo>
                <a:lnTo>
                  <a:pt x="1392123" y="84734"/>
                </a:lnTo>
                <a:lnTo>
                  <a:pt x="1398854" y="83743"/>
                </a:lnTo>
                <a:lnTo>
                  <a:pt x="1405559" y="83743"/>
                </a:lnTo>
                <a:lnTo>
                  <a:pt x="1407579" y="83045"/>
                </a:lnTo>
                <a:lnTo>
                  <a:pt x="1407579" y="78333"/>
                </a:lnTo>
                <a:lnTo>
                  <a:pt x="1404874" y="77660"/>
                </a:lnTo>
                <a:lnTo>
                  <a:pt x="1359471" y="78714"/>
                </a:lnTo>
                <a:lnTo>
                  <a:pt x="1326642" y="77825"/>
                </a:lnTo>
                <a:lnTo>
                  <a:pt x="1310386" y="77660"/>
                </a:lnTo>
                <a:lnTo>
                  <a:pt x="1307706" y="78333"/>
                </a:lnTo>
                <a:lnTo>
                  <a:pt x="1307706" y="83045"/>
                </a:lnTo>
                <a:lnTo>
                  <a:pt x="1309700" y="83743"/>
                </a:lnTo>
                <a:lnTo>
                  <a:pt x="1317117" y="83743"/>
                </a:lnTo>
                <a:lnTo>
                  <a:pt x="1321473" y="84061"/>
                </a:lnTo>
                <a:lnTo>
                  <a:pt x="1325194" y="85102"/>
                </a:lnTo>
                <a:lnTo>
                  <a:pt x="1332572" y="86766"/>
                </a:lnTo>
                <a:lnTo>
                  <a:pt x="1335951" y="92481"/>
                </a:lnTo>
                <a:lnTo>
                  <a:pt x="1337005" y="112395"/>
                </a:lnTo>
                <a:lnTo>
                  <a:pt x="1337221" y="124409"/>
                </a:lnTo>
                <a:lnTo>
                  <a:pt x="1337310" y="175183"/>
                </a:lnTo>
                <a:lnTo>
                  <a:pt x="1337094" y="277952"/>
                </a:lnTo>
                <a:lnTo>
                  <a:pt x="1334604" y="317423"/>
                </a:lnTo>
                <a:lnTo>
                  <a:pt x="1318768" y="325843"/>
                </a:lnTo>
                <a:lnTo>
                  <a:pt x="1309700" y="325843"/>
                </a:lnTo>
                <a:lnTo>
                  <a:pt x="1308379" y="326859"/>
                </a:lnTo>
                <a:lnTo>
                  <a:pt x="1308379" y="330885"/>
                </a:lnTo>
                <a:lnTo>
                  <a:pt x="1310716" y="331889"/>
                </a:lnTo>
                <a:lnTo>
                  <a:pt x="1357477" y="330885"/>
                </a:lnTo>
                <a:lnTo>
                  <a:pt x="1393647" y="331736"/>
                </a:lnTo>
                <a:lnTo>
                  <a:pt x="1413637" y="331889"/>
                </a:lnTo>
                <a:lnTo>
                  <a:pt x="1416342" y="330885"/>
                </a:lnTo>
                <a:lnTo>
                  <a:pt x="1416342" y="326859"/>
                </a:lnTo>
                <a:close/>
              </a:path>
              <a:path w="1983104" h="337185" extrusionOk="0">
                <a:moveTo>
                  <a:pt x="1683943" y="271691"/>
                </a:moveTo>
                <a:lnTo>
                  <a:pt x="1683258" y="269354"/>
                </a:lnTo>
                <a:lnTo>
                  <a:pt x="1678228" y="269354"/>
                </a:lnTo>
                <a:lnTo>
                  <a:pt x="1677517" y="270700"/>
                </a:lnTo>
                <a:lnTo>
                  <a:pt x="1675180" y="282143"/>
                </a:lnTo>
                <a:lnTo>
                  <a:pt x="1670786" y="291846"/>
                </a:lnTo>
                <a:lnTo>
                  <a:pt x="1623898" y="316318"/>
                </a:lnTo>
                <a:lnTo>
                  <a:pt x="1603552" y="317080"/>
                </a:lnTo>
                <a:lnTo>
                  <a:pt x="1567980" y="309626"/>
                </a:lnTo>
                <a:lnTo>
                  <a:pt x="1533677" y="287235"/>
                </a:lnTo>
                <a:lnTo>
                  <a:pt x="1507832" y="249847"/>
                </a:lnTo>
                <a:lnTo>
                  <a:pt x="1497622" y="197370"/>
                </a:lnTo>
                <a:lnTo>
                  <a:pt x="1499006" y="173189"/>
                </a:lnTo>
                <a:lnTo>
                  <a:pt x="1513370" y="128816"/>
                </a:lnTo>
                <a:lnTo>
                  <a:pt x="1540548" y="101358"/>
                </a:lnTo>
                <a:lnTo>
                  <a:pt x="1591779" y="89433"/>
                </a:lnTo>
                <a:lnTo>
                  <a:pt x="1613928" y="91046"/>
                </a:lnTo>
                <a:lnTo>
                  <a:pt x="1660055" y="110299"/>
                </a:lnTo>
                <a:lnTo>
                  <a:pt x="1673186" y="141224"/>
                </a:lnTo>
                <a:lnTo>
                  <a:pt x="1673186" y="145923"/>
                </a:lnTo>
                <a:lnTo>
                  <a:pt x="1673821" y="148628"/>
                </a:lnTo>
                <a:lnTo>
                  <a:pt x="1679575" y="148628"/>
                </a:lnTo>
                <a:lnTo>
                  <a:pt x="1680222" y="145923"/>
                </a:lnTo>
                <a:lnTo>
                  <a:pt x="1680921" y="133934"/>
                </a:lnTo>
                <a:lnTo>
                  <a:pt x="1681213" y="113982"/>
                </a:lnTo>
                <a:lnTo>
                  <a:pt x="1682254" y="92811"/>
                </a:lnTo>
                <a:lnTo>
                  <a:pt x="1683258" y="88785"/>
                </a:lnTo>
                <a:lnTo>
                  <a:pt x="1683258" y="84061"/>
                </a:lnTo>
                <a:lnTo>
                  <a:pt x="1681911" y="82397"/>
                </a:lnTo>
                <a:lnTo>
                  <a:pt x="1670494" y="80975"/>
                </a:lnTo>
                <a:lnTo>
                  <a:pt x="1653794" y="77787"/>
                </a:lnTo>
                <a:lnTo>
                  <a:pt x="1610042" y="73202"/>
                </a:lnTo>
                <a:lnTo>
                  <a:pt x="1595805" y="72961"/>
                </a:lnTo>
                <a:lnTo>
                  <a:pt x="1561465" y="75412"/>
                </a:lnTo>
                <a:lnTo>
                  <a:pt x="1509306" y="93675"/>
                </a:lnTo>
                <a:lnTo>
                  <a:pt x="1469758" y="132283"/>
                </a:lnTo>
                <a:lnTo>
                  <a:pt x="1451787" y="180860"/>
                </a:lnTo>
                <a:lnTo>
                  <a:pt x="1450187" y="200723"/>
                </a:lnTo>
                <a:lnTo>
                  <a:pt x="1452067" y="225933"/>
                </a:lnTo>
                <a:lnTo>
                  <a:pt x="1471460" y="276821"/>
                </a:lnTo>
                <a:lnTo>
                  <a:pt x="1516341" y="316865"/>
                </a:lnTo>
                <a:lnTo>
                  <a:pt x="1574076" y="334581"/>
                </a:lnTo>
                <a:lnTo>
                  <a:pt x="1607248" y="336562"/>
                </a:lnTo>
                <a:lnTo>
                  <a:pt x="1623885" y="336118"/>
                </a:lnTo>
                <a:lnTo>
                  <a:pt x="1667802" y="328853"/>
                </a:lnTo>
                <a:lnTo>
                  <a:pt x="1683258" y="281470"/>
                </a:lnTo>
                <a:lnTo>
                  <a:pt x="1683943" y="274396"/>
                </a:lnTo>
                <a:lnTo>
                  <a:pt x="1683943" y="271691"/>
                </a:lnTo>
                <a:close/>
              </a:path>
              <a:path w="1983104" h="337185" extrusionOk="0">
                <a:moveTo>
                  <a:pt x="1982558" y="326148"/>
                </a:moveTo>
                <a:lnTo>
                  <a:pt x="1980869" y="325843"/>
                </a:lnTo>
                <a:lnTo>
                  <a:pt x="1974164" y="325843"/>
                </a:lnTo>
                <a:lnTo>
                  <a:pt x="1969084" y="325501"/>
                </a:lnTo>
                <a:lnTo>
                  <a:pt x="1934476" y="287820"/>
                </a:lnTo>
                <a:lnTo>
                  <a:pt x="1916582" y="244119"/>
                </a:lnTo>
                <a:lnTo>
                  <a:pt x="1909787" y="227304"/>
                </a:lnTo>
                <a:lnTo>
                  <a:pt x="1874545" y="139192"/>
                </a:lnTo>
                <a:lnTo>
                  <a:pt x="1866544" y="119151"/>
                </a:lnTo>
                <a:lnTo>
                  <a:pt x="1866544" y="226288"/>
                </a:lnTo>
                <a:lnTo>
                  <a:pt x="1866201" y="227304"/>
                </a:lnTo>
                <a:lnTo>
                  <a:pt x="1801279" y="227304"/>
                </a:lnTo>
                <a:lnTo>
                  <a:pt x="1800974" y="226288"/>
                </a:lnTo>
                <a:lnTo>
                  <a:pt x="1801279" y="224942"/>
                </a:lnTo>
                <a:lnTo>
                  <a:pt x="1832229" y="142240"/>
                </a:lnTo>
                <a:lnTo>
                  <a:pt x="1832546" y="140881"/>
                </a:lnTo>
                <a:lnTo>
                  <a:pt x="1833245" y="139192"/>
                </a:lnTo>
                <a:lnTo>
                  <a:pt x="1835251" y="139192"/>
                </a:lnTo>
                <a:lnTo>
                  <a:pt x="1835886" y="142240"/>
                </a:lnTo>
                <a:lnTo>
                  <a:pt x="1866201" y="225285"/>
                </a:lnTo>
                <a:lnTo>
                  <a:pt x="1866544" y="226288"/>
                </a:lnTo>
                <a:lnTo>
                  <a:pt x="1866544" y="119151"/>
                </a:lnTo>
                <a:lnTo>
                  <a:pt x="1864474" y="113957"/>
                </a:lnTo>
                <a:lnTo>
                  <a:pt x="1851075" y="81038"/>
                </a:lnTo>
                <a:lnTo>
                  <a:pt x="1847659" y="73304"/>
                </a:lnTo>
                <a:lnTo>
                  <a:pt x="1845703" y="70281"/>
                </a:lnTo>
                <a:lnTo>
                  <a:pt x="1839277" y="70281"/>
                </a:lnTo>
                <a:lnTo>
                  <a:pt x="1837270" y="73977"/>
                </a:lnTo>
                <a:lnTo>
                  <a:pt x="1833245" y="83743"/>
                </a:lnTo>
                <a:lnTo>
                  <a:pt x="1748802" y="294894"/>
                </a:lnTo>
                <a:lnTo>
                  <a:pt x="1743684" y="306425"/>
                </a:lnTo>
                <a:lnTo>
                  <a:pt x="1712836" y="325843"/>
                </a:lnTo>
                <a:lnTo>
                  <a:pt x="1707121" y="325843"/>
                </a:lnTo>
                <a:lnTo>
                  <a:pt x="1705762" y="326491"/>
                </a:lnTo>
                <a:lnTo>
                  <a:pt x="1705762" y="331190"/>
                </a:lnTo>
                <a:lnTo>
                  <a:pt x="1707769" y="331889"/>
                </a:lnTo>
                <a:lnTo>
                  <a:pt x="1712163" y="331889"/>
                </a:lnTo>
                <a:lnTo>
                  <a:pt x="1725206" y="331736"/>
                </a:lnTo>
                <a:lnTo>
                  <a:pt x="1751850" y="330885"/>
                </a:lnTo>
                <a:lnTo>
                  <a:pt x="1760296" y="331038"/>
                </a:lnTo>
                <a:lnTo>
                  <a:pt x="1778863" y="331736"/>
                </a:lnTo>
                <a:lnTo>
                  <a:pt x="1787499" y="331889"/>
                </a:lnTo>
                <a:lnTo>
                  <a:pt x="1791195" y="331889"/>
                </a:lnTo>
                <a:lnTo>
                  <a:pt x="1793227" y="331190"/>
                </a:lnTo>
                <a:lnTo>
                  <a:pt x="1793227" y="330885"/>
                </a:lnTo>
                <a:lnTo>
                  <a:pt x="1793227" y="326491"/>
                </a:lnTo>
                <a:lnTo>
                  <a:pt x="1792211" y="325843"/>
                </a:lnTo>
                <a:lnTo>
                  <a:pt x="1772691" y="325843"/>
                </a:lnTo>
                <a:lnTo>
                  <a:pt x="1769681" y="321449"/>
                </a:lnTo>
                <a:lnTo>
                  <a:pt x="1769681" y="311365"/>
                </a:lnTo>
                <a:lnTo>
                  <a:pt x="1771370" y="303276"/>
                </a:lnTo>
                <a:lnTo>
                  <a:pt x="1774723" y="294894"/>
                </a:lnTo>
                <a:lnTo>
                  <a:pt x="1792960" y="246481"/>
                </a:lnTo>
                <a:lnTo>
                  <a:pt x="1793557" y="244792"/>
                </a:lnTo>
                <a:lnTo>
                  <a:pt x="1794243" y="244119"/>
                </a:lnTo>
                <a:lnTo>
                  <a:pt x="1872589" y="244119"/>
                </a:lnTo>
                <a:lnTo>
                  <a:pt x="1873605" y="244792"/>
                </a:lnTo>
                <a:lnTo>
                  <a:pt x="1874405" y="246799"/>
                </a:lnTo>
                <a:lnTo>
                  <a:pt x="1901190" y="317754"/>
                </a:lnTo>
                <a:lnTo>
                  <a:pt x="1902688" y="321449"/>
                </a:lnTo>
                <a:lnTo>
                  <a:pt x="1902739" y="321945"/>
                </a:lnTo>
                <a:lnTo>
                  <a:pt x="1900504" y="324789"/>
                </a:lnTo>
                <a:lnTo>
                  <a:pt x="1898142" y="325501"/>
                </a:lnTo>
                <a:lnTo>
                  <a:pt x="1894763" y="325843"/>
                </a:lnTo>
                <a:lnTo>
                  <a:pt x="1893443" y="326491"/>
                </a:lnTo>
                <a:lnTo>
                  <a:pt x="1893443" y="330885"/>
                </a:lnTo>
                <a:lnTo>
                  <a:pt x="1897468" y="330885"/>
                </a:lnTo>
                <a:lnTo>
                  <a:pt x="1903526" y="331190"/>
                </a:lnTo>
                <a:lnTo>
                  <a:pt x="1923097" y="331597"/>
                </a:lnTo>
                <a:lnTo>
                  <a:pt x="1979561" y="331889"/>
                </a:lnTo>
                <a:lnTo>
                  <a:pt x="1982558" y="331190"/>
                </a:lnTo>
                <a:lnTo>
                  <a:pt x="1982558" y="326148"/>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 name="Google Shape;30;p8"/>
          <p:cNvSpPr/>
          <p:nvPr/>
        </p:nvSpPr>
        <p:spPr>
          <a:xfrm>
            <a:off x="6073224" y="4269003"/>
            <a:ext cx="641773" cy="260350"/>
          </a:xfrm>
          <a:custGeom>
            <a:avLst/>
            <a:gdLst/>
            <a:ahLst/>
            <a:cxnLst/>
            <a:rect l="l" t="t" r="r" b="b"/>
            <a:pathLst>
              <a:path w="481329" h="260350" extrusionOk="0">
                <a:moveTo>
                  <a:pt x="275094" y="126441"/>
                </a:moveTo>
                <a:lnTo>
                  <a:pt x="265087" y="75285"/>
                </a:lnTo>
                <a:lnTo>
                  <a:pt x="242455" y="41021"/>
                </a:lnTo>
                <a:lnTo>
                  <a:pt x="229997" y="32004"/>
                </a:lnTo>
                <a:lnTo>
                  <a:pt x="229997" y="136182"/>
                </a:lnTo>
                <a:lnTo>
                  <a:pt x="228612" y="161277"/>
                </a:lnTo>
                <a:lnTo>
                  <a:pt x="215252" y="203885"/>
                </a:lnTo>
                <a:lnTo>
                  <a:pt x="186016" y="231063"/>
                </a:lnTo>
                <a:lnTo>
                  <a:pt x="148158" y="242785"/>
                </a:lnTo>
                <a:lnTo>
                  <a:pt x="124434" y="244119"/>
                </a:lnTo>
                <a:lnTo>
                  <a:pt x="106946" y="242912"/>
                </a:lnTo>
                <a:lnTo>
                  <a:pt x="77025" y="212115"/>
                </a:lnTo>
                <a:lnTo>
                  <a:pt x="76047" y="161925"/>
                </a:lnTo>
                <a:lnTo>
                  <a:pt x="76161" y="37401"/>
                </a:lnTo>
                <a:lnTo>
                  <a:pt x="76212" y="34378"/>
                </a:lnTo>
                <a:lnTo>
                  <a:pt x="76327" y="23876"/>
                </a:lnTo>
                <a:lnTo>
                  <a:pt x="77317" y="22186"/>
                </a:lnTo>
                <a:lnTo>
                  <a:pt x="80391" y="20828"/>
                </a:lnTo>
                <a:lnTo>
                  <a:pt x="83058" y="19481"/>
                </a:lnTo>
                <a:lnTo>
                  <a:pt x="95516" y="18503"/>
                </a:lnTo>
                <a:lnTo>
                  <a:pt x="102247" y="18503"/>
                </a:lnTo>
                <a:lnTo>
                  <a:pt x="148209" y="24206"/>
                </a:lnTo>
                <a:lnTo>
                  <a:pt x="197726" y="52120"/>
                </a:lnTo>
                <a:lnTo>
                  <a:pt x="226999" y="106972"/>
                </a:lnTo>
                <a:lnTo>
                  <a:pt x="229997" y="136182"/>
                </a:lnTo>
                <a:lnTo>
                  <a:pt x="229997" y="32004"/>
                </a:lnTo>
                <a:lnTo>
                  <a:pt x="211836" y="18846"/>
                </a:lnTo>
                <a:lnTo>
                  <a:pt x="210756" y="18503"/>
                </a:lnTo>
                <a:lnTo>
                  <a:pt x="177050" y="7467"/>
                </a:lnTo>
                <a:lnTo>
                  <a:pt x="145072" y="3721"/>
                </a:lnTo>
                <a:lnTo>
                  <a:pt x="141262" y="3263"/>
                </a:lnTo>
                <a:lnTo>
                  <a:pt x="107619" y="2667"/>
                </a:lnTo>
                <a:lnTo>
                  <a:pt x="92456" y="2832"/>
                </a:lnTo>
                <a:lnTo>
                  <a:pt x="65468" y="3556"/>
                </a:lnTo>
                <a:lnTo>
                  <a:pt x="55829" y="3721"/>
                </a:lnTo>
                <a:lnTo>
                  <a:pt x="46786" y="3556"/>
                </a:lnTo>
                <a:lnTo>
                  <a:pt x="21145" y="2832"/>
                </a:lnTo>
                <a:lnTo>
                  <a:pt x="7378" y="2667"/>
                </a:lnTo>
                <a:lnTo>
                  <a:pt x="2336" y="2667"/>
                </a:lnTo>
                <a:lnTo>
                  <a:pt x="0" y="3340"/>
                </a:lnTo>
                <a:lnTo>
                  <a:pt x="0" y="8051"/>
                </a:lnTo>
                <a:lnTo>
                  <a:pt x="1993" y="8750"/>
                </a:lnTo>
                <a:lnTo>
                  <a:pt x="10426" y="8750"/>
                </a:lnTo>
                <a:lnTo>
                  <a:pt x="16141" y="9067"/>
                </a:lnTo>
                <a:lnTo>
                  <a:pt x="18808" y="9740"/>
                </a:lnTo>
                <a:lnTo>
                  <a:pt x="29908" y="12103"/>
                </a:lnTo>
                <a:lnTo>
                  <a:pt x="32588" y="17487"/>
                </a:lnTo>
                <a:lnTo>
                  <a:pt x="33286" y="28917"/>
                </a:lnTo>
                <a:lnTo>
                  <a:pt x="33680" y="37401"/>
                </a:lnTo>
                <a:lnTo>
                  <a:pt x="33883" y="49415"/>
                </a:lnTo>
                <a:lnTo>
                  <a:pt x="33921" y="184086"/>
                </a:lnTo>
                <a:lnTo>
                  <a:pt x="33756" y="201485"/>
                </a:lnTo>
                <a:lnTo>
                  <a:pt x="30924" y="240766"/>
                </a:lnTo>
                <a:lnTo>
                  <a:pt x="22504" y="249491"/>
                </a:lnTo>
                <a:lnTo>
                  <a:pt x="19494" y="250164"/>
                </a:lnTo>
                <a:lnTo>
                  <a:pt x="15468" y="250850"/>
                </a:lnTo>
                <a:lnTo>
                  <a:pt x="6362" y="250850"/>
                </a:lnTo>
                <a:lnTo>
                  <a:pt x="5041" y="251866"/>
                </a:lnTo>
                <a:lnTo>
                  <a:pt x="5156" y="255930"/>
                </a:lnTo>
                <a:lnTo>
                  <a:pt x="7378" y="256895"/>
                </a:lnTo>
                <a:lnTo>
                  <a:pt x="11772" y="256895"/>
                </a:lnTo>
                <a:lnTo>
                  <a:pt x="22974" y="256743"/>
                </a:lnTo>
                <a:lnTo>
                  <a:pt x="46139" y="256044"/>
                </a:lnTo>
                <a:lnTo>
                  <a:pt x="54140" y="255892"/>
                </a:lnTo>
                <a:lnTo>
                  <a:pt x="68973" y="256514"/>
                </a:lnTo>
                <a:lnTo>
                  <a:pt x="106578" y="259283"/>
                </a:lnTo>
                <a:lnTo>
                  <a:pt x="125755" y="259918"/>
                </a:lnTo>
                <a:lnTo>
                  <a:pt x="167436" y="255930"/>
                </a:lnTo>
                <a:lnTo>
                  <a:pt x="223075" y="233095"/>
                </a:lnTo>
                <a:lnTo>
                  <a:pt x="252120" y="203454"/>
                </a:lnTo>
                <a:lnTo>
                  <a:pt x="272021" y="156260"/>
                </a:lnTo>
                <a:lnTo>
                  <a:pt x="275094" y="126441"/>
                </a:lnTo>
                <a:close/>
              </a:path>
              <a:path w="481329" h="260350" extrusionOk="0">
                <a:moveTo>
                  <a:pt x="481152" y="205790"/>
                </a:moveTo>
                <a:lnTo>
                  <a:pt x="476110" y="205790"/>
                </a:lnTo>
                <a:lnTo>
                  <a:pt x="475437" y="207149"/>
                </a:lnTo>
                <a:lnTo>
                  <a:pt x="474764" y="210832"/>
                </a:lnTo>
                <a:lnTo>
                  <a:pt x="472617" y="219964"/>
                </a:lnTo>
                <a:lnTo>
                  <a:pt x="435419" y="239661"/>
                </a:lnTo>
                <a:lnTo>
                  <a:pt x="428028" y="239725"/>
                </a:lnTo>
                <a:lnTo>
                  <a:pt x="407327" y="238569"/>
                </a:lnTo>
                <a:lnTo>
                  <a:pt x="395211" y="234302"/>
                </a:lnTo>
                <a:lnTo>
                  <a:pt x="389420" y="225679"/>
                </a:lnTo>
                <a:lnTo>
                  <a:pt x="387667" y="211480"/>
                </a:lnTo>
                <a:lnTo>
                  <a:pt x="387515" y="200837"/>
                </a:lnTo>
                <a:lnTo>
                  <a:pt x="387667" y="130771"/>
                </a:lnTo>
                <a:lnTo>
                  <a:pt x="387972" y="129451"/>
                </a:lnTo>
                <a:lnTo>
                  <a:pt x="428396" y="130022"/>
                </a:lnTo>
                <a:lnTo>
                  <a:pt x="457263" y="152311"/>
                </a:lnTo>
                <a:lnTo>
                  <a:pt x="457606" y="157353"/>
                </a:lnTo>
                <a:lnTo>
                  <a:pt x="458279" y="158711"/>
                </a:lnTo>
                <a:lnTo>
                  <a:pt x="463689" y="158711"/>
                </a:lnTo>
                <a:lnTo>
                  <a:pt x="464337" y="136512"/>
                </a:lnTo>
                <a:lnTo>
                  <a:pt x="465010" y="129781"/>
                </a:lnTo>
                <a:lnTo>
                  <a:pt x="466026" y="112636"/>
                </a:lnTo>
                <a:lnTo>
                  <a:pt x="467715" y="107264"/>
                </a:lnTo>
                <a:lnTo>
                  <a:pt x="467715" y="103225"/>
                </a:lnTo>
                <a:lnTo>
                  <a:pt x="466674" y="102527"/>
                </a:lnTo>
                <a:lnTo>
                  <a:pt x="463689" y="102527"/>
                </a:lnTo>
                <a:lnTo>
                  <a:pt x="456933" y="110274"/>
                </a:lnTo>
                <a:lnTo>
                  <a:pt x="451891" y="111315"/>
                </a:lnTo>
                <a:lnTo>
                  <a:pt x="443801" y="111963"/>
                </a:lnTo>
                <a:lnTo>
                  <a:pt x="433171" y="112356"/>
                </a:lnTo>
                <a:lnTo>
                  <a:pt x="387972" y="112636"/>
                </a:lnTo>
                <a:lnTo>
                  <a:pt x="387667" y="111315"/>
                </a:lnTo>
                <a:lnTo>
                  <a:pt x="387667" y="21513"/>
                </a:lnTo>
                <a:lnTo>
                  <a:pt x="388315" y="20523"/>
                </a:lnTo>
                <a:lnTo>
                  <a:pt x="428815" y="21361"/>
                </a:lnTo>
                <a:lnTo>
                  <a:pt x="462305" y="43700"/>
                </a:lnTo>
                <a:lnTo>
                  <a:pt x="462305" y="49072"/>
                </a:lnTo>
                <a:lnTo>
                  <a:pt x="462991" y="50774"/>
                </a:lnTo>
                <a:lnTo>
                  <a:pt x="467715" y="50774"/>
                </a:lnTo>
                <a:lnTo>
                  <a:pt x="468363" y="48768"/>
                </a:lnTo>
                <a:lnTo>
                  <a:pt x="469379" y="43027"/>
                </a:lnTo>
                <a:lnTo>
                  <a:pt x="470052" y="28244"/>
                </a:lnTo>
                <a:lnTo>
                  <a:pt x="471411" y="9398"/>
                </a:lnTo>
                <a:lnTo>
                  <a:pt x="473062" y="5372"/>
                </a:lnTo>
                <a:lnTo>
                  <a:pt x="473062" y="1346"/>
                </a:lnTo>
                <a:lnTo>
                  <a:pt x="472757" y="0"/>
                </a:lnTo>
                <a:lnTo>
                  <a:pt x="469379" y="0"/>
                </a:lnTo>
                <a:lnTo>
                  <a:pt x="467347" y="1016"/>
                </a:lnTo>
                <a:lnTo>
                  <a:pt x="462991" y="2019"/>
                </a:lnTo>
                <a:lnTo>
                  <a:pt x="451205" y="3340"/>
                </a:lnTo>
                <a:lnTo>
                  <a:pt x="436892" y="3556"/>
                </a:lnTo>
                <a:lnTo>
                  <a:pt x="367131" y="3721"/>
                </a:lnTo>
                <a:lnTo>
                  <a:pt x="332460" y="2832"/>
                </a:lnTo>
                <a:lnTo>
                  <a:pt x="313651" y="2667"/>
                </a:lnTo>
                <a:lnTo>
                  <a:pt x="311315" y="3340"/>
                </a:lnTo>
                <a:lnTo>
                  <a:pt x="311315" y="8051"/>
                </a:lnTo>
                <a:lnTo>
                  <a:pt x="313334" y="8750"/>
                </a:lnTo>
                <a:lnTo>
                  <a:pt x="321729" y="8750"/>
                </a:lnTo>
                <a:lnTo>
                  <a:pt x="327444" y="9067"/>
                </a:lnTo>
                <a:lnTo>
                  <a:pt x="341249" y="12103"/>
                </a:lnTo>
                <a:lnTo>
                  <a:pt x="343928" y="17487"/>
                </a:lnTo>
                <a:lnTo>
                  <a:pt x="345008" y="37401"/>
                </a:lnTo>
                <a:lnTo>
                  <a:pt x="345198" y="49415"/>
                </a:lnTo>
                <a:lnTo>
                  <a:pt x="345071" y="201485"/>
                </a:lnTo>
                <a:lnTo>
                  <a:pt x="342239" y="240766"/>
                </a:lnTo>
                <a:lnTo>
                  <a:pt x="326809" y="250850"/>
                </a:lnTo>
                <a:lnTo>
                  <a:pt x="317703" y="250850"/>
                </a:lnTo>
                <a:lnTo>
                  <a:pt x="316357" y="251866"/>
                </a:lnTo>
                <a:lnTo>
                  <a:pt x="316357" y="255892"/>
                </a:lnTo>
                <a:lnTo>
                  <a:pt x="318719" y="256895"/>
                </a:lnTo>
                <a:lnTo>
                  <a:pt x="365442" y="255892"/>
                </a:lnTo>
                <a:lnTo>
                  <a:pt x="381241" y="256197"/>
                </a:lnTo>
                <a:lnTo>
                  <a:pt x="425437" y="257568"/>
                </a:lnTo>
                <a:lnTo>
                  <a:pt x="474421" y="257886"/>
                </a:lnTo>
                <a:lnTo>
                  <a:pt x="476758" y="249161"/>
                </a:lnTo>
                <a:lnTo>
                  <a:pt x="478155" y="241566"/>
                </a:lnTo>
                <a:lnTo>
                  <a:pt x="479590" y="230860"/>
                </a:lnTo>
                <a:lnTo>
                  <a:pt x="480707" y="219976"/>
                </a:lnTo>
                <a:lnTo>
                  <a:pt x="481152" y="211810"/>
                </a:lnTo>
                <a:lnTo>
                  <a:pt x="481152" y="20579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31;p8"/>
          <p:cNvSpPr/>
          <p:nvPr/>
        </p:nvSpPr>
        <p:spPr>
          <a:xfrm>
            <a:off x="6925117" y="4266965"/>
            <a:ext cx="312420" cy="264160"/>
          </a:xfrm>
          <a:custGeom>
            <a:avLst/>
            <a:gdLst/>
            <a:ahLst/>
            <a:cxnLst/>
            <a:rect l="l" t="t" r="r" b="b"/>
            <a:pathLst>
              <a:path w="234314" h="264160" extrusionOk="0">
                <a:moveTo>
                  <a:pt x="145618" y="0"/>
                </a:moveTo>
                <a:lnTo>
                  <a:pt x="82765" y="9504"/>
                </a:lnTo>
                <a:lnTo>
                  <a:pt x="39348" y="35651"/>
                </a:lnTo>
                <a:lnTo>
                  <a:pt x="7558" y="84242"/>
                </a:lnTo>
                <a:lnTo>
                  <a:pt x="0" y="127762"/>
                </a:lnTo>
                <a:lnTo>
                  <a:pt x="1878" y="152965"/>
                </a:lnTo>
                <a:lnTo>
                  <a:pt x="21268" y="203858"/>
                </a:lnTo>
                <a:lnTo>
                  <a:pt x="66147" y="243897"/>
                </a:lnTo>
                <a:lnTo>
                  <a:pt x="123892" y="261616"/>
                </a:lnTo>
                <a:lnTo>
                  <a:pt x="157053" y="263606"/>
                </a:lnTo>
                <a:lnTo>
                  <a:pt x="173700" y="263157"/>
                </a:lnTo>
                <a:lnTo>
                  <a:pt x="217613" y="255891"/>
                </a:lnTo>
                <a:lnTo>
                  <a:pt x="233069" y="208508"/>
                </a:lnTo>
                <a:lnTo>
                  <a:pt x="233751" y="201430"/>
                </a:lnTo>
                <a:lnTo>
                  <a:pt x="233751" y="198727"/>
                </a:lnTo>
                <a:lnTo>
                  <a:pt x="233075" y="196390"/>
                </a:lnTo>
                <a:lnTo>
                  <a:pt x="228033" y="196390"/>
                </a:lnTo>
                <a:lnTo>
                  <a:pt x="227327" y="197742"/>
                </a:lnTo>
                <a:lnTo>
                  <a:pt x="224990" y="209176"/>
                </a:lnTo>
                <a:lnTo>
                  <a:pt x="220625" y="218888"/>
                </a:lnTo>
                <a:lnTo>
                  <a:pt x="173723" y="243355"/>
                </a:lnTo>
                <a:lnTo>
                  <a:pt x="153365" y="244120"/>
                </a:lnTo>
                <a:lnTo>
                  <a:pt x="117788" y="236670"/>
                </a:lnTo>
                <a:lnTo>
                  <a:pt x="83488" y="214278"/>
                </a:lnTo>
                <a:lnTo>
                  <a:pt x="57643" y="176879"/>
                </a:lnTo>
                <a:lnTo>
                  <a:pt x="47433" y="124411"/>
                </a:lnTo>
                <a:lnTo>
                  <a:pt x="48815" y="100226"/>
                </a:lnTo>
                <a:lnTo>
                  <a:pt x="63189" y="55856"/>
                </a:lnTo>
                <a:lnTo>
                  <a:pt x="90373" y="28402"/>
                </a:lnTo>
                <a:lnTo>
                  <a:pt x="141591" y="16474"/>
                </a:lnTo>
                <a:lnTo>
                  <a:pt x="163745" y="18079"/>
                </a:lnTo>
                <a:lnTo>
                  <a:pt x="209866" y="37341"/>
                </a:lnTo>
                <a:lnTo>
                  <a:pt x="222992" y="68261"/>
                </a:lnTo>
                <a:lnTo>
                  <a:pt x="222992" y="72962"/>
                </a:lnTo>
                <a:lnTo>
                  <a:pt x="223638" y="75667"/>
                </a:lnTo>
                <a:lnTo>
                  <a:pt x="229386" y="75667"/>
                </a:lnTo>
                <a:lnTo>
                  <a:pt x="230032" y="72962"/>
                </a:lnTo>
                <a:lnTo>
                  <a:pt x="230731" y="60971"/>
                </a:lnTo>
                <a:lnTo>
                  <a:pt x="231036" y="41018"/>
                </a:lnTo>
                <a:lnTo>
                  <a:pt x="232091" y="19855"/>
                </a:lnTo>
                <a:lnTo>
                  <a:pt x="233075" y="15828"/>
                </a:lnTo>
                <a:lnTo>
                  <a:pt x="233075" y="11095"/>
                </a:lnTo>
                <a:lnTo>
                  <a:pt x="231722" y="9436"/>
                </a:lnTo>
                <a:lnTo>
                  <a:pt x="220318" y="8010"/>
                </a:lnTo>
                <a:lnTo>
                  <a:pt x="203609" y="4831"/>
                </a:lnTo>
                <a:lnTo>
                  <a:pt x="194373" y="3380"/>
                </a:lnTo>
                <a:lnTo>
                  <a:pt x="183162" y="1996"/>
                </a:lnTo>
                <a:lnTo>
                  <a:pt x="172012" y="929"/>
                </a:lnTo>
                <a:lnTo>
                  <a:pt x="159854" y="243"/>
                </a:lnTo>
                <a:lnTo>
                  <a:pt x="145618" y="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8"/>
          <p:cNvSpPr/>
          <p:nvPr/>
        </p:nvSpPr>
        <p:spPr>
          <a:xfrm>
            <a:off x="7299496" y="4271668"/>
            <a:ext cx="384387" cy="254635"/>
          </a:xfrm>
          <a:custGeom>
            <a:avLst/>
            <a:gdLst/>
            <a:ahLst/>
            <a:cxnLst/>
            <a:rect l="l" t="t" r="r" b="b"/>
            <a:pathLst>
              <a:path w="288289" h="254635" extrusionOk="0">
                <a:moveTo>
                  <a:pt x="277126" y="0"/>
                </a:moveTo>
                <a:lnTo>
                  <a:pt x="230032" y="1045"/>
                </a:lnTo>
                <a:lnTo>
                  <a:pt x="195570" y="163"/>
                </a:lnTo>
                <a:lnTo>
                  <a:pt x="176912" y="0"/>
                </a:lnTo>
                <a:lnTo>
                  <a:pt x="174514" y="675"/>
                </a:lnTo>
                <a:lnTo>
                  <a:pt x="174514" y="5378"/>
                </a:lnTo>
                <a:lnTo>
                  <a:pt x="176574" y="6085"/>
                </a:lnTo>
                <a:lnTo>
                  <a:pt x="184966" y="6085"/>
                </a:lnTo>
                <a:lnTo>
                  <a:pt x="190684" y="6393"/>
                </a:lnTo>
                <a:lnTo>
                  <a:pt x="208429" y="46750"/>
                </a:lnTo>
                <a:lnTo>
                  <a:pt x="208513" y="106246"/>
                </a:lnTo>
                <a:lnTo>
                  <a:pt x="207498" y="106954"/>
                </a:lnTo>
                <a:lnTo>
                  <a:pt x="77036" y="106954"/>
                </a:lnTo>
                <a:lnTo>
                  <a:pt x="75991" y="106246"/>
                </a:lnTo>
                <a:lnTo>
                  <a:pt x="76002" y="66333"/>
                </a:lnTo>
                <a:lnTo>
                  <a:pt x="77344" y="14475"/>
                </a:lnTo>
                <a:lnTo>
                  <a:pt x="96187" y="6085"/>
                </a:lnTo>
                <a:lnTo>
                  <a:pt x="102889" y="6085"/>
                </a:lnTo>
                <a:lnTo>
                  <a:pt x="104948" y="5378"/>
                </a:lnTo>
                <a:lnTo>
                  <a:pt x="104948" y="675"/>
                </a:lnTo>
                <a:lnTo>
                  <a:pt x="102581" y="0"/>
                </a:lnTo>
                <a:lnTo>
                  <a:pt x="55487" y="1045"/>
                </a:lnTo>
                <a:lnTo>
                  <a:pt x="21008" y="163"/>
                </a:lnTo>
                <a:lnTo>
                  <a:pt x="2336" y="0"/>
                </a:lnTo>
                <a:lnTo>
                  <a:pt x="0" y="675"/>
                </a:lnTo>
                <a:lnTo>
                  <a:pt x="0" y="5378"/>
                </a:lnTo>
                <a:lnTo>
                  <a:pt x="2029" y="6085"/>
                </a:lnTo>
                <a:lnTo>
                  <a:pt x="10452" y="6085"/>
                </a:lnTo>
                <a:lnTo>
                  <a:pt x="16139" y="6393"/>
                </a:lnTo>
                <a:lnTo>
                  <a:pt x="29941" y="9434"/>
                </a:lnTo>
                <a:lnTo>
                  <a:pt x="32616" y="14813"/>
                </a:lnTo>
                <a:lnTo>
                  <a:pt x="33696" y="34733"/>
                </a:lnTo>
                <a:lnTo>
                  <a:pt x="33888" y="46750"/>
                </a:lnTo>
                <a:lnTo>
                  <a:pt x="33757" y="198810"/>
                </a:lnTo>
                <a:lnTo>
                  <a:pt x="30925" y="238095"/>
                </a:lnTo>
                <a:lnTo>
                  <a:pt x="15493" y="248177"/>
                </a:lnTo>
                <a:lnTo>
                  <a:pt x="6394" y="248177"/>
                </a:lnTo>
                <a:lnTo>
                  <a:pt x="5041" y="249190"/>
                </a:lnTo>
                <a:lnTo>
                  <a:pt x="5041" y="253217"/>
                </a:lnTo>
                <a:lnTo>
                  <a:pt x="7409" y="254231"/>
                </a:lnTo>
                <a:lnTo>
                  <a:pt x="54135" y="253217"/>
                </a:lnTo>
                <a:lnTo>
                  <a:pt x="90516" y="254072"/>
                </a:lnTo>
                <a:lnTo>
                  <a:pt x="110636" y="254231"/>
                </a:lnTo>
                <a:lnTo>
                  <a:pt x="113341" y="253217"/>
                </a:lnTo>
                <a:lnTo>
                  <a:pt x="113341" y="249190"/>
                </a:lnTo>
                <a:lnTo>
                  <a:pt x="111650" y="248177"/>
                </a:lnTo>
                <a:lnTo>
                  <a:pt x="102889" y="248177"/>
                </a:lnTo>
                <a:lnTo>
                  <a:pt x="95511" y="247500"/>
                </a:lnTo>
                <a:lnTo>
                  <a:pt x="76203" y="198852"/>
                </a:lnTo>
                <a:lnTo>
                  <a:pt x="75991" y="125455"/>
                </a:lnTo>
                <a:lnTo>
                  <a:pt x="77036" y="125117"/>
                </a:lnTo>
                <a:lnTo>
                  <a:pt x="207498" y="125117"/>
                </a:lnTo>
                <a:lnTo>
                  <a:pt x="208513" y="125763"/>
                </a:lnTo>
                <a:lnTo>
                  <a:pt x="208302" y="198810"/>
                </a:lnTo>
                <a:lnTo>
                  <a:pt x="205501" y="238095"/>
                </a:lnTo>
                <a:lnTo>
                  <a:pt x="190008" y="248177"/>
                </a:lnTo>
                <a:lnTo>
                  <a:pt x="180939" y="248177"/>
                </a:lnTo>
                <a:lnTo>
                  <a:pt x="179586" y="249190"/>
                </a:lnTo>
                <a:lnTo>
                  <a:pt x="179586" y="253217"/>
                </a:lnTo>
                <a:lnTo>
                  <a:pt x="181954" y="254231"/>
                </a:lnTo>
                <a:lnTo>
                  <a:pt x="228680" y="253217"/>
                </a:lnTo>
                <a:lnTo>
                  <a:pt x="265061" y="254072"/>
                </a:lnTo>
                <a:lnTo>
                  <a:pt x="285181" y="254231"/>
                </a:lnTo>
                <a:lnTo>
                  <a:pt x="287886" y="253217"/>
                </a:lnTo>
                <a:lnTo>
                  <a:pt x="287886" y="249190"/>
                </a:lnTo>
                <a:lnTo>
                  <a:pt x="286195" y="248177"/>
                </a:lnTo>
                <a:lnTo>
                  <a:pt x="277465" y="248177"/>
                </a:lnTo>
                <a:lnTo>
                  <a:pt x="270056" y="247500"/>
                </a:lnTo>
                <a:lnTo>
                  <a:pt x="250748" y="198852"/>
                </a:lnTo>
                <a:lnTo>
                  <a:pt x="250547" y="66333"/>
                </a:lnTo>
                <a:lnTo>
                  <a:pt x="250834" y="34733"/>
                </a:lnTo>
                <a:lnTo>
                  <a:pt x="251919" y="14475"/>
                </a:lnTo>
                <a:lnTo>
                  <a:pt x="254594" y="8759"/>
                </a:lnTo>
                <a:lnTo>
                  <a:pt x="263693" y="7068"/>
                </a:lnTo>
                <a:lnTo>
                  <a:pt x="270733" y="6085"/>
                </a:lnTo>
                <a:lnTo>
                  <a:pt x="277465" y="6085"/>
                </a:lnTo>
                <a:lnTo>
                  <a:pt x="279463" y="5378"/>
                </a:lnTo>
                <a:lnTo>
                  <a:pt x="279463" y="675"/>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8"/>
          <p:cNvSpPr/>
          <p:nvPr/>
        </p:nvSpPr>
        <p:spPr>
          <a:xfrm>
            <a:off x="7749949" y="4271668"/>
            <a:ext cx="145627" cy="254635"/>
          </a:xfrm>
          <a:custGeom>
            <a:avLst/>
            <a:gdLst/>
            <a:ahLst/>
            <a:cxnLst/>
            <a:rect l="l" t="t" r="r" b="b"/>
            <a:pathLst>
              <a:path w="109220" h="254635" extrusionOk="0">
                <a:moveTo>
                  <a:pt x="97170" y="0"/>
                </a:moveTo>
                <a:lnTo>
                  <a:pt x="51735" y="1045"/>
                </a:lnTo>
                <a:lnTo>
                  <a:pt x="18907" y="163"/>
                </a:lnTo>
                <a:lnTo>
                  <a:pt x="2673" y="0"/>
                </a:lnTo>
                <a:lnTo>
                  <a:pt x="0" y="675"/>
                </a:lnTo>
                <a:lnTo>
                  <a:pt x="0" y="5378"/>
                </a:lnTo>
                <a:lnTo>
                  <a:pt x="1967" y="6085"/>
                </a:lnTo>
                <a:lnTo>
                  <a:pt x="9405" y="6085"/>
                </a:lnTo>
                <a:lnTo>
                  <a:pt x="13770" y="6393"/>
                </a:lnTo>
                <a:lnTo>
                  <a:pt x="17459" y="7437"/>
                </a:lnTo>
                <a:lnTo>
                  <a:pt x="24837" y="9097"/>
                </a:lnTo>
                <a:lnTo>
                  <a:pt x="28219" y="14813"/>
                </a:lnTo>
                <a:lnTo>
                  <a:pt x="29303" y="34733"/>
                </a:lnTo>
                <a:lnTo>
                  <a:pt x="29514" y="46750"/>
                </a:lnTo>
                <a:lnTo>
                  <a:pt x="29602" y="97519"/>
                </a:lnTo>
                <a:lnTo>
                  <a:pt x="29391" y="200289"/>
                </a:lnTo>
                <a:lnTo>
                  <a:pt x="26897" y="239755"/>
                </a:lnTo>
                <a:lnTo>
                  <a:pt x="11065" y="248177"/>
                </a:lnTo>
                <a:lnTo>
                  <a:pt x="1967" y="248177"/>
                </a:lnTo>
                <a:lnTo>
                  <a:pt x="645" y="249190"/>
                </a:lnTo>
                <a:lnTo>
                  <a:pt x="645" y="253217"/>
                </a:lnTo>
                <a:lnTo>
                  <a:pt x="3012" y="254231"/>
                </a:lnTo>
                <a:lnTo>
                  <a:pt x="49768" y="253217"/>
                </a:lnTo>
                <a:lnTo>
                  <a:pt x="85929" y="254072"/>
                </a:lnTo>
                <a:lnTo>
                  <a:pt x="105900" y="254231"/>
                </a:lnTo>
                <a:lnTo>
                  <a:pt x="108605" y="253217"/>
                </a:lnTo>
                <a:lnTo>
                  <a:pt x="108605" y="249190"/>
                </a:lnTo>
                <a:lnTo>
                  <a:pt x="106914" y="248177"/>
                </a:lnTo>
                <a:lnTo>
                  <a:pt x="98184" y="248177"/>
                </a:lnTo>
                <a:lnTo>
                  <a:pt x="90775" y="247500"/>
                </a:lnTo>
                <a:lnTo>
                  <a:pt x="71428" y="200332"/>
                </a:lnTo>
                <a:lnTo>
                  <a:pt x="71266" y="66333"/>
                </a:lnTo>
                <a:lnTo>
                  <a:pt x="71554" y="34733"/>
                </a:lnTo>
                <a:lnTo>
                  <a:pt x="72638" y="14475"/>
                </a:lnTo>
                <a:lnTo>
                  <a:pt x="75313" y="8759"/>
                </a:lnTo>
                <a:lnTo>
                  <a:pt x="84413" y="7068"/>
                </a:lnTo>
                <a:lnTo>
                  <a:pt x="91145" y="6085"/>
                </a:lnTo>
                <a:lnTo>
                  <a:pt x="97847" y="6085"/>
                </a:lnTo>
                <a:lnTo>
                  <a:pt x="99875" y="5378"/>
                </a:lnTo>
                <a:lnTo>
                  <a:pt x="99875" y="675"/>
                </a:lnTo>
                <a:lnTo>
                  <a:pt x="97170" y="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8"/>
          <p:cNvSpPr/>
          <p:nvPr/>
        </p:nvSpPr>
        <p:spPr>
          <a:xfrm>
            <a:off x="7957345" y="4269004"/>
            <a:ext cx="509693" cy="258445"/>
          </a:xfrm>
          <a:custGeom>
            <a:avLst/>
            <a:gdLst/>
            <a:ahLst/>
            <a:cxnLst/>
            <a:rect l="l" t="t" r="r" b="b"/>
            <a:pathLst>
              <a:path w="382270" h="258445" extrusionOk="0">
                <a:moveTo>
                  <a:pt x="176225" y="206133"/>
                </a:moveTo>
                <a:lnTo>
                  <a:pt x="175895" y="204444"/>
                </a:lnTo>
                <a:lnTo>
                  <a:pt x="170815" y="204444"/>
                </a:lnTo>
                <a:lnTo>
                  <a:pt x="170180" y="206438"/>
                </a:lnTo>
                <a:lnTo>
                  <a:pt x="169125" y="215874"/>
                </a:lnTo>
                <a:lnTo>
                  <a:pt x="165138" y="225310"/>
                </a:lnTo>
                <a:lnTo>
                  <a:pt x="121729" y="239077"/>
                </a:lnTo>
                <a:lnTo>
                  <a:pt x="105117" y="238633"/>
                </a:lnTo>
                <a:lnTo>
                  <a:pt x="74866" y="209397"/>
                </a:lnTo>
                <a:lnTo>
                  <a:pt x="73990" y="100190"/>
                </a:lnTo>
                <a:lnTo>
                  <a:pt x="74256" y="37401"/>
                </a:lnTo>
                <a:lnTo>
                  <a:pt x="75336" y="17145"/>
                </a:lnTo>
                <a:lnTo>
                  <a:pt x="78016" y="11430"/>
                </a:lnTo>
                <a:lnTo>
                  <a:pt x="91135" y="9067"/>
                </a:lnTo>
                <a:lnTo>
                  <a:pt x="96520" y="8750"/>
                </a:lnTo>
                <a:lnTo>
                  <a:pt x="104241" y="8750"/>
                </a:lnTo>
                <a:lnTo>
                  <a:pt x="106260" y="8051"/>
                </a:lnTo>
                <a:lnTo>
                  <a:pt x="106260" y="3340"/>
                </a:lnTo>
                <a:lnTo>
                  <a:pt x="103924" y="2667"/>
                </a:lnTo>
                <a:lnTo>
                  <a:pt x="53479" y="3721"/>
                </a:lnTo>
                <a:lnTo>
                  <a:pt x="19977" y="2832"/>
                </a:lnTo>
                <a:lnTo>
                  <a:pt x="2362" y="2667"/>
                </a:lnTo>
                <a:lnTo>
                  <a:pt x="0" y="3340"/>
                </a:lnTo>
                <a:lnTo>
                  <a:pt x="0" y="8051"/>
                </a:lnTo>
                <a:lnTo>
                  <a:pt x="1993" y="8750"/>
                </a:lnTo>
                <a:lnTo>
                  <a:pt x="10109" y="8750"/>
                </a:lnTo>
                <a:lnTo>
                  <a:pt x="14109" y="9067"/>
                </a:lnTo>
                <a:lnTo>
                  <a:pt x="27940" y="12103"/>
                </a:lnTo>
                <a:lnTo>
                  <a:pt x="30607" y="17487"/>
                </a:lnTo>
                <a:lnTo>
                  <a:pt x="31673" y="37401"/>
                </a:lnTo>
                <a:lnTo>
                  <a:pt x="31877" y="49415"/>
                </a:lnTo>
                <a:lnTo>
                  <a:pt x="31750" y="201485"/>
                </a:lnTo>
                <a:lnTo>
                  <a:pt x="28917" y="240766"/>
                </a:lnTo>
                <a:lnTo>
                  <a:pt x="13462" y="250850"/>
                </a:lnTo>
                <a:lnTo>
                  <a:pt x="4356" y="250850"/>
                </a:lnTo>
                <a:lnTo>
                  <a:pt x="3009" y="251866"/>
                </a:lnTo>
                <a:lnTo>
                  <a:pt x="3009" y="255892"/>
                </a:lnTo>
                <a:lnTo>
                  <a:pt x="5372" y="256895"/>
                </a:lnTo>
                <a:lnTo>
                  <a:pt x="52133" y="255892"/>
                </a:lnTo>
                <a:lnTo>
                  <a:pt x="72097" y="256197"/>
                </a:lnTo>
                <a:lnTo>
                  <a:pt x="118097" y="257568"/>
                </a:lnTo>
                <a:lnTo>
                  <a:pt x="167474" y="257886"/>
                </a:lnTo>
                <a:lnTo>
                  <a:pt x="169125" y="256222"/>
                </a:lnTo>
                <a:lnTo>
                  <a:pt x="175818" y="216382"/>
                </a:lnTo>
                <a:lnTo>
                  <a:pt x="176225" y="210121"/>
                </a:lnTo>
                <a:lnTo>
                  <a:pt x="176225" y="206133"/>
                </a:lnTo>
                <a:close/>
              </a:path>
              <a:path w="382270" h="258445" extrusionOk="0">
                <a:moveTo>
                  <a:pt x="382003" y="205790"/>
                </a:moveTo>
                <a:lnTo>
                  <a:pt x="376961" y="205790"/>
                </a:lnTo>
                <a:lnTo>
                  <a:pt x="376288" y="207149"/>
                </a:lnTo>
                <a:lnTo>
                  <a:pt x="373494" y="219964"/>
                </a:lnTo>
                <a:lnTo>
                  <a:pt x="370446" y="226923"/>
                </a:lnTo>
                <a:lnTo>
                  <a:pt x="328891" y="239725"/>
                </a:lnTo>
                <a:lnTo>
                  <a:pt x="308190" y="238569"/>
                </a:lnTo>
                <a:lnTo>
                  <a:pt x="296075" y="234302"/>
                </a:lnTo>
                <a:lnTo>
                  <a:pt x="290271" y="225679"/>
                </a:lnTo>
                <a:lnTo>
                  <a:pt x="288493" y="211480"/>
                </a:lnTo>
                <a:lnTo>
                  <a:pt x="288353" y="200837"/>
                </a:lnTo>
                <a:lnTo>
                  <a:pt x="288493" y="130771"/>
                </a:lnTo>
                <a:lnTo>
                  <a:pt x="288861" y="129451"/>
                </a:lnTo>
                <a:lnTo>
                  <a:pt x="329247" y="130022"/>
                </a:lnTo>
                <a:lnTo>
                  <a:pt x="358152" y="152311"/>
                </a:lnTo>
                <a:lnTo>
                  <a:pt x="358457" y="157353"/>
                </a:lnTo>
                <a:lnTo>
                  <a:pt x="359130" y="158711"/>
                </a:lnTo>
                <a:lnTo>
                  <a:pt x="364515" y="158711"/>
                </a:lnTo>
                <a:lnTo>
                  <a:pt x="365163" y="136512"/>
                </a:lnTo>
                <a:lnTo>
                  <a:pt x="365874" y="129781"/>
                </a:lnTo>
                <a:lnTo>
                  <a:pt x="366852" y="112636"/>
                </a:lnTo>
                <a:lnTo>
                  <a:pt x="368579" y="107264"/>
                </a:lnTo>
                <a:lnTo>
                  <a:pt x="368579" y="103225"/>
                </a:lnTo>
                <a:lnTo>
                  <a:pt x="367525" y="102527"/>
                </a:lnTo>
                <a:lnTo>
                  <a:pt x="364515" y="102527"/>
                </a:lnTo>
                <a:lnTo>
                  <a:pt x="357784" y="110274"/>
                </a:lnTo>
                <a:lnTo>
                  <a:pt x="352742" y="111315"/>
                </a:lnTo>
                <a:lnTo>
                  <a:pt x="344690" y="111963"/>
                </a:lnTo>
                <a:lnTo>
                  <a:pt x="334060" y="112356"/>
                </a:lnTo>
                <a:lnTo>
                  <a:pt x="288861" y="112636"/>
                </a:lnTo>
                <a:lnTo>
                  <a:pt x="288493" y="111315"/>
                </a:lnTo>
                <a:lnTo>
                  <a:pt x="288493" y="21513"/>
                </a:lnTo>
                <a:lnTo>
                  <a:pt x="289204" y="20523"/>
                </a:lnTo>
                <a:lnTo>
                  <a:pt x="329704" y="21361"/>
                </a:lnTo>
                <a:lnTo>
                  <a:pt x="363194" y="43700"/>
                </a:lnTo>
                <a:lnTo>
                  <a:pt x="363194" y="49072"/>
                </a:lnTo>
                <a:lnTo>
                  <a:pt x="363842" y="50774"/>
                </a:lnTo>
                <a:lnTo>
                  <a:pt x="368579" y="50774"/>
                </a:lnTo>
                <a:lnTo>
                  <a:pt x="369214" y="48768"/>
                </a:lnTo>
                <a:lnTo>
                  <a:pt x="370230" y="43027"/>
                </a:lnTo>
                <a:lnTo>
                  <a:pt x="370916" y="28244"/>
                </a:lnTo>
                <a:lnTo>
                  <a:pt x="372262" y="9398"/>
                </a:lnTo>
                <a:lnTo>
                  <a:pt x="373951" y="5372"/>
                </a:lnTo>
                <a:lnTo>
                  <a:pt x="373951" y="1346"/>
                </a:lnTo>
                <a:lnTo>
                  <a:pt x="373621" y="0"/>
                </a:lnTo>
                <a:lnTo>
                  <a:pt x="370230" y="0"/>
                </a:lnTo>
                <a:lnTo>
                  <a:pt x="368236" y="1016"/>
                </a:lnTo>
                <a:lnTo>
                  <a:pt x="363842" y="2019"/>
                </a:lnTo>
                <a:lnTo>
                  <a:pt x="352094" y="3340"/>
                </a:lnTo>
                <a:lnTo>
                  <a:pt x="337769" y="3556"/>
                </a:lnTo>
                <a:lnTo>
                  <a:pt x="267995" y="3721"/>
                </a:lnTo>
                <a:lnTo>
                  <a:pt x="233337" y="2832"/>
                </a:lnTo>
                <a:lnTo>
                  <a:pt x="214528" y="2667"/>
                </a:lnTo>
                <a:lnTo>
                  <a:pt x="212191" y="3340"/>
                </a:lnTo>
                <a:lnTo>
                  <a:pt x="212191" y="8051"/>
                </a:lnTo>
                <a:lnTo>
                  <a:pt x="214160" y="8750"/>
                </a:lnTo>
                <a:lnTo>
                  <a:pt x="222592" y="8750"/>
                </a:lnTo>
                <a:lnTo>
                  <a:pt x="228307" y="9067"/>
                </a:lnTo>
                <a:lnTo>
                  <a:pt x="242074" y="12103"/>
                </a:lnTo>
                <a:lnTo>
                  <a:pt x="244779" y="17487"/>
                </a:lnTo>
                <a:lnTo>
                  <a:pt x="245846" y="37401"/>
                </a:lnTo>
                <a:lnTo>
                  <a:pt x="246049" y="49415"/>
                </a:lnTo>
                <a:lnTo>
                  <a:pt x="245922" y="201485"/>
                </a:lnTo>
                <a:lnTo>
                  <a:pt x="243116" y="240766"/>
                </a:lnTo>
                <a:lnTo>
                  <a:pt x="227622" y="250850"/>
                </a:lnTo>
                <a:lnTo>
                  <a:pt x="218554" y="250850"/>
                </a:lnTo>
                <a:lnTo>
                  <a:pt x="217233" y="251866"/>
                </a:lnTo>
                <a:lnTo>
                  <a:pt x="217233" y="255892"/>
                </a:lnTo>
                <a:lnTo>
                  <a:pt x="219570" y="256895"/>
                </a:lnTo>
                <a:lnTo>
                  <a:pt x="266331" y="255892"/>
                </a:lnTo>
                <a:lnTo>
                  <a:pt x="282105" y="256197"/>
                </a:lnTo>
                <a:lnTo>
                  <a:pt x="326275" y="257568"/>
                </a:lnTo>
                <a:lnTo>
                  <a:pt x="375272" y="257886"/>
                </a:lnTo>
                <a:lnTo>
                  <a:pt x="377647" y="249161"/>
                </a:lnTo>
                <a:lnTo>
                  <a:pt x="379018" y="241566"/>
                </a:lnTo>
                <a:lnTo>
                  <a:pt x="380441" y="230860"/>
                </a:lnTo>
                <a:lnTo>
                  <a:pt x="381558" y="219976"/>
                </a:lnTo>
                <a:lnTo>
                  <a:pt x="382003" y="211810"/>
                </a:lnTo>
                <a:lnTo>
                  <a:pt x="382003" y="205790"/>
                </a:lnTo>
                <a:close/>
              </a:path>
            </a:pathLst>
          </a:custGeom>
          <a:solidFill>
            <a:srgbClr val="53555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8"/>
          <p:cNvSpPr/>
          <p:nvPr/>
        </p:nvSpPr>
        <p:spPr>
          <a:xfrm>
            <a:off x="2730541" y="1752570"/>
            <a:ext cx="3009873" cy="30479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8"/>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sldNum" idx="12"/>
          </p:nvPr>
        </p:nvSpPr>
        <p:spPr>
          <a:xfrm>
            <a:off x="8778240" y="6377940"/>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5"/>
        <p:cNvGrpSpPr/>
        <p:nvPr/>
      </p:nvGrpSpPr>
      <p:grpSpPr>
        <a:xfrm>
          <a:off x="0" y="0"/>
          <a:ext cx="0" cy="0"/>
          <a:chOff x="0" y="0"/>
          <a:chExt cx="0" cy="0"/>
        </a:xfrm>
      </p:grpSpPr>
      <p:sp>
        <p:nvSpPr>
          <p:cNvPr id="46" name="Google Shape;46;p10"/>
          <p:cNvSpPr txBox="1">
            <a:spLocks noGrp="1"/>
          </p:cNvSpPr>
          <p:nvPr>
            <p:ph type="ctrTitle"/>
          </p:nvPr>
        </p:nvSpPr>
        <p:spPr>
          <a:xfrm>
            <a:off x="914400" y="2125980"/>
            <a:ext cx="10363200" cy="4308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subTitle" idx="1"/>
          </p:nvPr>
        </p:nvSpPr>
        <p:spPr>
          <a:xfrm>
            <a:off x="1828800" y="3840480"/>
            <a:ext cx="853440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8778240" y="6377940"/>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801369" y="451612"/>
            <a:ext cx="10589259" cy="4308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1"/>
          <p:cNvSpPr txBox="1">
            <a:spLocks noGrp="1"/>
          </p:cNvSpPr>
          <p:nvPr>
            <p:ph type="body" idx="1"/>
          </p:nvPr>
        </p:nvSpPr>
        <p:spPr>
          <a:xfrm>
            <a:off x="609600" y="1577340"/>
            <a:ext cx="530352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4" name="Google Shape;54;p11"/>
          <p:cNvSpPr txBox="1">
            <a:spLocks noGrp="1"/>
          </p:cNvSpPr>
          <p:nvPr>
            <p:ph type="body" idx="2"/>
          </p:nvPr>
        </p:nvSpPr>
        <p:spPr>
          <a:xfrm>
            <a:off x="6278880" y="1577340"/>
            <a:ext cx="5303520" cy="276999"/>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5" name="Google Shape;55;p11"/>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1"/>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1"/>
          <p:cNvSpPr txBox="1">
            <a:spLocks noGrp="1"/>
          </p:cNvSpPr>
          <p:nvPr>
            <p:ph type="sldNum" idx="12"/>
          </p:nvPr>
        </p:nvSpPr>
        <p:spPr>
          <a:xfrm>
            <a:off x="8778240" y="6377940"/>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01369" y="451612"/>
            <a:ext cx="10589259" cy="43088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800" b="1"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2"/>
          <p:cNvSpPr txBox="1">
            <a:spLocks noGrp="1"/>
          </p:cNvSpPr>
          <p:nvPr>
            <p:ph type="sldNum" idx="12"/>
          </p:nvPr>
        </p:nvSpPr>
        <p:spPr>
          <a:xfrm>
            <a:off x="8778240" y="6377940"/>
            <a:ext cx="2804160" cy="2769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CL"/>
              <a:t>‹Nº›</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96384" y="274639"/>
            <a:ext cx="11148483" cy="430887"/>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96384" y="1776413"/>
            <a:ext cx="10972800" cy="1384995"/>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408852252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p:nvPr/>
        </p:nvSpPr>
        <p:spPr>
          <a:xfrm>
            <a:off x="0" y="0"/>
            <a:ext cx="12192000" cy="6858000"/>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7"/>
          <p:cNvSpPr/>
          <p:nvPr/>
        </p:nvSpPr>
        <p:spPr>
          <a:xfrm>
            <a:off x="256118" y="196850"/>
            <a:ext cx="11679767" cy="6464300"/>
          </a:xfrm>
          <a:custGeom>
            <a:avLst/>
            <a:gdLst/>
            <a:ahLst/>
            <a:cxnLst/>
            <a:rect l="l" t="t" r="r" b="b"/>
            <a:pathLst>
              <a:path w="8759825" h="6464300" extrusionOk="0">
                <a:moveTo>
                  <a:pt x="8759825" y="0"/>
                </a:moveTo>
                <a:lnTo>
                  <a:pt x="0" y="0"/>
                </a:lnTo>
                <a:lnTo>
                  <a:pt x="0" y="6464298"/>
                </a:lnTo>
                <a:lnTo>
                  <a:pt x="8759825" y="6464298"/>
                </a:lnTo>
                <a:lnTo>
                  <a:pt x="875982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7"/>
          <p:cNvSpPr txBox="1">
            <a:spLocks noGrp="1"/>
          </p:cNvSpPr>
          <p:nvPr>
            <p:ph type="title"/>
          </p:nvPr>
        </p:nvSpPr>
        <p:spPr>
          <a:xfrm>
            <a:off x="801369" y="451612"/>
            <a:ext cx="10589259" cy="43088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7"/>
          <p:cNvSpPr txBox="1">
            <a:spLocks noGrp="1"/>
          </p:cNvSpPr>
          <p:nvPr>
            <p:ph type="body" idx="1"/>
          </p:nvPr>
        </p:nvSpPr>
        <p:spPr>
          <a:xfrm>
            <a:off x="687917" y="1185844"/>
            <a:ext cx="10819553" cy="276999"/>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4" name="Google Shape;14;p7"/>
          <p:cNvSpPr txBox="1">
            <a:spLocks noGrp="1"/>
          </p:cNvSpPr>
          <p:nvPr>
            <p:ph type="ftr" idx="11"/>
          </p:nvPr>
        </p:nvSpPr>
        <p:spPr>
          <a:xfrm>
            <a:off x="4145280" y="6377940"/>
            <a:ext cx="3901440" cy="276999"/>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7"/>
          <p:cNvSpPr txBox="1">
            <a:spLocks noGrp="1"/>
          </p:cNvSpPr>
          <p:nvPr>
            <p:ph type="dt" idx="10"/>
          </p:nvPr>
        </p:nvSpPr>
        <p:spPr>
          <a:xfrm>
            <a:off x="609600" y="6377940"/>
            <a:ext cx="2804160" cy="27699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7"/>
          <p:cNvSpPr txBox="1">
            <a:spLocks noGrp="1"/>
          </p:cNvSpPr>
          <p:nvPr>
            <p:ph type="sldNum" idx="12"/>
          </p:nvPr>
        </p:nvSpPr>
        <p:spPr>
          <a:xfrm>
            <a:off x="8778240" y="6377940"/>
            <a:ext cx="2804160" cy="276999"/>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b="0" u="none"/>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airtable.com/shr7Rx4pYVyA2OvKj"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investigacion.uc.cl/wp-content/uploads/2023/03/20230331-Formato-Compromiso-Facultad-Principal-AT-2023.docx" TargetMode="External"/><Relationship Id="rId7" Type="http://schemas.openxmlformats.org/officeDocument/2006/relationships/hyperlink" Target="https://investigacion.uc.cl/wp-content/uploads/2023/03/20230331-CERTIFICACION-CONTRATACIONES-INST-PARTICIPANTE-AT-2023.docx" TargetMode="External"/><Relationship Id="rId2" Type="http://schemas.openxmlformats.org/officeDocument/2006/relationships/hyperlink" Target="https://investigacion.uc.cl/wp-content/uploads/2023/03/20230331-DOI-AT-2023.doc" TargetMode="External"/><Relationship Id="rId1" Type="http://schemas.openxmlformats.org/officeDocument/2006/relationships/slideLayout" Target="../slideLayouts/slideLayout5.xml"/><Relationship Id="rId6" Type="http://schemas.openxmlformats.org/officeDocument/2006/relationships/hyperlink" Target="https://investigacion.uc.cl/wp-content/uploads/2023/03/20230331-CARTA-COMPROMISO-PUC-PRINCIPAL-2023.docx" TargetMode="External"/><Relationship Id="rId5" Type="http://schemas.openxmlformats.org/officeDocument/2006/relationships/hyperlink" Target="https://investigacion.uc.cl/wp-content/uploads/2023/03/20220331-Formato-Contrataciones-Facultades-Participantes-AT-2023.docx" TargetMode="External"/><Relationship Id="rId4" Type="http://schemas.openxmlformats.org/officeDocument/2006/relationships/hyperlink" Target="https://investigacion.uc.cl/wp-content/uploads/2023/03/20230331-Formato-Compromiso-Facultad-Asociada-AT-2023.docx" TargetMode="External"/><Relationship Id="rId9" Type="http://schemas.microsoft.com/office/2018/10/relationships/comments" Target="../comments/modernComment_14E_BB6C5DA9.xml"/></Relationships>
</file>

<file path=ppt/slides/_rels/slide18.xml.rels><?xml version="1.0" encoding="UTF-8" standalone="yes"?>
<Relationships xmlns="http://schemas.openxmlformats.org/package/2006/relationships"><Relationship Id="rId3" Type="http://schemas.openxmlformats.org/officeDocument/2006/relationships/hyperlink" Target="https://investigacion.uc.cl/wp-content/uploads/2023/03/20230331-Formato-Compromiso-Facultad-Asociada-AT-2023.docx" TargetMode="External"/><Relationship Id="rId2" Type="http://schemas.openxmlformats.org/officeDocument/2006/relationships/hyperlink" Target="https://investigacion.uc.cl/wp-content/uploads/2023/03/20230331-DOI-AT-2023.doc" TargetMode="External"/><Relationship Id="rId1" Type="http://schemas.openxmlformats.org/officeDocument/2006/relationships/slideLayout" Target="../slideLayouts/slideLayout5.xml"/><Relationship Id="rId6" Type="http://schemas.openxmlformats.org/officeDocument/2006/relationships/hyperlink" Target="https://investigacion.uc.cl/wp-content/uploads/2023/03/20230331-CERTIFICACION-CONTRATACIONES-INST-PARTICIPANTE-AT-2023.docx" TargetMode="External"/><Relationship Id="rId5" Type="http://schemas.openxmlformats.org/officeDocument/2006/relationships/hyperlink" Target="https://investigacion.uc.cl/wp-content/uploads/2023/03/20230331-CARTA-COMPROMISO-PUC-ASOCIADA-AT-2023.docx" TargetMode="External"/><Relationship Id="rId4" Type="http://schemas.openxmlformats.org/officeDocument/2006/relationships/hyperlink" Target="https://investigacion.uc.cl/wp-content/uploads/2023/03/20220331-Formato-Contrataciones-Facultades-Participantes-AT-2023.docx" TargetMode="External"/><Relationship Id="rId9" Type="http://schemas.microsoft.com/office/2018/10/relationships/comments" Target="../comments/modernComment_14E_BB6C5DA9.xml"/></Relationships>
</file>

<file path=ppt/slides/_rels/slide19.xml.rels><?xml version="1.0" encoding="UTF-8" standalone="yes"?>
<Relationships xmlns="http://schemas.openxmlformats.org/package/2006/relationships"><Relationship Id="rId3" Type="http://schemas.openxmlformats.org/officeDocument/2006/relationships/hyperlink" Target="https://airtable.com/shr7Rx4pYVyA2OvKj" TargetMode="External"/><Relationship Id="rId2" Type="http://schemas.openxmlformats.org/officeDocument/2006/relationships/hyperlink" Target="https://investigacion.uc.cl/concursos/concurso-de-anillos-de-investigacion-en-areas-tematicas-especificas-convocatoria-2023/" TargetMode="External"/><Relationship Id="rId1" Type="http://schemas.openxmlformats.org/officeDocument/2006/relationships/slideLayout" Target="../slideLayouts/slideLayout5.xml"/><Relationship Id="rId4" Type="http://schemas.microsoft.com/office/2018/10/relationships/comments" Target="../comments/modernComment_150_89AA23A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4_1AF0513A.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auth.anid.cl/" TargetMode="External"/><Relationship Id="rId2" Type="http://schemas.openxmlformats.org/officeDocument/2006/relationships/hyperlink" Target="https://www.anid.cl/concursos/concurso/?id=170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p:nvPr/>
        </p:nvSpPr>
        <p:spPr>
          <a:xfrm>
            <a:off x="3220" y="9325"/>
            <a:ext cx="12188780" cy="6840423"/>
          </a:xfrm>
          <a:custGeom>
            <a:avLst/>
            <a:gdLst/>
            <a:ahLst/>
            <a:cxnLst/>
            <a:rect l="l" t="t" r="r" b="b"/>
            <a:pathLst>
              <a:path w="9144000" h="6858000" extrusionOk="0">
                <a:moveTo>
                  <a:pt x="9144000" y="0"/>
                </a:moveTo>
                <a:lnTo>
                  <a:pt x="0" y="0"/>
                </a:lnTo>
                <a:lnTo>
                  <a:pt x="0" y="6858000"/>
                </a:lnTo>
                <a:lnTo>
                  <a:pt x="9144000" y="6858000"/>
                </a:lnTo>
                <a:lnTo>
                  <a:pt x="9144000" y="0"/>
                </a:lnTo>
                <a:close/>
              </a:path>
            </a:pathLst>
          </a:custGeom>
          <a:solidFill>
            <a:srgbClr val="BFBFB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
          <p:cNvSpPr/>
          <p:nvPr/>
        </p:nvSpPr>
        <p:spPr>
          <a:xfrm>
            <a:off x="200904" y="244729"/>
            <a:ext cx="11790191" cy="6368542"/>
          </a:xfrm>
          <a:custGeom>
            <a:avLst/>
            <a:gdLst/>
            <a:ahLst/>
            <a:cxnLst/>
            <a:rect l="l" t="t" r="r" b="b"/>
            <a:pathLst>
              <a:path w="8759825" h="6464300" extrusionOk="0">
                <a:moveTo>
                  <a:pt x="8759825" y="0"/>
                </a:moveTo>
                <a:lnTo>
                  <a:pt x="0" y="0"/>
                </a:lnTo>
                <a:lnTo>
                  <a:pt x="0" y="6464298"/>
                </a:lnTo>
                <a:lnTo>
                  <a:pt x="8759825" y="6464298"/>
                </a:lnTo>
                <a:lnTo>
                  <a:pt x="875982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1"/>
          <p:cNvSpPr txBox="1"/>
          <p:nvPr/>
        </p:nvSpPr>
        <p:spPr>
          <a:xfrm>
            <a:off x="3352800" y="2378130"/>
            <a:ext cx="8007842" cy="1982594"/>
          </a:xfrm>
          <a:prstGeom prst="rect">
            <a:avLst/>
          </a:prstGeom>
          <a:noFill/>
          <a:ln>
            <a:noFill/>
          </a:ln>
        </p:spPr>
        <p:txBody>
          <a:bodyPr spcFirstLastPara="1" wrap="square" lIns="0" tIns="12700" rIns="0" bIns="0" anchor="t" anchorCtr="0">
            <a:spAutoFit/>
          </a:bodyPr>
          <a:lstStyle/>
          <a:p>
            <a:pPr marL="12700" algn="r"/>
            <a:r>
              <a:rPr lang="es-CL" sz="3200" b="1" i="1" dirty="0">
                <a:solidFill>
                  <a:srgbClr val="595959"/>
                </a:solidFill>
                <a:latin typeface="Calibri"/>
                <a:ea typeface="Calibri"/>
                <a:cs typeface="Calibri"/>
                <a:sym typeface="Calibri"/>
              </a:rPr>
              <a:t>PATROCINIO UC Concurso Anillos</a:t>
            </a:r>
          </a:p>
          <a:p>
            <a:pPr marL="12700" algn="r"/>
            <a:r>
              <a:rPr lang="es-CL" sz="3200" b="1" i="1" dirty="0">
                <a:solidFill>
                  <a:srgbClr val="595959"/>
                </a:solidFill>
                <a:latin typeface="Calibri"/>
                <a:ea typeface="Calibri"/>
                <a:cs typeface="Calibri"/>
                <a:sym typeface="Calibri"/>
              </a:rPr>
              <a:t> de Investigación en áreas temáticas específicas 2023 </a:t>
            </a:r>
          </a:p>
          <a:p>
            <a:pPr marL="12700" algn="r"/>
            <a:r>
              <a:rPr lang="es-CL" sz="3200" b="1" i="1" dirty="0">
                <a:solidFill>
                  <a:srgbClr val="595959"/>
                </a:solidFill>
                <a:latin typeface="Calibri"/>
                <a:ea typeface="Calibri"/>
                <a:cs typeface="Calibri"/>
                <a:sym typeface="Calibri"/>
              </a:rPr>
              <a:t> </a:t>
            </a:r>
            <a:endParaRPr dirty="0"/>
          </a:p>
        </p:txBody>
      </p:sp>
      <p:sp>
        <p:nvSpPr>
          <p:cNvPr id="70" name="Google Shape;70;p1"/>
          <p:cNvSpPr/>
          <p:nvPr/>
        </p:nvSpPr>
        <p:spPr>
          <a:xfrm>
            <a:off x="533400" y="375346"/>
            <a:ext cx="2612136" cy="1627632"/>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
          <p:cNvSpPr/>
          <p:nvPr/>
        </p:nvSpPr>
        <p:spPr>
          <a:xfrm>
            <a:off x="3845417" y="2255003"/>
            <a:ext cx="7515225" cy="73660"/>
          </a:xfrm>
          <a:custGeom>
            <a:avLst/>
            <a:gdLst/>
            <a:ahLst/>
            <a:cxnLst/>
            <a:rect l="l" t="t" r="r" b="b"/>
            <a:pathLst>
              <a:path w="7515225" h="73660" extrusionOk="0">
                <a:moveTo>
                  <a:pt x="7515224" y="0"/>
                </a:moveTo>
                <a:lnTo>
                  <a:pt x="0" y="0"/>
                </a:lnTo>
                <a:lnTo>
                  <a:pt x="0" y="73257"/>
                </a:lnTo>
                <a:lnTo>
                  <a:pt x="7515224" y="73257"/>
                </a:lnTo>
                <a:lnTo>
                  <a:pt x="7515224" y="0"/>
                </a:lnTo>
                <a:close/>
              </a:path>
            </a:pathLst>
          </a:custGeom>
          <a:solidFill>
            <a:srgbClr val="5959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
          <p:cNvSpPr/>
          <p:nvPr/>
        </p:nvSpPr>
        <p:spPr>
          <a:xfrm>
            <a:off x="3826807" y="4373109"/>
            <a:ext cx="7515225" cy="67310"/>
          </a:xfrm>
          <a:custGeom>
            <a:avLst/>
            <a:gdLst/>
            <a:ahLst/>
            <a:cxnLst/>
            <a:rect l="l" t="t" r="r" b="b"/>
            <a:pathLst>
              <a:path w="7515225" h="67310" extrusionOk="0">
                <a:moveTo>
                  <a:pt x="7515224" y="0"/>
                </a:moveTo>
                <a:lnTo>
                  <a:pt x="0" y="0"/>
                </a:lnTo>
                <a:lnTo>
                  <a:pt x="0" y="67152"/>
                </a:lnTo>
                <a:lnTo>
                  <a:pt x="7515224" y="67152"/>
                </a:lnTo>
                <a:lnTo>
                  <a:pt x="7515224" y="0"/>
                </a:lnTo>
                <a:close/>
              </a:path>
            </a:pathLst>
          </a:custGeom>
          <a:solidFill>
            <a:srgbClr val="59595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1"/>
          <p:cNvSpPr txBox="1"/>
          <p:nvPr/>
        </p:nvSpPr>
        <p:spPr>
          <a:xfrm>
            <a:off x="8091948" y="5034116"/>
            <a:ext cx="3268694" cy="628377"/>
          </a:xfrm>
          <a:prstGeom prst="rect">
            <a:avLst/>
          </a:prstGeom>
          <a:noFill/>
          <a:ln>
            <a:noFill/>
          </a:ln>
        </p:spPr>
        <p:txBody>
          <a:bodyPr spcFirstLastPara="1" wrap="square" lIns="0" tIns="12700" rIns="0" bIns="0" anchor="t" anchorCtr="0">
            <a:spAutoFit/>
          </a:bodyPr>
          <a:lstStyle/>
          <a:p>
            <a:pPr marL="747395" marR="5080" lvl="0" indent="-735330" algn="r" rtl="0">
              <a:spcBef>
                <a:spcPts val="0"/>
              </a:spcBef>
              <a:spcAft>
                <a:spcPts val="0"/>
              </a:spcAft>
              <a:buNone/>
            </a:pPr>
            <a:r>
              <a:rPr lang="es-CL" sz="2000" dirty="0">
                <a:solidFill>
                  <a:srgbClr val="595959"/>
                </a:solidFill>
                <a:latin typeface="Calibri"/>
                <a:ea typeface="Calibri"/>
                <a:cs typeface="Calibri"/>
                <a:sym typeface="Calibri"/>
              </a:rPr>
              <a:t>Dirección de Investigación</a:t>
            </a:r>
          </a:p>
          <a:p>
            <a:pPr marL="747395" marR="5080" lvl="0" indent="-735330" algn="r" rtl="0">
              <a:spcBef>
                <a:spcPts val="0"/>
              </a:spcBef>
              <a:spcAft>
                <a:spcPts val="0"/>
              </a:spcAft>
              <a:buNone/>
            </a:pPr>
            <a:r>
              <a:rPr lang="es-CL" sz="2000" dirty="0">
                <a:solidFill>
                  <a:srgbClr val="595959"/>
                </a:solidFill>
                <a:latin typeface="Calibri"/>
                <a:ea typeface="Calibri"/>
                <a:cs typeface="Calibri"/>
                <a:sym typeface="Calibri"/>
              </a:rPr>
              <a:t>13 de Abril de 20223</a:t>
            </a:r>
            <a:endParaRPr sz="2000"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101" name="Google Shape;101;p22"/>
          <p:cNvCxnSpPr/>
          <p:nvPr/>
        </p:nvCxnSpPr>
        <p:spPr>
          <a:xfrm>
            <a:off x="1920607" y="1035776"/>
            <a:ext cx="8487200"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50"/>
              </a:srgbClr>
            </a:outerShdw>
          </a:effectLst>
        </p:spPr>
      </p:cxnSp>
      <p:sp>
        <p:nvSpPr>
          <p:cNvPr id="102" name="Google Shape;102;p22"/>
          <p:cNvSpPr txBox="1">
            <a:spLocks noGrp="1"/>
          </p:cNvSpPr>
          <p:nvPr>
            <p:ph type="title"/>
          </p:nvPr>
        </p:nvSpPr>
        <p:spPr>
          <a:xfrm>
            <a:off x="1920607" y="394425"/>
            <a:ext cx="11148400" cy="738000"/>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a:t>
            </a:r>
            <a:endParaRPr dirty="0">
              <a:solidFill>
                <a:schemeClr val="tx1"/>
              </a:solidFill>
              <a:latin typeface="Calibri" charset="0"/>
              <a:ea typeface="ＭＳ Ｐゴシック" charset="-128"/>
              <a:cs typeface="+mn-cs"/>
            </a:endParaRPr>
          </a:p>
        </p:txBody>
      </p:sp>
      <p:sp>
        <p:nvSpPr>
          <p:cNvPr id="103" name="Google Shape;103;p22"/>
          <p:cNvSpPr txBox="1">
            <a:spLocks noGrp="1"/>
          </p:cNvSpPr>
          <p:nvPr>
            <p:ph type="body" idx="1"/>
          </p:nvPr>
        </p:nvSpPr>
        <p:spPr>
          <a:xfrm>
            <a:off x="725000" y="528062"/>
            <a:ext cx="10014239" cy="1602377"/>
          </a:xfrm>
          <a:prstGeom prst="rect">
            <a:avLst/>
          </a:prstGeom>
          <a:noFill/>
          <a:ln>
            <a:noFill/>
          </a:ln>
        </p:spPr>
        <p:txBody>
          <a:bodyPr spcFirstLastPara="1" wrap="square" lIns="91433" tIns="45700" rIns="91433" bIns="45700" anchor="t" anchorCtr="0">
            <a:noAutofit/>
          </a:bodyPr>
          <a:lstStyle/>
          <a:p>
            <a:pPr marL="0" indent="0" algn="just">
              <a:spcBef>
                <a:spcPts val="1067"/>
              </a:spcBef>
              <a:buSzPts val="935"/>
            </a:pPr>
            <a:endParaRPr sz="1600" dirty="0"/>
          </a:p>
          <a:p>
            <a:pPr marL="0" indent="0" algn="just">
              <a:spcBef>
                <a:spcPts val="1067"/>
              </a:spcBef>
              <a:buClr>
                <a:schemeClr val="dk1"/>
              </a:buClr>
              <a:buSzPts val="1100"/>
            </a:pPr>
            <a:endParaRPr lang="es" sz="1600" dirty="0"/>
          </a:p>
          <a:p>
            <a:pPr algn="just">
              <a:spcBef>
                <a:spcPts val="600"/>
              </a:spcBef>
            </a:pPr>
            <a:r>
              <a:rPr lang="es-ES" b="1" dirty="0"/>
              <a:t>DESEMPATE:</a:t>
            </a:r>
          </a:p>
          <a:p>
            <a:pPr marL="571500" indent="-342900" algn="just">
              <a:spcBef>
                <a:spcPts val="600"/>
              </a:spcBef>
              <a:buFont typeface="+mj-lt"/>
              <a:buAutoNum type="arabicPeriod"/>
            </a:pPr>
            <a:r>
              <a:rPr lang="es-ES" dirty="0"/>
              <a:t>Propuestas conformadas por un equipo de Investigadores/as Principales, incluyendo al Director/a y Director/a Alterno/a, que considere una mayor equidad de género.</a:t>
            </a:r>
          </a:p>
          <a:p>
            <a:pPr marL="571500" indent="-342900" algn="just">
              <a:spcBef>
                <a:spcPts val="600"/>
              </a:spcBef>
              <a:buFont typeface="+mj-lt"/>
              <a:buAutoNum type="arabicPeriod"/>
            </a:pPr>
            <a:r>
              <a:rPr lang="es-ES" dirty="0"/>
              <a:t>Propuestas presentadas, cuya Institución principal se encuentre radicada fuera de la Región Metropolitana.</a:t>
            </a:r>
          </a:p>
          <a:p>
            <a:pPr marL="571500" indent="-342900" algn="just">
              <a:spcBef>
                <a:spcPts val="600"/>
              </a:spcBef>
              <a:buFont typeface="+mj-lt"/>
              <a:buAutoNum type="arabicPeriod"/>
            </a:pPr>
            <a:r>
              <a:rPr lang="es-ES" dirty="0"/>
              <a:t>Propuestas que contengan un mayor número de Instituciones Asociadas radicadas fuera de la Región Metropolitana.</a:t>
            </a:r>
          </a:p>
          <a:p>
            <a:pPr marL="228600" indent="0" algn="just">
              <a:spcBef>
                <a:spcPts val="600"/>
              </a:spcBef>
            </a:pPr>
            <a:endParaRPr lang="es-ES" dirty="0"/>
          </a:p>
          <a:p>
            <a:pPr marL="228600" indent="0" algn="just">
              <a:spcBef>
                <a:spcPts val="600"/>
              </a:spcBef>
            </a:pPr>
            <a:r>
              <a:rPr lang="es-ES" b="1" dirty="0"/>
              <a:t>ADJUDICACIÓN Y NOTIFICACIÓN DE LOS RESULTADOS_</a:t>
            </a:r>
          </a:p>
          <a:p>
            <a:pPr marL="228600" indent="0" algn="just">
              <a:spcBef>
                <a:spcPts val="600"/>
              </a:spcBef>
            </a:pPr>
            <a:r>
              <a:rPr lang="es-ES" dirty="0"/>
              <a:t>La adjudicación de los proyectos será efectuada por la ANID mediante la correspondiente resolución firmada por su Director/a Nacional. Una vez totalmente tramitada su resolución, el fallo del concurso será publicado en la página web de ANID y será comunicado a los/as Directores/as de los proyectos y representantes legales de las Instituciones Principales mediante correo electrónico y/o carta certificada.</a:t>
            </a:r>
          </a:p>
        </p:txBody>
      </p:sp>
      <p:sp>
        <p:nvSpPr>
          <p:cNvPr id="105" name="Google Shape;105;p22"/>
          <p:cNvSpPr txBox="1"/>
          <p:nvPr/>
        </p:nvSpPr>
        <p:spPr>
          <a:xfrm>
            <a:off x="9727623" y="6242951"/>
            <a:ext cx="2057600" cy="365200"/>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10</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39239" y="396860"/>
            <a:ext cx="1019176" cy="1019176"/>
          </a:xfrm>
          <a:prstGeom prst="rect">
            <a:avLst/>
          </a:prstGeom>
        </p:spPr>
      </p:pic>
    </p:spTree>
    <p:extLst>
      <p:ext uri="{BB962C8B-B14F-4D97-AF65-F5344CB8AC3E}">
        <p14:creationId xmlns:p14="http://schemas.microsoft.com/office/powerpoint/2010/main" val="450132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1920608" y="412378"/>
            <a:ext cx="8487043" cy="600449"/>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Restricciones e incompatibilidades</a:t>
            </a:r>
            <a:endParaRPr dirty="0">
              <a:solidFill>
                <a:schemeClr val="tx1"/>
              </a:solidFill>
              <a:latin typeface="Calibri" charset="0"/>
              <a:ea typeface="ＭＳ Ｐゴシック" charset="-128"/>
              <a:cs typeface="+mn-cs"/>
            </a:endParaRPr>
          </a:p>
        </p:txBody>
      </p:sp>
      <p:cxnSp>
        <p:nvCxnSpPr>
          <p:cNvPr id="124" name="Google Shape;124;p24"/>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125" name="Google Shape;125;p24"/>
          <p:cNvSpPr txBox="1">
            <a:spLocks noGrp="1"/>
          </p:cNvSpPr>
          <p:nvPr>
            <p:ph type="body" idx="1"/>
          </p:nvPr>
        </p:nvSpPr>
        <p:spPr>
          <a:xfrm>
            <a:off x="696913" y="1434665"/>
            <a:ext cx="10972800" cy="4869300"/>
          </a:xfrm>
          <a:prstGeom prst="rect">
            <a:avLst/>
          </a:prstGeom>
          <a:noFill/>
          <a:ln>
            <a:noFill/>
          </a:ln>
        </p:spPr>
        <p:txBody>
          <a:bodyPr spcFirstLastPara="1" wrap="square" lIns="91433" tIns="45700" rIns="91433" bIns="45700" anchor="t" anchorCtr="0">
            <a:normAutofit/>
          </a:bodyPr>
          <a:lstStyle/>
          <a:p>
            <a:pPr marL="338658" indent="-237061" algn="just">
              <a:buClr>
                <a:schemeClr val="dk1"/>
              </a:buClr>
              <a:buSzPts val="1200"/>
            </a:pPr>
            <a:endParaRPr sz="1600" dirty="0"/>
          </a:p>
          <a:p>
            <a:pPr marL="0" indent="0">
              <a:spcBef>
                <a:spcPts val="1333"/>
              </a:spcBef>
              <a:buClr>
                <a:schemeClr val="dk1"/>
              </a:buClr>
              <a:buSzPts val="2100"/>
            </a:pPr>
            <a:endParaRPr sz="1467" dirty="0"/>
          </a:p>
        </p:txBody>
      </p:sp>
      <p:sp>
        <p:nvSpPr>
          <p:cNvPr id="127" name="Google Shape;127;p24"/>
          <p:cNvSpPr txBox="1"/>
          <p:nvPr/>
        </p:nvSpPr>
        <p:spPr>
          <a:xfrm>
            <a:off x="581603" y="1035776"/>
            <a:ext cx="10877006" cy="4919200"/>
          </a:xfrm>
          <a:prstGeom prst="rect">
            <a:avLst/>
          </a:prstGeom>
          <a:noFill/>
          <a:ln>
            <a:noFill/>
          </a:ln>
        </p:spPr>
        <p:txBody>
          <a:bodyPr spcFirstLastPara="1" wrap="square" lIns="91433" tIns="45700" rIns="91433" bIns="45700" anchor="t" anchorCtr="0">
            <a:noAutofit/>
          </a:bodyPr>
          <a:lstStyle/>
          <a:p>
            <a:pPr>
              <a:lnSpc>
                <a:spcPct val="115000"/>
              </a:lnSpc>
              <a:spcBef>
                <a:spcPts val="600"/>
              </a:spcBef>
            </a:pPr>
            <a:r>
              <a:rPr lang="es-ES" sz="1600" b="1" dirty="0">
                <a:solidFill>
                  <a:schemeClr val="dk1"/>
                </a:solidFill>
                <a:latin typeface="Calibri"/>
                <a:ea typeface="Calibri"/>
                <a:cs typeface="Calibri"/>
                <a:sym typeface="Calibri"/>
              </a:rPr>
              <a:t>RESTRICCIONES ADMISIBILIDAD: Causales de inadmisibilidad.</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ingresadas a través del canal oficial, pero </a:t>
            </a:r>
            <a:r>
              <a:rPr lang="es-ES" sz="1500" b="1" dirty="0">
                <a:solidFill>
                  <a:schemeClr val="dk1"/>
                </a:solidFill>
                <a:latin typeface="Calibri"/>
                <a:ea typeface="Calibri"/>
                <a:cs typeface="Calibri"/>
                <a:sym typeface="Calibri"/>
              </a:rPr>
              <a:t>fuera del plazo </a:t>
            </a:r>
            <a:r>
              <a:rPr lang="es-ES" sz="1500" dirty="0">
                <a:solidFill>
                  <a:schemeClr val="dk1"/>
                </a:solidFill>
                <a:latin typeface="Calibri"/>
                <a:ea typeface="Calibri"/>
                <a:cs typeface="Calibri"/>
                <a:sym typeface="Calibri"/>
              </a:rPr>
              <a:t>informado.</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ingresadas a través de canales distintos a los establecidos en las bases.</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que contengan información en </a:t>
            </a:r>
            <a:r>
              <a:rPr lang="es-ES" sz="1500" b="1" dirty="0">
                <a:solidFill>
                  <a:schemeClr val="dk1"/>
                </a:solidFill>
                <a:latin typeface="Calibri"/>
                <a:ea typeface="Calibri"/>
                <a:cs typeface="Calibri"/>
                <a:sym typeface="Calibri"/>
              </a:rPr>
              <a:t>un idioma distinto al inglés </a:t>
            </a:r>
            <a:r>
              <a:rPr lang="es-ES" sz="1500" dirty="0">
                <a:solidFill>
                  <a:schemeClr val="dk1"/>
                </a:solidFill>
                <a:latin typeface="Calibri"/>
                <a:ea typeface="Calibri"/>
                <a:cs typeface="Calibri"/>
                <a:sym typeface="Calibri"/>
              </a:rPr>
              <a:t>en aquellos campos donde así lo explicita el formulario de postulación, a excepción de nombres propios, títulos de publicaciones o donde indique lo contrario el formulario de postulación en línea.</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cuya institución principal </a:t>
            </a:r>
            <a:r>
              <a:rPr lang="es-ES" sz="1500" b="1" dirty="0">
                <a:solidFill>
                  <a:schemeClr val="dk1"/>
                </a:solidFill>
                <a:latin typeface="Calibri"/>
                <a:ea typeface="Calibri"/>
                <a:cs typeface="Calibri"/>
                <a:sym typeface="Calibri"/>
              </a:rPr>
              <a:t>no cumpla con los requisitos </a:t>
            </a:r>
            <a:r>
              <a:rPr lang="es-ES" sz="1500" dirty="0">
                <a:solidFill>
                  <a:schemeClr val="dk1"/>
                </a:solidFill>
                <a:latin typeface="Calibri"/>
                <a:ea typeface="Calibri"/>
                <a:cs typeface="Calibri"/>
                <a:sym typeface="Calibri"/>
              </a:rPr>
              <a:t>establecidos en las bases.</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presentadas en alguna de las áreas temáticas en Ciencia y/o Tecnología // Ciencias Sociales, que no cumplan con las definiciones y requisitos contenidos en las bases.</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cuyo presupuesto solicitado a ANID supere el financiamiento máximo anual establecido según la temática a la que se postula.</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que presenten </a:t>
            </a:r>
            <a:r>
              <a:rPr lang="es-ES" sz="1500" b="1" dirty="0">
                <a:solidFill>
                  <a:schemeClr val="dk1"/>
                </a:solidFill>
                <a:latin typeface="Calibri"/>
                <a:ea typeface="Calibri"/>
                <a:cs typeface="Calibri"/>
                <a:sym typeface="Calibri"/>
              </a:rPr>
              <a:t>menos de tres o más de cinco investigadores/as principales</a:t>
            </a:r>
            <a:r>
              <a:rPr lang="es-ES" sz="1500" dirty="0">
                <a:solidFill>
                  <a:schemeClr val="dk1"/>
                </a:solidFill>
                <a:latin typeface="Calibri"/>
                <a:ea typeface="Calibri"/>
                <a:cs typeface="Calibri"/>
                <a:sym typeface="Calibri"/>
              </a:rPr>
              <a:t>, incluyendo al Director/a y al Director/a Alterno.</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que presenten </a:t>
            </a:r>
            <a:r>
              <a:rPr lang="es-ES" sz="1500" b="1" dirty="0">
                <a:solidFill>
                  <a:schemeClr val="dk1"/>
                </a:solidFill>
                <a:latin typeface="Calibri"/>
                <a:ea typeface="Calibri"/>
                <a:cs typeface="Calibri"/>
                <a:sym typeface="Calibri"/>
              </a:rPr>
              <a:t>más de dos Investigadores/as Asociados </a:t>
            </a:r>
            <a:r>
              <a:rPr lang="es-ES" sz="1500" dirty="0">
                <a:solidFill>
                  <a:schemeClr val="dk1"/>
                </a:solidFill>
                <a:latin typeface="Calibri"/>
                <a:ea typeface="Calibri"/>
                <a:cs typeface="Calibri"/>
                <a:sym typeface="Calibri"/>
              </a:rPr>
              <a:t>participando simultáneamente en la propuesta.</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cuyo Director/a y Director/a Alterno/a no pertenezcan a la institución principal.</a:t>
            </a:r>
          </a:p>
          <a:p>
            <a:pPr marL="285750" indent="-285750">
              <a:lnSpc>
                <a:spcPct val="115000"/>
              </a:lnSpc>
              <a:spcBef>
                <a:spcPts val="600"/>
              </a:spcBef>
              <a:buFont typeface="Arial" panose="020B0604020202020204" pitchFamily="34" charset="0"/>
              <a:buChar char="•"/>
            </a:pPr>
            <a:r>
              <a:rPr lang="es-ES" sz="1500" dirty="0">
                <a:solidFill>
                  <a:schemeClr val="dk1"/>
                </a:solidFill>
                <a:latin typeface="Calibri"/>
                <a:ea typeface="Calibri"/>
                <a:cs typeface="Calibri"/>
                <a:sym typeface="Calibri"/>
              </a:rPr>
              <a:t>Propuestas en que alguno/a de los Investigadores/as Principales, no pertenezcan a la institución principal o a alguna de las instituciones asociadas.</a:t>
            </a:r>
          </a:p>
          <a:p>
            <a:pPr marL="285750" indent="-285750">
              <a:lnSpc>
                <a:spcPct val="115000"/>
              </a:lnSpc>
              <a:buFont typeface="Arial" panose="020B0604020202020204" pitchFamily="34" charset="0"/>
              <a:buChar char="•"/>
            </a:pPr>
            <a:endParaRPr lang="es-CL" dirty="0">
              <a:solidFill>
                <a:schemeClr val="dk1"/>
              </a:solidFill>
              <a:latin typeface="Calibri"/>
              <a:ea typeface="Calibri"/>
              <a:cs typeface="Calibri"/>
              <a:sym typeface="Calibri"/>
            </a:endParaRPr>
          </a:p>
        </p:txBody>
      </p:sp>
      <p:sp>
        <p:nvSpPr>
          <p:cNvPr id="128" name="Google Shape;128;p24"/>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11</a:t>
            </a:fld>
            <a:endParaRPr sz="1200" dirty="0">
              <a:solidFill>
                <a:srgbClr val="888888"/>
              </a:solidFill>
              <a:latin typeface="Calibri"/>
              <a:ea typeface="Calibri"/>
              <a:cs typeface="Calibri"/>
              <a:sym typeface="Calibri"/>
            </a:endParaRPr>
          </a:p>
        </p:txBody>
      </p:sp>
      <p:pic>
        <p:nvPicPr>
          <p:cNvPr id="9" name="Imagen 8">
            <a:extLst>
              <a:ext uri="{FF2B5EF4-FFF2-40B4-BE49-F238E27FC236}">
                <a16:creationId xmlns:a16="http://schemas.microsoft.com/office/drawing/2014/main" id="{4764B8ED-968A-284D-8502-DF624232D1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1055" y="518497"/>
            <a:ext cx="988659" cy="988659"/>
          </a:xfrm>
          <a:prstGeom prst="rect">
            <a:avLst/>
          </a:prstGeom>
        </p:spPr>
      </p:pic>
    </p:spTree>
    <p:extLst>
      <p:ext uri="{BB962C8B-B14F-4D97-AF65-F5344CB8AC3E}">
        <p14:creationId xmlns:p14="http://schemas.microsoft.com/office/powerpoint/2010/main" val="691127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1920608" y="412378"/>
            <a:ext cx="8487043" cy="600449"/>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Restricciones e incompatibilidades</a:t>
            </a:r>
            <a:endParaRPr dirty="0">
              <a:solidFill>
                <a:schemeClr val="tx1"/>
              </a:solidFill>
              <a:latin typeface="Calibri" charset="0"/>
              <a:ea typeface="ＭＳ Ｐゴシック" charset="-128"/>
              <a:cs typeface="+mn-cs"/>
            </a:endParaRPr>
          </a:p>
        </p:txBody>
      </p:sp>
      <p:cxnSp>
        <p:nvCxnSpPr>
          <p:cNvPr id="124" name="Google Shape;124;p24"/>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125" name="Google Shape;125;p24"/>
          <p:cNvSpPr txBox="1">
            <a:spLocks noGrp="1"/>
          </p:cNvSpPr>
          <p:nvPr>
            <p:ph type="body" idx="1"/>
          </p:nvPr>
        </p:nvSpPr>
        <p:spPr>
          <a:xfrm>
            <a:off x="696913" y="1434665"/>
            <a:ext cx="10972800" cy="4869300"/>
          </a:xfrm>
          <a:prstGeom prst="rect">
            <a:avLst/>
          </a:prstGeom>
          <a:noFill/>
          <a:ln>
            <a:noFill/>
          </a:ln>
        </p:spPr>
        <p:txBody>
          <a:bodyPr spcFirstLastPara="1" wrap="square" lIns="91433" tIns="45700" rIns="91433" bIns="45700" anchor="t" anchorCtr="0">
            <a:normAutofit/>
          </a:bodyPr>
          <a:lstStyle/>
          <a:p>
            <a:pPr marL="338658" indent="-237061" algn="just">
              <a:buClr>
                <a:schemeClr val="dk1"/>
              </a:buClr>
              <a:buSzPts val="1200"/>
            </a:pPr>
            <a:endParaRPr sz="1600" dirty="0"/>
          </a:p>
          <a:p>
            <a:pPr marL="0" indent="0">
              <a:spcBef>
                <a:spcPts val="1333"/>
              </a:spcBef>
              <a:buClr>
                <a:schemeClr val="dk1"/>
              </a:buClr>
              <a:buSzPts val="2100"/>
            </a:pPr>
            <a:endParaRPr sz="1467" dirty="0"/>
          </a:p>
        </p:txBody>
      </p:sp>
      <p:sp>
        <p:nvSpPr>
          <p:cNvPr id="126" name="Google Shape;126;p24"/>
          <p:cNvSpPr txBox="1"/>
          <p:nvPr/>
        </p:nvSpPr>
        <p:spPr>
          <a:xfrm>
            <a:off x="838200" y="1321005"/>
            <a:ext cx="10515600" cy="4919185"/>
          </a:xfrm>
          <a:prstGeom prst="rect">
            <a:avLst/>
          </a:prstGeom>
          <a:noFill/>
          <a:ln>
            <a:noFill/>
          </a:ln>
        </p:spPr>
        <p:txBody>
          <a:bodyPr spcFirstLastPara="1" wrap="square" lIns="91433" tIns="45700" rIns="91433" bIns="45700" anchor="t" anchorCtr="0">
            <a:normAutofit/>
          </a:bodyPr>
          <a:lstStyle/>
          <a:p>
            <a:pPr>
              <a:buClr>
                <a:schemeClr val="dk1"/>
              </a:buClr>
              <a:buSzPts val="2100"/>
            </a:pPr>
            <a:endParaRPr sz="2800" dirty="0">
              <a:solidFill>
                <a:schemeClr val="dk1"/>
              </a:solidFill>
            </a:endParaRPr>
          </a:p>
        </p:txBody>
      </p:sp>
      <p:sp>
        <p:nvSpPr>
          <p:cNvPr id="127" name="Google Shape;127;p24"/>
          <p:cNvSpPr txBox="1"/>
          <p:nvPr/>
        </p:nvSpPr>
        <p:spPr>
          <a:xfrm>
            <a:off x="522285" y="1266921"/>
            <a:ext cx="11382331" cy="4919200"/>
          </a:xfrm>
          <a:prstGeom prst="rect">
            <a:avLst/>
          </a:prstGeom>
          <a:noFill/>
          <a:ln>
            <a:noFill/>
          </a:ln>
        </p:spPr>
        <p:txBody>
          <a:bodyPr spcFirstLastPara="1" wrap="square" lIns="91433" tIns="45700" rIns="91433" bIns="45700" anchor="t" anchorCtr="0">
            <a:noAutofit/>
          </a:bodyPr>
          <a:lstStyle/>
          <a:p>
            <a:pPr>
              <a:lnSpc>
                <a:spcPct val="115000"/>
              </a:lnSpc>
              <a:spcBef>
                <a:spcPts val="600"/>
              </a:spcBef>
            </a:pPr>
            <a:r>
              <a:rPr lang="es-ES" sz="1600" b="1" dirty="0">
                <a:solidFill>
                  <a:schemeClr val="dk1"/>
                </a:solidFill>
                <a:latin typeface="Calibri"/>
                <a:ea typeface="Calibri"/>
                <a:cs typeface="Calibri"/>
                <a:sym typeface="Calibri"/>
              </a:rPr>
              <a:t>RESTRICCIONES POSTULACIÓN (anexo 4):</a:t>
            </a:r>
          </a:p>
          <a:p>
            <a:pPr marL="285750" indent="-285750">
              <a:lnSpc>
                <a:spcPct val="115000"/>
              </a:lnSpc>
              <a:spcBef>
                <a:spcPts val="600"/>
              </a:spcBef>
              <a:buFont typeface="Arial" panose="020B0604020202020204" pitchFamily="34" charset="0"/>
              <a:buChar char="•"/>
            </a:pPr>
            <a:r>
              <a:rPr lang="es-ES" sz="1600" dirty="0">
                <a:solidFill>
                  <a:schemeClr val="dk1"/>
                </a:solidFill>
                <a:latin typeface="Calibri"/>
                <a:ea typeface="Calibri"/>
                <a:cs typeface="Calibri"/>
                <a:sym typeface="Calibri"/>
              </a:rPr>
              <a:t>Un/a Investigador/a podrá postular en calidad de Director/a o Director/a Alterno/a en </a:t>
            </a:r>
            <a:r>
              <a:rPr lang="es-ES" sz="1600" b="1" dirty="0">
                <a:solidFill>
                  <a:schemeClr val="dk1"/>
                </a:solidFill>
                <a:latin typeface="Calibri"/>
                <a:ea typeface="Calibri"/>
                <a:cs typeface="Calibri"/>
                <a:sym typeface="Calibri"/>
              </a:rPr>
              <a:t>una</a:t>
            </a:r>
            <a:r>
              <a:rPr lang="es-ES" sz="1600" dirty="0">
                <a:solidFill>
                  <a:schemeClr val="dk1"/>
                </a:solidFill>
                <a:latin typeface="Calibri"/>
                <a:ea typeface="Calibri"/>
                <a:cs typeface="Calibri"/>
                <a:sym typeface="Calibri"/>
              </a:rPr>
              <a:t> única propuesta de Proyecto Anillo o Núcleo Milenio del mismo año. El/la directora/a o director/a alterno/a podrá postular en una segunda propuesta (Proyecto Anillo o Núcleo) del mismo año como Investigador/a principal o asociado/a.</a:t>
            </a:r>
          </a:p>
          <a:p>
            <a:pPr marL="285750" indent="-285750">
              <a:lnSpc>
                <a:spcPct val="115000"/>
              </a:lnSpc>
              <a:spcBef>
                <a:spcPts val="600"/>
              </a:spcBef>
              <a:buFont typeface="Arial" panose="020B0604020202020204" pitchFamily="34" charset="0"/>
              <a:buChar char="•"/>
            </a:pPr>
            <a:r>
              <a:rPr lang="es-ES" sz="1600" dirty="0">
                <a:solidFill>
                  <a:schemeClr val="dk1"/>
                </a:solidFill>
                <a:latin typeface="Calibri"/>
                <a:ea typeface="Calibri"/>
                <a:cs typeface="Calibri"/>
                <a:sym typeface="Calibri"/>
              </a:rPr>
              <a:t>En categoría de Investigador/a Principal, exceptuando los cargos de Director/a o Director/a Alterno/a, se podrá postular en un máximo de </a:t>
            </a:r>
            <a:r>
              <a:rPr lang="es-ES" sz="1600" b="1" dirty="0">
                <a:solidFill>
                  <a:schemeClr val="dk1"/>
                </a:solidFill>
                <a:latin typeface="Calibri"/>
                <a:ea typeface="Calibri"/>
                <a:cs typeface="Calibri"/>
                <a:sym typeface="Calibri"/>
              </a:rPr>
              <a:t>dos</a:t>
            </a:r>
            <a:r>
              <a:rPr lang="es-ES" sz="1600" dirty="0">
                <a:solidFill>
                  <a:schemeClr val="dk1"/>
                </a:solidFill>
                <a:latin typeface="Calibri"/>
                <a:ea typeface="Calibri"/>
                <a:cs typeface="Calibri"/>
                <a:sym typeface="Calibri"/>
              </a:rPr>
              <a:t> propuestas de los concursos Anillos 2023 o Núcleo Milenio 2023.</a:t>
            </a:r>
          </a:p>
          <a:p>
            <a:pPr marL="285750" indent="-285750">
              <a:lnSpc>
                <a:spcPct val="115000"/>
              </a:lnSpc>
              <a:spcBef>
                <a:spcPts val="600"/>
              </a:spcBef>
              <a:buFont typeface="Arial" panose="020B0604020202020204" pitchFamily="34" charset="0"/>
              <a:buChar char="•"/>
            </a:pPr>
            <a:r>
              <a:rPr lang="es-ES" sz="1600" dirty="0">
                <a:solidFill>
                  <a:schemeClr val="dk1"/>
                </a:solidFill>
                <a:latin typeface="Calibri"/>
                <a:ea typeface="Calibri"/>
                <a:cs typeface="Calibri"/>
                <a:sym typeface="Calibri"/>
              </a:rPr>
              <a:t>En categoría de Investigador/a Asociado/a, exceptuando los cargos de Director/a o Director/a Alterno/a, se podrá postular en un máximo de </a:t>
            </a:r>
            <a:r>
              <a:rPr lang="es-ES" sz="1600" b="1" dirty="0">
                <a:solidFill>
                  <a:schemeClr val="dk1"/>
                </a:solidFill>
                <a:latin typeface="Calibri"/>
                <a:ea typeface="Calibri"/>
                <a:cs typeface="Calibri"/>
                <a:sym typeface="Calibri"/>
              </a:rPr>
              <a:t>dos</a:t>
            </a:r>
            <a:r>
              <a:rPr lang="es-ES" sz="1600" dirty="0">
                <a:solidFill>
                  <a:schemeClr val="dk1"/>
                </a:solidFill>
                <a:latin typeface="Calibri"/>
                <a:ea typeface="Calibri"/>
                <a:cs typeface="Calibri"/>
                <a:sym typeface="Calibri"/>
              </a:rPr>
              <a:t> propuestas presentadas a este concurso Anillos 2023.</a:t>
            </a:r>
          </a:p>
          <a:p>
            <a:pPr marL="285750" indent="-285750">
              <a:lnSpc>
                <a:spcPct val="115000"/>
              </a:lnSpc>
              <a:spcBef>
                <a:spcPts val="600"/>
              </a:spcBef>
              <a:buFont typeface="Arial" panose="020B0604020202020204" pitchFamily="34" charset="0"/>
              <a:buChar char="•"/>
            </a:pPr>
            <a:r>
              <a:rPr lang="es-ES" sz="1600" dirty="0">
                <a:solidFill>
                  <a:schemeClr val="dk1"/>
                </a:solidFill>
                <a:latin typeface="Calibri"/>
                <a:ea typeface="Calibri"/>
                <a:cs typeface="Calibri"/>
                <a:sym typeface="Calibri"/>
              </a:rPr>
              <a:t>Un mismo grupo de investigadores/as principales no podrá postular de manera simultánea en una propuesta de Anillos 2023 y en una propuesta a Núcleo Milenio 2023. Sí se permite la postulación en dos propuestas de grupos de hasta dos investigadores/as principales en dos propuestas a Anillos 2023 o en una propuesta Núcleo Milenio 2023 y en una propuesta a Anillos 2023.</a:t>
            </a:r>
          </a:p>
          <a:p>
            <a:pPr marL="285750" indent="-285750">
              <a:lnSpc>
                <a:spcPct val="115000"/>
              </a:lnSpc>
              <a:spcBef>
                <a:spcPts val="600"/>
              </a:spcBef>
              <a:buFont typeface="Arial" panose="020B0604020202020204" pitchFamily="34" charset="0"/>
              <a:buChar char="•"/>
            </a:pPr>
            <a:r>
              <a:rPr lang="es-ES" sz="1600" dirty="0">
                <a:solidFill>
                  <a:schemeClr val="dk1"/>
                </a:solidFill>
                <a:latin typeface="Calibri"/>
                <a:ea typeface="Calibri"/>
                <a:cs typeface="Calibri"/>
                <a:sym typeface="Calibri"/>
              </a:rPr>
              <a:t>No podrán postular en un proyecto Anillo como Investigadores/as Principales, incluyendo al Director/a y Director/a Alterno/a, quienes detenten los siguientes cargos directivos de representación institucional, considerados de alta responsabilidad y carga administrativa, y/o que tengan, por función y atribuciones de su cargo, conflicto de interés al tomar decisiones o manejar información privilegiada sobre proyectos de investigación: Rectores, Vicerrectores y/o Directores de Investigación, Pro-Rectores, Decanos/as y quienes tengan cargos equivalentes en otras instituciones participantes que no sean universidades.</a:t>
            </a:r>
          </a:p>
          <a:p>
            <a:pPr marL="285750" indent="-285750">
              <a:lnSpc>
                <a:spcPct val="115000"/>
              </a:lnSpc>
              <a:buFont typeface="Arial" panose="020B0604020202020204" pitchFamily="34" charset="0"/>
              <a:buChar char="•"/>
            </a:pPr>
            <a:endParaRPr lang="es-CL" dirty="0">
              <a:solidFill>
                <a:schemeClr val="dk1"/>
              </a:solidFill>
              <a:latin typeface="Calibri"/>
              <a:ea typeface="Calibri"/>
              <a:cs typeface="Calibri"/>
              <a:sym typeface="Calibri"/>
            </a:endParaRPr>
          </a:p>
        </p:txBody>
      </p:sp>
      <p:sp>
        <p:nvSpPr>
          <p:cNvPr id="128" name="Google Shape;128;p24"/>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12</a:t>
            </a:fld>
            <a:endParaRPr sz="1200" dirty="0">
              <a:solidFill>
                <a:srgbClr val="888888"/>
              </a:solidFill>
              <a:latin typeface="Calibri"/>
              <a:ea typeface="Calibri"/>
              <a:cs typeface="Calibri"/>
              <a:sym typeface="Calibri"/>
            </a:endParaRPr>
          </a:p>
        </p:txBody>
      </p:sp>
      <p:pic>
        <p:nvPicPr>
          <p:cNvPr id="9" name="Imagen 8">
            <a:extLst>
              <a:ext uri="{FF2B5EF4-FFF2-40B4-BE49-F238E27FC236}">
                <a16:creationId xmlns:a16="http://schemas.microsoft.com/office/drawing/2014/main" id="{4764B8ED-968A-284D-8502-DF624232D1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1055" y="518497"/>
            <a:ext cx="988659" cy="988659"/>
          </a:xfrm>
          <a:prstGeom prst="rect">
            <a:avLst/>
          </a:prstGeom>
        </p:spPr>
      </p:pic>
    </p:spTree>
    <p:extLst>
      <p:ext uri="{BB962C8B-B14F-4D97-AF65-F5344CB8AC3E}">
        <p14:creationId xmlns:p14="http://schemas.microsoft.com/office/powerpoint/2010/main" val="82933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1920608" y="412378"/>
            <a:ext cx="8487043" cy="600449"/>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Restricciones e incompatibilidades</a:t>
            </a:r>
            <a:endParaRPr dirty="0">
              <a:solidFill>
                <a:schemeClr val="tx1"/>
              </a:solidFill>
              <a:latin typeface="Calibri" charset="0"/>
              <a:ea typeface="ＭＳ Ｐゴシック" charset="-128"/>
              <a:cs typeface="+mn-cs"/>
            </a:endParaRPr>
          </a:p>
        </p:txBody>
      </p:sp>
      <p:cxnSp>
        <p:nvCxnSpPr>
          <p:cNvPr id="124" name="Google Shape;124;p24"/>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125" name="Google Shape;125;p24"/>
          <p:cNvSpPr txBox="1">
            <a:spLocks noGrp="1"/>
          </p:cNvSpPr>
          <p:nvPr>
            <p:ph type="body" idx="1"/>
          </p:nvPr>
        </p:nvSpPr>
        <p:spPr>
          <a:xfrm>
            <a:off x="696913" y="1434665"/>
            <a:ext cx="10972800" cy="4869300"/>
          </a:xfrm>
          <a:prstGeom prst="rect">
            <a:avLst/>
          </a:prstGeom>
          <a:noFill/>
          <a:ln>
            <a:noFill/>
          </a:ln>
        </p:spPr>
        <p:txBody>
          <a:bodyPr spcFirstLastPara="1" wrap="square" lIns="91433" tIns="45700" rIns="91433" bIns="45700" anchor="t" anchorCtr="0">
            <a:normAutofit/>
          </a:bodyPr>
          <a:lstStyle/>
          <a:p>
            <a:pPr marL="338658" indent="-237061" algn="just">
              <a:buClr>
                <a:schemeClr val="dk1"/>
              </a:buClr>
              <a:buSzPts val="1200"/>
            </a:pPr>
            <a:endParaRPr sz="1600" dirty="0"/>
          </a:p>
          <a:p>
            <a:pPr marL="0" indent="0">
              <a:spcBef>
                <a:spcPts val="1333"/>
              </a:spcBef>
              <a:buClr>
                <a:schemeClr val="dk1"/>
              </a:buClr>
              <a:buSzPts val="2100"/>
            </a:pPr>
            <a:endParaRPr sz="1467" dirty="0"/>
          </a:p>
        </p:txBody>
      </p:sp>
      <p:sp>
        <p:nvSpPr>
          <p:cNvPr id="126" name="Google Shape;126;p24"/>
          <p:cNvSpPr txBox="1"/>
          <p:nvPr/>
        </p:nvSpPr>
        <p:spPr>
          <a:xfrm>
            <a:off x="838200" y="1321005"/>
            <a:ext cx="10515600" cy="4919185"/>
          </a:xfrm>
          <a:prstGeom prst="rect">
            <a:avLst/>
          </a:prstGeom>
          <a:noFill/>
          <a:ln>
            <a:noFill/>
          </a:ln>
        </p:spPr>
        <p:txBody>
          <a:bodyPr spcFirstLastPara="1" wrap="square" lIns="91433" tIns="45700" rIns="91433" bIns="45700" anchor="t" anchorCtr="0">
            <a:normAutofit/>
          </a:bodyPr>
          <a:lstStyle/>
          <a:p>
            <a:pPr>
              <a:buClr>
                <a:schemeClr val="dk1"/>
              </a:buClr>
              <a:buSzPts val="2100"/>
            </a:pPr>
            <a:endParaRPr sz="2800" dirty="0">
              <a:solidFill>
                <a:schemeClr val="dk1"/>
              </a:solidFill>
            </a:endParaRPr>
          </a:p>
        </p:txBody>
      </p:sp>
      <p:sp>
        <p:nvSpPr>
          <p:cNvPr id="127" name="Google Shape;127;p24"/>
          <p:cNvSpPr txBox="1"/>
          <p:nvPr/>
        </p:nvSpPr>
        <p:spPr>
          <a:xfrm>
            <a:off x="402692" y="967627"/>
            <a:ext cx="11382331" cy="4919200"/>
          </a:xfrm>
          <a:prstGeom prst="rect">
            <a:avLst/>
          </a:prstGeom>
          <a:noFill/>
          <a:ln>
            <a:noFill/>
          </a:ln>
        </p:spPr>
        <p:txBody>
          <a:bodyPr spcFirstLastPara="1" wrap="square" lIns="91433" tIns="45700" rIns="91433" bIns="45700" anchor="t" anchorCtr="0">
            <a:noAutofit/>
          </a:bodyPr>
          <a:lstStyle/>
          <a:p>
            <a:pPr>
              <a:lnSpc>
                <a:spcPct val="300000"/>
              </a:lnSpc>
            </a:pPr>
            <a:r>
              <a:rPr lang="es-ES" sz="1600" b="1" dirty="0">
                <a:solidFill>
                  <a:schemeClr val="dk1"/>
                </a:solidFill>
                <a:latin typeface="Calibri" panose="020F0502020204030204" pitchFamily="34" charset="0"/>
                <a:ea typeface="Calibri"/>
                <a:cs typeface="Calibri" panose="020F0502020204030204" pitchFamily="34" charset="0"/>
                <a:sym typeface="Calibri"/>
              </a:rPr>
              <a:t>RESTRICCIONES DE PARTICIPACIÓN:</a:t>
            </a:r>
          </a:p>
          <a:p>
            <a:pPr marL="285750" indent="-285750" algn="just">
              <a:lnSpc>
                <a:spcPct val="115000"/>
              </a:lnSpc>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Un/a Investigador/a no podrá ejercer como Director(a) o Director(a) Alterno(a) de un Anillo, y a la vez ejercer como Director(a) o Director(a) Alterno(a) en otro proyecto Anillo, en cualquiera de sus modalidades, Núcleo, o Centro ANID. En el caso de adjudicarse una propuesta que lo ponga en esta situación, deberá desistirse de su propuesta o renunciar al proyecto o centro vigente, según su preferencia. Si rechaza la propuesta recién adjudicada, ésta se considerará por completa desistida; si opta por el nuevo Anillo, deberá renunciar a su cargo en el proyecto o Centro vigente y deberá informar que ha presentado la solicitud de reemplazo, al instrumento respectivo, dentro de los 20 (veinte) primeros días contados desde el aviso de adjudicación. En caso de no resolver estas incompatibilidades dentro del plazo indicado, la nueva propuesta se dará por desistida.</a:t>
            </a:r>
          </a:p>
          <a:p>
            <a:pPr marL="285750" indent="-285750" algn="just">
              <a:lnSpc>
                <a:spcPct val="115000"/>
              </a:lnSpc>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Un/a investigador/a podrá ejercer como Investigador/a principal en un máximo de 2 (dos) proyectos Anillo, en cualquiera de sus modalidades, Centros ANID y/o Núcleo Milenio. En el caso de adjudicarse una propuesta que lo ponga en una situación que incumpla este punto, deberá desistirse de su propuesta o renunciar a alguno de los proyectos o centros vigente, según su preferencia. Si rechaza la propuesta recién adjudicada, ésta se considerará por completa desistida. Si opta por el nuevo Anillo, deberá renunciar a alguno de los cargos en los proyectos o Centros vigentes y deberá informar que ha presentado la solicitud de reemplazo, al instrumento respectivo, dentro de los 20 (veinte) primeros días contados desde el aviso de adjudicación. En caso de no resolver estas incompatibilidades dentro del plazo indicado, la nueva propuesta se dará por desistida. </a:t>
            </a:r>
          </a:p>
          <a:p>
            <a:pPr marL="285750" indent="-285750" algn="just">
              <a:lnSpc>
                <a:spcPct val="115000"/>
              </a:lnSpc>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Un/a investigador/a podrá participar simultáneamente en la categoría de Investigador/a Asociado/a, en un máximo de dos proyectos Anillo, en cualquiera de sus modalidades.</a:t>
            </a:r>
            <a:endParaRPr lang="es-CL" sz="16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8" name="Google Shape;128;p24"/>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13</a:t>
            </a:fld>
            <a:endParaRPr sz="1200" dirty="0">
              <a:solidFill>
                <a:srgbClr val="888888"/>
              </a:solidFill>
              <a:latin typeface="Calibri"/>
              <a:ea typeface="Calibri"/>
              <a:cs typeface="Calibri"/>
              <a:sym typeface="Calibri"/>
            </a:endParaRPr>
          </a:p>
        </p:txBody>
      </p:sp>
      <p:pic>
        <p:nvPicPr>
          <p:cNvPr id="9" name="Imagen 8">
            <a:extLst>
              <a:ext uri="{FF2B5EF4-FFF2-40B4-BE49-F238E27FC236}">
                <a16:creationId xmlns:a16="http://schemas.microsoft.com/office/drawing/2014/main" id="{4764B8ED-968A-284D-8502-DF624232D1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1055" y="518497"/>
            <a:ext cx="988659" cy="98865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1920608" y="412378"/>
            <a:ext cx="8487043" cy="600449"/>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Restricciones e incompatibilidades</a:t>
            </a:r>
            <a:endParaRPr dirty="0">
              <a:solidFill>
                <a:schemeClr val="tx1"/>
              </a:solidFill>
              <a:latin typeface="Calibri" charset="0"/>
              <a:ea typeface="ＭＳ Ｐゴシック" charset="-128"/>
              <a:cs typeface="+mn-cs"/>
            </a:endParaRPr>
          </a:p>
        </p:txBody>
      </p:sp>
      <p:cxnSp>
        <p:nvCxnSpPr>
          <p:cNvPr id="124" name="Google Shape;124;p24"/>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125" name="Google Shape;125;p24"/>
          <p:cNvSpPr txBox="1">
            <a:spLocks noGrp="1"/>
          </p:cNvSpPr>
          <p:nvPr>
            <p:ph type="body" idx="1"/>
          </p:nvPr>
        </p:nvSpPr>
        <p:spPr>
          <a:xfrm>
            <a:off x="696913" y="1434665"/>
            <a:ext cx="10972800" cy="4869300"/>
          </a:xfrm>
          <a:prstGeom prst="rect">
            <a:avLst/>
          </a:prstGeom>
          <a:noFill/>
          <a:ln>
            <a:noFill/>
          </a:ln>
        </p:spPr>
        <p:txBody>
          <a:bodyPr spcFirstLastPara="1" wrap="square" lIns="91433" tIns="45700" rIns="91433" bIns="45700" anchor="t" anchorCtr="0">
            <a:normAutofit/>
          </a:bodyPr>
          <a:lstStyle/>
          <a:p>
            <a:pPr marL="338658" indent="-237061" algn="just">
              <a:buClr>
                <a:schemeClr val="dk1"/>
              </a:buClr>
              <a:buSzPts val="1200"/>
            </a:pPr>
            <a:endParaRPr sz="1600" dirty="0"/>
          </a:p>
          <a:p>
            <a:pPr marL="0" indent="0">
              <a:spcBef>
                <a:spcPts val="1333"/>
              </a:spcBef>
              <a:buClr>
                <a:schemeClr val="dk1"/>
              </a:buClr>
              <a:buSzPts val="2100"/>
            </a:pPr>
            <a:endParaRPr sz="1467" dirty="0"/>
          </a:p>
        </p:txBody>
      </p:sp>
      <p:sp>
        <p:nvSpPr>
          <p:cNvPr id="128" name="Google Shape;128;p24"/>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14</a:t>
            </a:fld>
            <a:endParaRPr sz="1200" dirty="0">
              <a:solidFill>
                <a:srgbClr val="888888"/>
              </a:solidFill>
              <a:latin typeface="Calibri"/>
              <a:ea typeface="Calibri"/>
              <a:cs typeface="Calibri"/>
              <a:sym typeface="Calibri"/>
            </a:endParaRPr>
          </a:p>
        </p:txBody>
      </p:sp>
      <p:pic>
        <p:nvPicPr>
          <p:cNvPr id="9" name="Imagen 8">
            <a:extLst>
              <a:ext uri="{FF2B5EF4-FFF2-40B4-BE49-F238E27FC236}">
                <a16:creationId xmlns:a16="http://schemas.microsoft.com/office/drawing/2014/main" id="{4764B8ED-968A-284D-8502-DF624232D1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81055" y="518497"/>
            <a:ext cx="988659" cy="988659"/>
          </a:xfrm>
          <a:prstGeom prst="rect">
            <a:avLst/>
          </a:prstGeom>
        </p:spPr>
      </p:pic>
      <p:sp>
        <p:nvSpPr>
          <p:cNvPr id="10" name="Google Shape;127;p24">
            <a:extLst>
              <a:ext uri="{FF2B5EF4-FFF2-40B4-BE49-F238E27FC236}">
                <a16:creationId xmlns:a16="http://schemas.microsoft.com/office/drawing/2014/main" id="{4C664DC1-A22B-4573-88F2-AB838E315EC0}"/>
              </a:ext>
            </a:extLst>
          </p:cNvPr>
          <p:cNvSpPr txBox="1"/>
          <p:nvPr/>
        </p:nvSpPr>
        <p:spPr>
          <a:xfrm>
            <a:off x="493083" y="1323751"/>
            <a:ext cx="11205834" cy="4919200"/>
          </a:xfrm>
          <a:prstGeom prst="rect">
            <a:avLst/>
          </a:prstGeom>
          <a:noFill/>
          <a:ln>
            <a:noFill/>
          </a:ln>
        </p:spPr>
        <p:txBody>
          <a:bodyPr spcFirstLastPara="1" wrap="square" lIns="91433" tIns="45700" rIns="91433" bIns="45700" anchor="t" anchorCtr="0">
            <a:noAutofit/>
          </a:bodyPr>
          <a:lstStyle/>
          <a:p>
            <a:pPr>
              <a:lnSpc>
                <a:spcPct val="300000"/>
              </a:lnSpc>
            </a:pPr>
            <a:r>
              <a:rPr lang="es-ES" sz="1600" b="1" dirty="0">
                <a:solidFill>
                  <a:schemeClr val="dk1"/>
                </a:solidFill>
                <a:latin typeface="Calibri" panose="020F0502020204030204" pitchFamily="34" charset="0"/>
                <a:ea typeface="Calibri"/>
                <a:cs typeface="Calibri" panose="020F0502020204030204" pitchFamily="34" charset="0"/>
                <a:sym typeface="Calibri"/>
              </a:rPr>
              <a:t>RESTRICCIONES DE PARTICIPACIÓN:</a:t>
            </a:r>
          </a:p>
          <a:p>
            <a:pPr marL="285750" indent="-285750" algn="just">
              <a:lnSpc>
                <a:spcPct val="115000"/>
              </a:lnSpc>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No podrán participar en un proyecto Anillo como Investigadores/as Principales, incluyendo al Director/a y Director/a Alterno, todas aquellas personas que detenten los siguientes cargos directivos de representación institucional, considerados de alta responsabilidad y carga administrativa, y/o que tengan, por función y atribuciones de su cargo, conflictos de interés al tomar decisiones o manejar información privilegiada sobre proyectos de investigación: Rectores, Vicerrectores y/o Directores de 13 Investigación, Pro-Rectores, Decanos/as y quienes tengan cargos equivalentes en otras instituciones participantes que no sean universidades. </a:t>
            </a:r>
          </a:p>
          <a:p>
            <a:pPr marL="285750" indent="-285750" algn="just">
              <a:lnSpc>
                <a:spcPct val="115000"/>
              </a:lnSpc>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El equipo de investigadores/as principales, incluyendo a quienes actúen como Director/a y Director/a Alterno/a, no podrá ser sustituido en ese cargo durante todo el proceso de concurso y, hasta que el Anillo adjudicado haya cumplido al menos un año de ejecución, contados desde el término de la total tramitación del acto administrativo que apruebe el convenio suscrito. Constituirán excepciones a la regla anterior, el fallecimiento o la ocurrencia de una situación no previsible al momento de efectuar la postulación, y no imputable al(a la) Director/a o al equipo de investigadores/as principales, la que deberá ser comunicada a ANID, incluyendo la designación de un/a nuevo/a investigador/a o Director/a para su evaluación y pronunciamiento. En cualquier caso, dichas circunstancias deben haber ocurrido en una fecha posterior al cierre de la convocatoria. </a:t>
            </a:r>
          </a:p>
        </p:txBody>
      </p:sp>
    </p:spTree>
    <p:extLst>
      <p:ext uri="{BB962C8B-B14F-4D97-AF65-F5344CB8AC3E}">
        <p14:creationId xmlns:p14="http://schemas.microsoft.com/office/powerpoint/2010/main" val="795538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A0D7B-643A-43BC-AAE4-21D481FDE670}"/>
              </a:ext>
            </a:extLst>
          </p:cNvPr>
          <p:cNvSpPr>
            <a:spLocks noGrp="1"/>
          </p:cNvSpPr>
          <p:nvPr>
            <p:ph type="title"/>
          </p:nvPr>
        </p:nvSpPr>
        <p:spPr>
          <a:xfrm>
            <a:off x="696384" y="518479"/>
            <a:ext cx="11148483" cy="430887"/>
          </a:xfrm>
        </p:spPr>
        <p:txBody>
          <a:bodyPr/>
          <a:lstStyle/>
          <a:p>
            <a:r>
              <a:rPr lang="es-ES" dirty="0"/>
              <a:t>Solicitud Patrocinio Institucional UC: Proceso interno</a:t>
            </a:r>
            <a:endParaRPr lang="es-CL" dirty="0"/>
          </a:p>
        </p:txBody>
      </p:sp>
      <p:sp>
        <p:nvSpPr>
          <p:cNvPr id="4" name="Google Shape;189;p17">
            <a:extLst>
              <a:ext uri="{FF2B5EF4-FFF2-40B4-BE49-F238E27FC236}">
                <a16:creationId xmlns:a16="http://schemas.microsoft.com/office/drawing/2014/main" id="{6DDEBC79-EC6F-4B08-BD18-1EF1A3B015E9}"/>
              </a:ext>
            </a:extLst>
          </p:cNvPr>
          <p:cNvSpPr/>
          <p:nvPr/>
        </p:nvSpPr>
        <p:spPr>
          <a:xfrm>
            <a:off x="579120" y="1188029"/>
            <a:ext cx="11033759" cy="4947460"/>
          </a:xfrm>
          <a:prstGeom prst="roundRect">
            <a:avLst>
              <a:gd name="adj" fmla="val 3477"/>
            </a:avLst>
          </a:prstGeom>
          <a:solidFill>
            <a:schemeClr val="bg1">
              <a:lumMod val="75000"/>
              <a:alpha val="50196"/>
            </a:schemeClr>
          </a:solidFill>
          <a:ln>
            <a:noFill/>
          </a:ln>
        </p:spPr>
        <p:txBody>
          <a:bodyPr spcFirstLastPara="1" wrap="square" lIns="91425" tIns="45700" rIns="91425" bIns="45700" anchor="ctr" anchorCtr="0">
            <a:noAutofit/>
          </a:bodyPr>
          <a:lstStyle/>
          <a:p>
            <a:pPr lvl="1">
              <a:spcBef>
                <a:spcPts val="600"/>
              </a:spcBef>
              <a:buSzPts val="1800"/>
            </a:pPr>
            <a:r>
              <a:rPr lang="es-ES" sz="1600" dirty="0">
                <a:latin typeface="Calibri" panose="020F0502020204030204" pitchFamily="34" charset="0"/>
                <a:cs typeface="Calibri" panose="020F0502020204030204" pitchFamily="34" charset="0"/>
              </a:rPr>
              <a:t>Para obtener la Carta de Compromiso y el Certificado de contratación de la UC, como Institución Principal o Asociada, todas las propuestas deberán completar el </a:t>
            </a:r>
            <a:r>
              <a:rPr lang="es-ES" sz="1600" dirty="0">
                <a:latin typeface="Calibri" panose="020F0502020204030204" pitchFamily="34" charset="0"/>
                <a:cs typeface="Calibri" panose="020F0502020204030204" pitchFamily="34" charset="0"/>
                <a:hlinkClick r:id="rId2"/>
              </a:rPr>
              <a:t>Formulario Patrocinio Institucional UC</a:t>
            </a:r>
            <a:r>
              <a:rPr lang="es-ES" sz="1600" dirty="0">
                <a:latin typeface="Calibri" panose="020F0502020204030204" pitchFamily="34" charset="0"/>
                <a:cs typeface="Calibri" panose="020F0502020204030204" pitchFamily="34" charset="0"/>
              </a:rPr>
              <a:t> a más tardar el Lunes 17 de Abril a las 13:00 horas, adjuntando la siguiente documentación:</a:t>
            </a:r>
            <a:endParaRPr lang="es-ES" dirty="0">
              <a:latin typeface="Calibri" panose="020F0502020204030204" pitchFamily="34" charset="0"/>
              <a:cs typeface="Calibri" panose="020F0502020204030204" pitchFamily="34" charset="0"/>
            </a:endParaRPr>
          </a:p>
          <a:p>
            <a:pPr lvl="1">
              <a:spcBef>
                <a:spcPts val="600"/>
              </a:spcBef>
              <a:buSzPts val="1800"/>
            </a:pPr>
            <a:br>
              <a:rPr lang="es-ES" sz="200" dirty="0">
                <a:latin typeface="Calibri" panose="020F0502020204030204" pitchFamily="34" charset="0"/>
                <a:cs typeface="Calibri" panose="020F0502020204030204" pitchFamily="34" charset="0"/>
              </a:rPr>
            </a:br>
            <a:r>
              <a:rPr lang="es-ES" sz="1600" b="1" dirty="0">
                <a:latin typeface="Calibri" panose="020F0502020204030204" pitchFamily="34" charset="0"/>
                <a:cs typeface="Calibri" panose="020F0502020204030204" pitchFamily="34" charset="0"/>
              </a:rPr>
              <a:t>Institución Principal:</a:t>
            </a: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DOI del Director/a de la Propuesta, firmada por el/la Decano/a correspondiente.</a:t>
            </a:r>
            <a:endParaRPr lang="es-ES" sz="2000" dirty="0">
              <a:latin typeface="Calibri" panose="020F0502020204030204" pitchFamily="34" charset="0"/>
              <a:cs typeface="Calibri" panose="020F0502020204030204" pitchFamily="34" charset="0"/>
            </a:endParaRP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Compromiso Facultad Principal, firmada por el/la Decano/a correspondiente.</a:t>
            </a:r>
            <a:endParaRPr lang="es-ES" sz="2000" dirty="0">
              <a:latin typeface="Calibri" panose="020F0502020204030204" pitchFamily="34" charset="0"/>
              <a:cs typeface="Calibri" panose="020F0502020204030204" pitchFamily="34" charset="0"/>
            </a:endParaRP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Compromiso Facultad/es Asociada/s, firmada por el/la Decano/a correspondiente. *Esta carta sólo es necesaria si existen facultades UC participantes distintas a la facultad principal*.</a:t>
            </a:r>
            <a:endParaRPr lang="es-ES" sz="2000" dirty="0">
              <a:latin typeface="Calibri" panose="020F0502020204030204" pitchFamily="34" charset="0"/>
              <a:cs typeface="Calibri" panose="020F0502020204030204" pitchFamily="34" charset="0"/>
            </a:endParaRP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 Contrataciones Facultad/es Participante/s, firmada por el/a Decano/a correspondiente/s.</a:t>
            </a:r>
            <a:endParaRPr lang="es-ES" sz="2000" dirty="0">
              <a:latin typeface="Calibri" panose="020F0502020204030204" pitchFamily="34" charset="0"/>
              <a:cs typeface="Calibri" panose="020F0502020204030204" pitchFamily="34" charset="0"/>
            </a:endParaRP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Carta Compromiso UC Institución Principal, a firmar por el VRI (el/la Director/a del proyecto deberá pre llenar la carta completando los datos y montos totales aportados por las facultades UC al proyecto, luego se gestionará la firma del VRI). *Esta carta sólo es necesaria si existen facultades UC participantes distintas a la facultad principal*.</a:t>
            </a:r>
            <a:endParaRPr lang="es-ES" sz="2000" dirty="0">
              <a:latin typeface="Calibri" panose="020F0502020204030204" pitchFamily="34" charset="0"/>
              <a:cs typeface="Calibri" panose="020F0502020204030204" pitchFamily="34" charset="0"/>
            </a:endParaRPr>
          </a:p>
          <a:p>
            <a:pPr marL="285750" lvl="1" indent="-285750">
              <a:spcBef>
                <a:spcPts val="600"/>
              </a:spcBef>
              <a:buSzPts val="1800"/>
              <a:buFont typeface="Arial" panose="020B0604020202020204" pitchFamily="34" charset="0"/>
              <a:buChar char="•"/>
            </a:pPr>
            <a:r>
              <a:rPr lang="es-ES" sz="1600" dirty="0">
                <a:latin typeface="Calibri" panose="020F0502020204030204" pitchFamily="34" charset="0"/>
                <a:cs typeface="Calibri" panose="020F0502020204030204" pitchFamily="34" charset="0"/>
              </a:rPr>
              <a:t>Certificado Contrataciones Institución/es Participante/s, a firmar por el VRI (el/la Director/a responsable del proyecto deberá pre llenar la carta completando los datos de los/as académicos/as UC que participan en el proyecto, luego se gestionará la firma del VRI). *Esta carta sólo es necesaria si existen facultades UC participantes distintas a la facultad principal*.</a:t>
            </a:r>
            <a:br>
              <a:rPr lang="es-ES" sz="2000" dirty="0">
                <a:latin typeface="Calibri" panose="020F0502020204030204" pitchFamily="34" charset="0"/>
                <a:cs typeface="Calibri" panose="020F0502020204030204" pitchFamily="34" charset="0"/>
              </a:rPr>
            </a:br>
            <a:br>
              <a:rPr lang="es-ES" sz="1800" dirty="0"/>
            </a:br>
            <a:endParaRPr sz="1800" b="1" i="0" u="none" strike="noStrike" cap="none" dirty="0">
              <a:solidFill>
                <a:srgbClr val="595959"/>
              </a:solidFill>
              <a:latin typeface="Calibri"/>
              <a:ea typeface="Calibri"/>
              <a:cs typeface="Calibri"/>
              <a:sym typeface="Calibri"/>
            </a:endParaRPr>
          </a:p>
        </p:txBody>
      </p:sp>
      <p:cxnSp>
        <p:nvCxnSpPr>
          <p:cNvPr id="5" name="Google Shape;124;p24">
            <a:extLst>
              <a:ext uri="{FF2B5EF4-FFF2-40B4-BE49-F238E27FC236}">
                <a16:creationId xmlns:a16="http://schemas.microsoft.com/office/drawing/2014/main" id="{D0D94DA6-797B-4C26-A59D-51A53077072C}"/>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01587813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A0D7B-643A-43BC-AAE4-21D481FDE670}"/>
              </a:ext>
            </a:extLst>
          </p:cNvPr>
          <p:cNvSpPr>
            <a:spLocks noGrp="1"/>
          </p:cNvSpPr>
          <p:nvPr>
            <p:ph type="title"/>
          </p:nvPr>
        </p:nvSpPr>
        <p:spPr>
          <a:xfrm>
            <a:off x="696384" y="518479"/>
            <a:ext cx="11148483" cy="430887"/>
          </a:xfrm>
        </p:spPr>
        <p:txBody>
          <a:bodyPr/>
          <a:lstStyle/>
          <a:p>
            <a:r>
              <a:rPr lang="es-ES" dirty="0"/>
              <a:t>Solicitud Patrocinio Institucional UC: Proceso interno</a:t>
            </a:r>
            <a:endParaRPr lang="es-CL" dirty="0"/>
          </a:p>
        </p:txBody>
      </p:sp>
      <p:sp>
        <p:nvSpPr>
          <p:cNvPr id="4" name="Google Shape;189;p17">
            <a:extLst>
              <a:ext uri="{FF2B5EF4-FFF2-40B4-BE49-F238E27FC236}">
                <a16:creationId xmlns:a16="http://schemas.microsoft.com/office/drawing/2014/main" id="{6DDEBC79-EC6F-4B08-BD18-1EF1A3B015E9}"/>
              </a:ext>
            </a:extLst>
          </p:cNvPr>
          <p:cNvSpPr/>
          <p:nvPr/>
        </p:nvSpPr>
        <p:spPr>
          <a:xfrm>
            <a:off x="579120" y="1278969"/>
            <a:ext cx="11033759" cy="4947460"/>
          </a:xfrm>
          <a:prstGeom prst="roundRect">
            <a:avLst>
              <a:gd name="adj" fmla="val 3477"/>
            </a:avLst>
          </a:prstGeom>
          <a:solidFill>
            <a:schemeClr val="bg1">
              <a:lumMod val="75000"/>
              <a:alpha val="50196"/>
            </a:schemeClr>
          </a:solidFill>
          <a:ln>
            <a:noFill/>
          </a:ln>
        </p:spPr>
        <p:txBody>
          <a:bodyPr spcFirstLastPara="1" wrap="square" lIns="91425" tIns="45700" rIns="91425" bIns="45700" anchor="ctr" anchorCtr="0">
            <a:noAutofit/>
          </a:bodyPr>
          <a:lstStyle/>
          <a:p>
            <a:pPr lvl="1">
              <a:spcBef>
                <a:spcPts val="600"/>
              </a:spcBef>
              <a:buSzPts val="1800"/>
            </a:pPr>
            <a:br>
              <a:rPr lang="es-ES" sz="200" dirty="0">
                <a:latin typeface="Calibri" panose="020F0502020204030204" pitchFamily="34" charset="0"/>
                <a:cs typeface="Calibri" panose="020F0502020204030204" pitchFamily="34" charset="0"/>
              </a:rPr>
            </a:br>
            <a:r>
              <a:rPr lang="es-ES" sz="1600" b="1" dirty="0">
                <a:latin typeface="Calibri" panose="020F0502020204030204" pitchFamily="34" charset="0"/>
                <a:cs typeface="Calibri" panose="020F0502020204030204" pitchFamily="34" charset="0"/>
              </a:rPr>
              <a:t>Institución Asociada:</a:t>
            </a:r>
            <a:br>
              <a:rPr lang="es-ES" sz="1600" b="1" dirty="0">
                <a:latin typeface="Calibri" panose="020F0502020204030204" pitchFamily="34" charset="0"/>
                <a:cs typeface="Calibri" panose="020F0502020204030204" pitchFamily="34" charset="0"/>
              </a:rPr>
            </a:br>
            <a:br>
              <a:rPr lang="es-ES" sz="1600" b="1" dirty="0">
                <a:latin typeface="Calibri" panose="020F0502020204030204" pitchFamily="34" charset="0"/>
                <a:cs typeface="Calibri" panose="020F0502020204030204" pitchFamily="34" charset="0"/>
              </a:rPr>
            </a:br>
            <a:r>
              <a:rPr lang="es-ES" sz="1600" dirty="0">
                <a:latin typeface="Calibri" panose="020F0502020204030204" pitchFamily="34" charset="0"/>
                <a:cs typeface="Calibri" panose="020F0502020204030204" pitchFamily="34" charset="0"/>
              </a:rPr>
              <a:t>• DOI del Investigador/a Responsable UC de la Propuesta, firmada por el/la Decano/a correspondiente.</a:t>
            </a:r>
            <a:br>
              <a:rPr lang="es-ES" sz="1600" dirty="0">
                <a:latin typeface="Calibri" panose="020F0502020204030204" pitchFamily="34" charset="0"/>
                <a:cs typeface="Calibri" panose="020F0502020204030204" pitchFamily="34" charset="0"/>
              </a:rPr>
            </a:br>
            <a:br>
              <a:rPr lang="es-ES" sz="1600" dirty="0">
                <a:latin typeface="Calibri" panose="020F0502020204030204" pitchFamily="34" charset="0"/>
                <a:cs typeface="Calibri" panose="020F0502020204030204" pitchFamily="34" charset="0"/>
              </a:rPr>
            </a:br>
            <a:r>
              <a:rPr lang="es-ES" sz="1600" dirty="0">
                <a:latin typeface="Calibri" panose="020F0502020204030204" pitchFamily="34" charset="0"/>
                <a:cs typeface="Calibri" panose="020F0502020204030204" pitchFamily="34" charset="0"/>
              </a:rPr>
              <a:t>• Compromiso Facultad/es Asociada/s, firmada por el/la Decano/a correspondiente.</a:t>
            </a:r>
            <a:br>
              <a:rPr lang="es-ES" sz="1600" dirty="0">
                <a:latin typeface="Calibri" panose="020F0502020204030204" pitchFamily="34" charset="0"/>
                <a:cs typeface="Calibri" panose="020F0502020204030204" pitchFamily="34" charset="0"/>
              </a:rPr>
            </a:br>
            <a:br>
              <a:rPr lang="es-ES" sz="1600" dirty="0">
                <a:latin typeface="Calibri" panose="020F0502020204030204" pitchFamily="34" charset="0"/>
                <a:cs typeface="Calibri" panose="020F0502020204030204" pitchFamily="34" charset="0"/>
              </a:rPr>
            </a:br>
            <a:r>
              <a:rPr lang="es-ES" sz="1600" dirty="0">
                <a:latin typeface="Calibri" panose="020F0502020204030204" pitchFamily="34" charset="0"/>
                <a:cs typeface="Calibri" panose="020F0502020204030204" pitchFamily="34" charset="0"/>
              </a:rPr>
              <a:t>• Contrataciones Facultad/es Participante/s, firmada por el/a Decano/a correspondiente/s.</a:t>
            </a:r>
            <a:br>
              <a:rPr lang="es-ES" sz="1600" dirty="0">
                <a:latin typeface="Calibri" panose="020F0502020204030204" pitchFamily="34" charset="0"/>
                <a:cs typeface="Calibri" panose="020F0502020204030204" pitchFamily="34" charset="0"/>
              </a:rPr>
            </a:br>
            <a:br>
              <a:rPr lang="es-ES" sz="1600" dirty="0">
                <a:latin typeface="Calibri" panose="020F0502020204030204" pitchFamily="34" charset="0"/>
                <a:cs typeface="Calibri" panose="020F0502020204030204" pitchFamily="34" charset="0"/>
              </a:rPr>
            </a:br>
            <a:r>
              <a:rPr lang="es-ES" sz="1600" dirty="0">
                <a:latin typeface="Calibri" panose="020F0502020204030204" pitchFamily="34" charset="0"/>
                <a:cs typeface="Calibri" panose="020F0502020204030204" pitchFamily="34" charset="0"/>
              </a:rPr>
              <a:t>• Carta Compromiso UC Institución Asociada, firmada por el VRI (el/la académico/a responsable del proyecto deberá pre llenar la carta indicando datos y montos totales aportados por la/s facultad/es UC asociadas al proyecto, luego se gestionará la firma del VRI). *Esta carta sólo es necesaria si existen más de una facultad UC participante*</a:t>
            </a:r>
            <a:br>
              <a:rPr lang="es-ES" sz="1600" dirty="0">
                <a:latin typeface="Calibri" panose="020F0502020204030204" pitchFamily="34" charset="0"/>
                <a:cs typeface="Calibri" panose="020F0502020204030204" pitchFamily="34" charset="0"/>
              </a:rPr>
            </a:br>
            <a:br>
              <a:rPr lang="es-ES" sz="1600" dirty="0">
                <a:latin typeface="Calibri" panose="020F0502020204030204" pitchFamily="34" charset="0"/>
                <a:cs typeface="Calibri" panose="020F0502020204030204" pitchFamily="34" charset="0"/>
              </a:rPr>
            </a:br>
            <a:r>
              <a:rPr lang="es-ES" sz="1600" dirty="0">
                <a:latin typeface="Calibri" panose="020F0502020204030204" pitchFamily="34" charset="0"/>
                <a:cs typeface="Calibri" panose="020F0502020204030204" pitchFamily="34" charset="0"/>
              </a:rPr>
              <a:t>• Certificado Contrataciones Institución/es Participante/s, a firmar por el VRI (el/la académico/a responsable del proyecto deberá pre llenar la carta indicando los datos de los/as académicos/as UC que participan en el proyecto). *Esta carta sólo es necesaria si existen más de una facultad UC participante*.</a:t>
            </a:r>
            <a:br>
              <a:rPr lang="es-ES" sz="2000" dirty="0">
                <a:latin typeface="Calibri" panose="020F0502020204030204" pitchFamily="34" charset="0"/>
                <a:cs typeface="Calibri" panose="020F0502020204030204" pitchFamily="34" charset="0"/>
              </a:rPr>
            </a:br>
            <a:br>
              <a:rPr lang="es-ES" sz="1800" dirty="0"/>
            </a:br>
            <a:endParaRPr sz="1800" b="1" i="0" u="none" strike="noStrike" cap="none" dirty="0">
              <a:solidFill>
                <a:srgbClr val="595959"/>
              </a:solidFill>
              <a:latin typeface="Calibri"/>
              <a:ea typeface="Calibri"/>
              <a:cs typeface="Calibri"/>
              <a:sym typeface="Calibri"/>
            </a:endParaRPr>
          </a:p>
        </p:txBody>
      </p:sp>
      <p:cxnSp>
        <p:nvCxnSpPr>
          <p:cNvPr id="5" name="Google Shape;124;p24">
            <a:extLst>
              <a:ext uri="{FF2B5EF4-FFF2-40B4-BE49-F238E27FC236}">
                <a16:creationId xmlns:a16="http://schemas.microsoft.com/office/drawing/2014/main" id="{D0D94DA6-797B-4C26-A59D-51A53077072C}"/>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pic>
        <p:nvPicPr>
          <p:cNvPr id="6" name="Google Shape;192;p17">
            <a:extLst>
              <a:ext uri="{FF2B5EF4-FFF2-40B4-BE49-F238E27FC236}">
                <a16:creationId xmlns:a16="http://schemas.microsoft.com/office/drawing/2014/main" id="{2B5F25A0-D0D4-43FC-8B88-2D4A36106CFB}"/>
              </a:ext>
            </a:extLst>
          </p:cNvPr>
          <p:cNvPicPr preferRelativeResize="0"/>
          <p:nvPr/>
        </p:nvPicPr>
        <p:blipFill rotWithShape="1">
          <a:blip r:embed="rId2">
            <a:alphaModFix/>
            <a:extLst>
              <a:ext uri="{BEBA8EAE-BF5A-486C-A8C5-ECC9F3942E4B}">
                <a14:imgProps xmlns:a14="http://schemas.microsoft.com/office/drawing/2010/main">
                  <a14:imgLayer r:embed="rId3">
                    <a14:imgEffect>
                      <a14:saturation sat="0"/>
                    </a14:imgEffect>
                  </a14:imgLayer>
                </a14:imgProps>
              </a:ext>
            </a:extLst>
          </a:blip>
          <a:srcRect/>
          <a:stretch/>
        </p:blipFill>
        <p:spPr>
          <a:xfrm>
            <a:off x="9857390" y="5050612"/>
            <a:ext cx="2022311" cy="1716044"/>
          </a:xfrm>
          <a:prstGeom prst="rect">
            <a:avLst/>
          </a:prstGeom>
          <a:noFill/>
          <a:ln>
            <a:noFill/>
          </a:ln>
        </p:spPr>
      </p:pic>
    </p:spTree>
    <p:extLst>
      <p:ext uri="{BB962C8B-B14F-4D97-AF65-F5344CB8AC3E}">
        <p14:creationId xmlns:p14="http://schemas.microsoft.com/office/powerpoint/2010/main" val="72912607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A0D7B-643A-43BC-AAE4-21D481FDE670}"/>
              </a:ext>
            </a:extLst>
          </p:cNvPr>
          <p:cNvSpPr>
            <a:spLocks noGrp="1"/>
          </p:cNvSpPr>
          <p:nvPr>
            <p:ph type="title"/>
          </p:nvPr>
        </p:nvSpPr>
        <p:spPr>
          <a:xfrm>
            <a:off x="696384" y="370061"/>
            <a:ext cx="11148483" cy="430887"/>
          </a:xfrm>
        </p:spPr>
        <p:txBody>
          <a:bodyPr/>
          <a:lstStyle/>
          <a:p>
            <a:r>
              <a:rPr lang="es-ES" dirty="0"/>
              <a:t>Solicitud Patrocinio Institucional UC: UC Institución Principal</a:t>
            </a:r>
            <a:endParaRPr lang="es-CL" dirty="0"/>
          </a:p>
        </p:txBody>
      </p:sp>
      <p:cxnSp>
        <p:nvCxnSpPr>
          <p:cNvPr id="5" name="Google Shape;124;p24">
            <a:extLst>
              <a:ext uri="{FF2B5EF4-FFF2-40B4-BE49-F238E27FC236}">
                <a16:creationId xmlns:a16="http://schemas.microsoft.com/office/drawing/2014/main" id="{D0D94DA6-797B-4C26-A59D-51A53077072C}"/>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 name="Tabla 2">
            <a:extLst>
              <a:ext uri="{FF2B5EF4-FFF2-40B4-BE49-F238E27FC236}">
                <a16:creationId xmlns:a16="http://schemas.microsoft.com/office/drawing/2014/main" id="{71663F23-B940-4CC9-B536-02D63132D039}"/>
              </a:ext>
            </a:extLst>
          </p:cNvPr>
          <p:cNvGraphicFramePr>
            <a:graphicFrameLocks noGrp="1"/>
          </p:cNvGraphicFramePr>
          <p:nvPr>
            <p:extLst>
              <p:ext uri="{D42A27DB-BD31-4B8C-83A1-F6EECF244321}">
                <p14:modId xmlns:p14="http://schemas.microsoft.com/office/powerpoint/2010/main" val="244820493"/>
              </p:ext>
            </p:extLst>
          </p:nvPr>
        </p:nvGraphicFramePr>
        <p:xfrm>
          <a:off x="1040523" y="1071419"/>
          <a:ext cx="10110953" cy="5127308"/>
        </p:xfrm>
        <a:graphic>
          <a:graphicData uri="http://schemas.openxmlformats.org/drawingml/2006/table">
            <a:tbl>
              <a:tblPr firstRow="1" bandRow="1">
                <a:tableStyleId>{775DCB02-9BB8-47FD-8907-85C794F793BA}</a:tableStyleId>
              </a:tblPr>
              <a:tblGrid>
                <a:gridCol w="2328797">
                  <a:extLst>
                    <a:ext uri="{9D8B030D-6E8A-4147-A177-3AD203B41FA5}">
                      <a16:colId xmlns:a16="http://schemas.microsoft.com/office/drawing/2014/main" val="52556977"/>
                    </a:ext>
                  </a:extLst>
                </a:gridCol>
                <a:gridCol w="1263640">
                  <a:extLst>
                    <a:ext uri="{9D8B030D-6E8A-4147-A177-3AD203B41FA5}">
                      <a16:colId xmlns:a16="http://schemas.microsoft.com/office/drawing/2014/main" val="1305211877"/>
                    </a:ext>
                  </a:extLst>
                </a:gridCol>
                <a:gridCol w="1837509">
                  <a:extLst>
                    <a:ext uri="{9D8B030D-6E8A-4147-A177-3AD203B41FA5}">
                      <a16:colId xmlns:a16="http://schemas.microsoft.com/office/drawing/2014/main" val="579978227"/>
                    </a:ext>
                  </a:extLst>
                </a:gridCol>
                <a:gridCol w="1018902">
                  <a:extLst>
                    <a:ext uri="{9D8B030D-6E8A-4147-A177-3AD203B41FA5}">
                      <a16:colId xmlns:a16="http://schemas.microsoft.com/office/drawing/2014/main" val="982819098"/>
                    </a:ext>
                  </a:extLst>
                </a:gridCol>
                <a:gridCol w="1700702">
                  <a:extLst>
                    <a:ext uri="{9D8B030D-6E8A-4147-A177-3AD203B41FA5}">
                      <a16:colId xmlns:a16="http://schemas.microsoft.com/office/drawing/2014/main" val="1371632941"/>
                    </a:ext>
                  </a:extLst>
                </a:gridCol>
                <a:gridCol w="1961403">
                  <a:extLst>
                    <a:ext uri="{9D8B030D-6E8A-4147-A177-3AD203B41FA5}">
                      <a16:colId xmlns:a16="http://schemas.microsoft.com/office/drawing/2014/main" val="3427258975"/>
                    </a:ext>
                  </a:extLst>
                </a:gridCol>
              </a:tblGrid>
              <a:tr h="497426">
                <a:tc>
                  <a:txBody>
                    <a:bodyPr/>
                    <a:lstStyle/>
                    <a:p>
                      <a:pPr algn="l"/>
                      <a:r>
                        <a:rPr lang="es-ES" sz="1200" dirty="0"/>
                        <a:t>Cartas</a:t>
                      </a:r>
                      <a:endParaRPr lang="es-CL" sz="1200" dirty="0"/>
                    </a:p>
                  </a:txBody>
                  <a:tcPr/>
                </a:tc>
                <a:tc>
                  <a:txBody>
                    <a:bodyPr/>
                    <a:lstStyle/>
                    <a:p>
                      <a:r>
                        <a:rPr lang="es-ES" sz="1200" dirty="0"/>
                        <a:t>Enviada por</a:t>
                      </a:r>
                      <a:endParaRPr lang="es-CL" sz="1200" dirty="0"/>
                    </a:p>
                  </a:txBody>
                  <a:tcPr/>
                </a:tc>
                <a:tc>
                  <a:txBody>
                    <a:bodyPr/>
                    <a:lstStyle/>
                    <a:p>
                      <a:r>
                        <a:rPr lang="es-ES" sz="1200" dirty="0"/>
                        <a:t>Gestionada por</a:t>
                      </a:r>
                      <a:endParaRPr lang="es-CL" sz="1200" dirty="0"/>
                    </a:p>
                  </a:txBody>
                  <a:tcPr/>
                </a:tc>
                <a:tc>
                  <a:txBody>
                    <a:bodyPr/>
                    <a:lstStyle/>
                    <a:p>
                      <a:r>
                        <a:rPr lang="es-ES" sz="1200" dirty="0"/>
                        <a:t>Requerida por </a:t>
                      </a:r>
                      <a:endParaRPr lang="es-CL" sz="1200" dirty="0"/>
                    </a:p>
                  </a:txBody>
                  <a:tcPr/>
                </a:tc>
                <a:tc>
                  <a:txBody>
                    <a:bodyPr/>
                    <a:lstStyle/>
                    <a:p>
                      <a:r>
                        <a:rPr lang="es-ES" sz="1200" dirty="0"/>
                        <a:t>Firmada por</a:t>
                      </a:r>
                      <a:endParaRPr lang="es-CL" sz="1200" dirty="0"/>
                    </a:p>
                  </a:txBody>
                  <a:tcPr/>
                </a:tc>
                <a:tc>
                  <a:txBody>
                    <a:bodyPr/>
                    <a:lstStyle/>
                    <a:p>
                      <a:r>
                        <a:rPr lang="es-ES" sz="1200" dirty="0">
                          <a:solidFill>
                            <a:schemeClr val="tx1"/>
                          </a:solidFill>
                        </a:rPr>
                        <a:t>Detalles</a:t>
                      </a:r>
                      <a:endParaRPr lang="es-CL" sz="12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164856884"/>
                  </a:ext>
                </a:extLst>
              </a:tr>
              <a:tr h="497426">
                <a:tc>
                  <a:txBody>
                    <a:bodyPr/>
                    <a:lstStyle/>
                    <a:p>
                      <a:pPr algn="l"/>
                      <a:r>
                        <a:rPr lang="es-CL" sz="1200" dirty="0">
                          <a:hlinkClick r:id="rId2"/>
                        </a:rPr>
                        <a:t>DOI</a:t>
                      </a:r>
                      <a:endParaRPr lang="es-CL" sz="1200" dirty="0"/>
                    </a:p>
                    <a:p>
                      <a:pPr algn="l"/>
                      <a:endParaRPr lang="es-CL" sz="1200" dirty="0"/>
                    </a:p>
                  </a:txBody>
                  <a:tcPr/>
                </a:tc>
                <a:tc>
                  <a:txBody>
                    <a:bodyPr/>
                    <a:lstStyle/>
                    <a:p>
                      <a:r>
                        <a:rPr lang="es-ES" sz="1200" b="1" dirty="0"/>
                        <a:t>Postulante</a:t>
                      </a:r>
                      <a:endParaRPr lang="es-CL" sz="1200" b="1" dirty="0"/>
                    </a:p>
                  </a:txBody>
                  <a:tcPr/>
                </a:tc>
                <a:tc>
                  <a:txBody>
                    <a:bodyPr/>
                    <a:lstStyle/>
                    <a:p>
                      <a:r>
                        <a:rPr lang="es-ES" sz="1200" dirty="0"/>
                        <a:t>Facultad Principal</a:t>
                      </a:r>
                      <a:endParaRPr lang="es-CL" sz="1200" dirty="0"/>
                    </a:p>
                  </a:txBody>
                  <a:tcPr/>
                </a:tc>
                <a:tc>
                  <a:txBody>
                    <a:bodyPr/>
                    <a:lstStyle/>
                    <a:p>
                      <a:r>
                        <a:rPr lang="es-ES" sz="1200" dirty="0"/>
                        <a:t>DINV</a:t>
                      </a:r>
                      <a:endParaRPr lang="es-CL" sz="1200" dirty="0"/>
                    </a:p>
                  </a:txBody>
                  <a:tcPr/>
                </a:tc>
                <a:tc>
                  <a:txBody>
                    <a:bodyPr/>
                    <a:lstStyle/>
                    <a:p>
                      <a:r>
                        <a:rPr lang="es-ES" sz="1200" dirty="0"/>
                        <a:t>Decano/a</a:t>
                      </a:r>
                      <a:endParaRPr lang="es-CL" sz="1200" dirty="0"/>
                    </a:p>
                  </a:txBody>
                  <a:tcPr/>
                </a:tc>
                <a:tc>
                  <a:txBody>
                    <a:bodyPr/>
                    <a:lstStyle/>
                    <a:p>
                      <a:r>
                        <a:rPr lang="es-ES" sz="1200" dirty="0"/>
                        <a:t>Sólo es necesaria la DOI del Director/a.</a:t>
                      </a:r>
                      <a:endParaRPr lang="es-CL" sz="1200" dirty="0"/>
                    </a:p>
                  </a:txBody>
                  <a:tcPr>
                    <a:solidFill>
                      <a:schemeClr val="accent6">
                        <a:lumMod val="60000"/>
                        <a:lumOff val="40000"/>
                      </a:schemeClr>
                    </a:solidFill>
                  </a:tcPr>
                </a:tc>
                <a:extLst>
                  <a:ext uri="{0D108BD9-81ED-4DB2-BD59-A6C34878D82A}">
                    <a16:rowId xmlns:a16="http://schemas.microsoft.com/office/drawing/2014/main" val="3906388268"/>
                  </a:ext>
                </a:extLst>
              </a:tr>
              <a:tr h="702248">
                <a:tc>
                  <a:txBody>
                    <a:bodyPr/>
                    <a:lstStyle/>
                    <a:p>
                      <a:pPr algn="l"/>
                      <a:r>
                        <a:rPr lang="es-ES" sz="1200" dirty="0">
                          <a:hlinkClick r:id="rId3"/>
                        </a:rPr>
                        <a:t>Compromiso Facultad Principal</a:t>
                      </a:r>
                      <a:endParaRPr lang="es-ES" sz="1200" dirty="0"/>
                    </a:p>
                    <a:p>
                      <a:pPr algn="l"/>
                      <a:endParaRPr lang="es-CL" sz="1200" dirty="0"/>
                    </a:p>
                  </a:txBody>
                  <a:tcPr/>
                </a:tc>
                <a:tc>
                  <a:txBody>
                    <a:bodyPr/>
                    <a:lstStyle/>
                    <a:p>
                      <a:r>
                        <a:rPr lang="es-ES" sz="1200" b="1" dirty="0"/>
                        <a:t>Postulante</a:t>
                      </a:r>
                      <a:endParaRPr lang="es-CL"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Facultad Principal</a:t>
                      </a:r>
                      <a:endParaRPr lang="es-CL" sz="1200" dirty="0"/>
                    </a:p>
                  </a:txBody>
                  <a:tcPr/>
                </a:tc>
                <a:tc>
                  <a:txBody>
                    <a:bodyPr/>
                    <a:lstStyle/>
                    <a:p>
                      <a:r>
                        <a:rPr lang="es-ES" sz="1200" dirty="0"/>
                        <a:t>DINV</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Decano/a</a:t>
                      </a:r>
                      <a:endParaRPr lang="es-CL" sz="1200" dirty="0"/>
                    </a:p>
                  </a:txBody>
                  <a:tcPr/>
                </a:tc>
                <a:tc>
                  <a:txBody>
                    <a:bodyPr/>
                    <a:lstStyle/>
                    <a:p>
                      <a:r>
                        <a:rPr lang="es-ES" sz="1200" dirty="0"/>
                        <a:t>Facultad principal es la facultad a la cuál pertenece el/la director/a.</a:t>
                      </a:r>
                      <a:endParaRPr lang="es-CL" sz="1200" dirty="0"/>
                    </a:p>
                  </a:txBody>
                  <a:tcPr>
                    <a:solidFill>
                      <a:schemeClr val="accent6">
                        <a:lumMod val="60000"/>
                        <a:lumOff val="40000"/>
                      </a:schemeClr>
                    </a:solidFill>
                  </a:tcPr>
                </a:tc>
                <a:extLst>
                  <a:ext uri="{0D108BD9-81ED-4DB2-BD59-A6C34878D82A}">
                    <a16:rowId xmlns:a16="http://schemas.microsoft.com/office/drawing/2014/main" val="4082348799"/>
                  </a:ext>
                </a:extLst>
              </a:tr>
              <a:tr h="405612">
                <a:tc>
                  <a:txBody>
                    <a:bodyPr/>
                    <a:lstStyle/>
                    <a:p>
                      <a:pPr algn="l"/>
                      <a:r>
                        <a:rPr lang="es-ES" sz="1200" dirty="0">
                          <a:hlinkClick r:id="rId4"/>
                        </a:rPr>
                        <a:t>Compromiso Facultad/es Asociada/s</a:t>
                      </a:r>
                      <a:endParaRPr lang="es-ES" sz="1200" dirty="0"/>
                    </a:p>
                  </a:txBody>
                  <a:tcPr/>
                </a:tc>
                <a:tc>
                  <a:txBody>
                    <a:bodyPr/>
                    <a:lstStyle/>
                    <a:p>
                      <a:r>
                        <a:rPr lang="es-ES" sz="1200" b="1" dirty="0"/>
                        <a:t>Postulante</a:t>
                      </a:r>
                      <a:endParaRPr lang="es-CL"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Facultades UC (distintas a la Principal, ver detalles).</a:t>
                      </a:r>
                      <a:endParaRPr lang="es-CL" sz="1200" dirty="0"/>
                    </a:p>
                  </a:txBody>
                  <a:tcPr/>
                </a:tc>
                <a:tc>
                  <a:txBody>
                    <a:bodyPr/>
                    <a:lstStyle/>
                    <a:p>
                      <a:r>
                        <a:rPr lang="es-ES" sz="1200" dirty="0"/>
                        <a:t>DINV</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Decano/a</a:t>
                      </a:r>
                      <a:endParaRPr lang="es-CL" sz="1200" dirty="0"/>
                    </a:p>
                  </a:txBody>
                  <a:tcPr/>
                </a:tc>
                <a:tc>
                  <a:txBody>
                    <a:bodyPr/>
                    <a:lstStyle/>
                    <a:p>
                      <a:r>
                        <a:rPr lang="es-CL" sz="1200" dirty="0"/>
                        <a:t>Solo es necesaria cuando participan otras facultades distintas de la Principal.</a:t>
                      </a:r>
                    </a:p>
                  </a:txBody>
                  <a:tcPr>
                    <a:solidFill>
                      <a:schemeClr val="accent6">
                        <a:lumMod val="60000"/>
                        <a:lumOff val="40000"/>
                      </a:schemeClr>
                    </a:solidFill>
                  </a:tcPr>
                </a:tc>
                <a:extLst>
                  <a:ext uri="{0D108BD9-81ED-4DB2-BD59-A6C34878D82A}">
                    <a16:rowId xmlns:a16="http://schemas.microsoft.com/office/drawing/2014/main" val="871025874"/>
                  </a:ext>
                </a:extLst>
              </a:tr>
              <a:tr h="702248">
                <a:tc>
                  <a:txBody>
                    <a:bodyPr/>
                    <a:lstStyle/>
                    <a:p>
                      <a:pPr algn="l"/>
                      <a:r>
                        <a:rPr lang="es-ES" sz="1200" dirty="0">
                          <a:hlinkClick r:id="rId5"/>
                        </a:rPr>
                        <a:t>Contrataciones Facultad/es Participante/s</a:t>
                      </a:r>
                      <a:endParaRPr lang="es-ES" sz="1200" dirty="0"/>
                    </a:p>
                    <a:p>
                      <a:pPr algn="l"/>
                      <a:endParaRPr lang="es-CL" sz="1200" dirty="0"/>
                    </a:p>
                  </a:txBody>
                  <a:tcPr/>
                </a:tc>
                <a:tc>
                  <a:txBody>
                    <a:bodyPr/>
                    <a:lstStyle/>
                    <a:p>
                      <a:r>
                        <a:rPr lang="es-ES" sz="1200" b="1" dirty="0"/>
                        <a:t>Postulante</a:t>
                      </a:r>
                      <a:endParaRPr lang="es-CL"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Cada facultad UC que participa en la postulación</a:t>
                      </a:r>
                      <a:endParaRPr lang="es-CL" sz="1200" dirty="0"/>
                    </a:p>
                  </a:txBody>
                  <a:tcPr/>
                </a:tc>
                <a:tc>
                  <a:txBody>
                    <a:bodyPr/>
                    <a:lstStyle/>
                    <a:p>
                      <a:r>
                        <a:rPr lang="es-ES" sz="1200" dirty="0"/>
                        <a:t>DINV</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Decano/a</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Sólo incluir datos de Investigadores Principales UC.</a:t>
                      </a:r>
                      <a:endParaRPr lang="es-CL" sz="1200" dirty="0"/>
                    </a:p>
                  </a:txBody>
                  <a:tcPr>
                    <a:solidFill>
                      <a:schemeClr val="accent6">
                        <a:lumMod val="60000"/>
                        <a:lumOff val="40000"/>
                      </a:schemeClr>
                    </a:solidFill>
                  </a:tcPr>
                </a:tc>
                <a:extLst>
                  <a:ext uri="{0D108BD9-81ED-4DB2-BD59-A6C34878D82A}">
                    <a16:rowId xmlns:a16="http://schemas.microsoft.com/office/drawing/2014/main" val="3138069662"/>
                  </a:ext>
                </a:extLst>
              </a:tr>
              <a:tr h="702248">
                <a:tc>
                  <a:txBody>
                    <a:bodyPr/>
                    <a:lstStyle/>
                    <a:p>
                      <a:pPr algn="l"/>
                      <a:r>
                        <a:rPr lang="es-ES" sz="1200" dirty="0">
                          <a:hlinkClick r:id="rId6"/>
                        </a:rPr>
                        <a:t>Compromiso Institución Principal</a:t>
                      </a:r>
                      <a:endParaRPr lang="es-ES" sz="1200" dirty="0"/>
                    </a:p>
                    <a:p>
                      <a:pPr algn="l"/>
                      <a:endParaRPr lang="es-CL" sz="1200" dirty="0"/>
                    </a:p>
                  </a:txBody>
                  <a:tcPr/>
                </a:tc>
                <a:tc>
                  <a:txBody>
                    <a:bodyPr/>
                    <a:lstStyle/>
                    <a:p>
                      <a:r>
                        <a:rPr lang="es-ES" sz="1200" b="1" dirty="0"/>
                        <a:t>Postulante</a:t>
                      </a:r>
                      <a:endParaRPr lang="es-CL" sz="1200" b="1" dirty="0"/>
                    </a:p>
                  </a:txBody>
                  <a:tcPr/>
                </a:tc>
                <a:tc>
                  <a:txBody>
                    <a:bodyPr/>
                    <a:lstStyle/>
                    <a:p>
                      <a:r>
                        <a:rPr lang="es-ES" sz="1200" dirty="0"/>
                        <a:t>Debe ser pre llenada por el/la director/a (ver detalles).</a:t>
                      </a:r>
                      <a:endParaRPr lang="es-CL" sz="1200" dirty="0"/>
                    </a:p>
                  </a:txBody>
                  <a:tcPr/>
                </a:tc>
                <a:tc>
                  <a:txBody>
                    <a:bodyPr/>
                    <a:lstStyle/>
                    <a:p>
                      <a:r>
                        <a:rPr lang="es-ES" sz="1200" dirty="0"/>
                        <a:t>ANID</a:t>
                      </a:r>
                      <a:endParaRPr lang="es-CL" sz="1200" dirty="0"/>
                    </a:p>
                  </a:txBody>
                  <a:tcPr/>
                </a:tc>
                <a:tc>
                  <a:txBody>
                    <a:bodyPr/>
                    <a:lstStyle/>
                    <a:p>
                      <a:r>
                        <a:rPr lang="es-ES" sz="1200" dirty="0"/>
                        <a:t>VRI</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dirty="0"/>
                        <a:t>Solo es necesaria cuando participan otras facultades distintas de la Principal.</a:t>
                      </a:r>
                    </a:p>
                    <a:p>
                      <a:endParaRPr lang="es-CL" sz="1200" dirty="0"/>
                    </a:p>
                  </a:txBody>
                  <a:tcPr>
                    <a:solidFill>
                      <a:schemeClr val="accent6">
                        <a:lumMod val="60000"/>
                        <a:lumOff val="40000"/>
                      </a:schemeClr>
                    </a:solidFill>
                  </a:tcPr>
                </a:tc>
                <a:extLst>
                  <a:ext uri="{0D108BD9-81ED-4DB2-BD59-A6C34878D82A}">
                    <a16:rowId xmlns:a16="http://schemas.microsoft.com/office/drawing/2014/main" val="2697569449"/>
                  </a:ext>
                </a:extLst>
              </a:tr>
              <a:tr h="907070">
                <a:tc>
                  <a:txBody>
                    <a:bodyPr/>
                    <a:lstStyle/>
                    <a:p>
                      <a:pPr algn="l"/>
                      <a:r>
                        <a:rPr lang="es-ES" sz="1200" dirty="0">
                          <a:hlinkClick r:id="rId7"/>
                        </a:rPr>
                        <a:t>Certificación Contrataciones Institución Participante</a:t>
                      </a:r>
                      <a:endParaRPr lang="es-ES" sz="1200" dirty="0"/>
                    </a:p>
                  </a:txBody>
                  <a:tcPr/>
                </a:tc>
                <a:tc>
                  <a:txBody>
                    <a:bodyPr/>
                    <a:lstStyle/>
                    <a:p>
                      <a:r>
                        <a:rPr lang="es-ES" sz="1200" b="1" dirty="0"/>
                        <a:t>Postulante</a:t>
                      </a:r>
                      <a:endParaRPr lang="es-CL" sz="1200" b="1" dirty="0"/>
                    </a:p>
                  </a:txBody>
                  <a:tcPr/>
                </a:tc>
                <a:tc>
                  <a:txBody>
                    <a:bodyPr/>
                    <a:lstStyle/>
                    <a:p>
                      <a:r>
                        <a:rPr lang="es-ES" sz="1200" dirty="0"/>
                        <a:t>Debe ser pre llenada por el/la director/a (ver detalles).</a:t>
                      </a:r>
                      <a:endParaRPr lang="es-CL" sz="1200" dirty="0"/>
                    </a:p>
                  </a:txBody>
                  <a:tcPr/>
                </a:tc>
                <a:tc>
                  <a:txBody>
                    <a:bodyPr/>
                    <a:lstStyle/>
                    <a:p>
                      <a:r>
                        <a:rPr lang="es-ES" sz="1200" dirty="0"/>
                        <a:t>ANID</a:t>
                      </a:r>
                      <a:endParaRPr lang="es-CL" sz="1200" dirty="0"/>
                    </a:p>
                  </a:txBody>
                  <a:tcPr/>
                </a:tc>
                <a:tc>
                  <a:txBody>
                    <a:bodyPr/>
                    <a:lstStyle/>
                    <a:p>
                      <a:r>
                        <a:rPr lang="es-ES" sz="1200" dirty="0"/>
                        <a:t>VRI</a:t>
                      </a:r>
                      <a:endParaRPr lang="es-CL" sz="1200" dirty="0"/>
                    </a:p>
                  </a:txBody>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s-CL" sz="1200" dirty="0"/>
                        <a:t>Solo es necesaria cuando participan otras facultades distintas de la Principal.</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s-ES" sz="1200" dirty="0"/>
                        <a:t>Sólo incluir datos de Investigadores Principales UC.</a:t>
                      </a:r>
                      <a:endParaRPr lang="es-CL" sz="1200" dirty="0"/>
                    </a:p>
                  </a:txBody>
                  <a:tcPr>
                    <a:solidFill>
                      <a:schemeClr val="accent6">
                        <a:lumMod val="60000"/>
                        <a:lumOff val="40000"/>
                      </a:schemeClr>
                    </a:solidFill>
                  </a:tcPr>
                </a:tc>
                <a:extLst>
                  <a:ext uri="{0D108BD9-81ED-4DB2-BD59-A6C34878D82A}">
                    <a16:rowId xmlns:a16="http://schemas.microsoft.com/office/drawing/2014/main" val="118473132"/>
                  </a:ext>
                </a:extLst>
              </a:tr>
            </a:tbl>
          </a:graphicData>
        </a:graphic>
      </p:graphicFrame>
    </p:spTree>
    <p:extLst>
      <p:ext uri="{BB962C8B-B14F-4D97-AF65-F5344CB8AC3E}">
        <p14:creationId xmlns:p14="http://schemas.microsoft.com/office/powerpoint/2010/main" val="3018479043"/>
      </p:ext>
    </p:extLst>
  </p:cSld>
  <p:clrMapOvr>
    <a:masterClrMapping/>
  </p:clrMapOvr>
  <p:transition spd="slow">
    <p:push dir="u"/>
  </p:transition>
  <p:extLst mod="1">
    <p:ext uri="{6950BFC3-D8DA-4A85-94F7-54DA5524770B}">
      <p188:commentRel xmlns="" xmlns:p188="http://schemas.microsoft.com/office/powerpoint/2018/8/main" r:id="rId9"/>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A0D7B-643A-43BC-AAE4-21D481FDE670}"/>
              </a:ext>
            </a:extLst>
          </p:cNvPr>
          <p:cNvSpPr>
            <a:spLocks noGrp="1"/>
          </p:cNvSpPr>
          <p:nvPr>
            <p:ph type="title"/>
          </p:nvPr>
        </p:nvSpPr>
        <p:spPr>
          <a:xfrm>
            <a:off x="696384" y="370061"/>
            <a:ext cx="11148483" cy="430887"/>
          </a:xfrm>
        </p:spPr>
        <p:txBody>
          <a:bodyPr/>
          <a:lstStyle/>
          <a:p>
            <a:r>
              <a:rPr lang="es-ES" dirty="0"/>
              <a:t>Solicitud Patrocinio Institucional UC: UC Institución Asociada</a:t>
            </a:r>
            <a:endParaRPr lang="es-CL" dirty="0"/>
          </a:p>
        </p:txBody>
      </p:sp>
      <p:cxnSp>
        <p:nvCxnSpPr>
          <p:cNvPr id="5" name="Google Shape;124;p24">
            <a:extLst>
              <a:ext uri="{FF2B5EF4-FFF2-40B4-BE49-F238E27FC236}">
                <a16:creationId xmlns:a16="http://schemas.microsoft.com/office/drawing/2014/main" id="{D0D94DA6-797B-4C26-A59D-51A53077072C}"/>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 name="Tabla 2">
            <a:extLst>
              <a:ext uri="{FF2B5EF4-FFF2-40B4-BE49-F238E27FC236}">
                <a16:creationId xmlns:a16="http://schemas.microsoft.com/office/drawing/2014/main" id="{71663F23-B940-4CC9-B536-02D63132D039}"/>
              </a:ext>
            </a:extLst>
          </p:cNvPr>
          <p:cNvGraphicFramePr>
            <a:graphicFrameLocks noGrp="1"/>
          </p:cNvGraphicFramePr>
          <p:nvPr>
            <p:extLst>
              <p:ext uri="{D42A27DB-BD31-4B8C-83A1-F6EECF244321}">
                <p14:modId xmlns:p14="http://schemas.microsoft.com/office/powerpoint/2010/main" val="847322796"/>
              </p:ext>
            </p:extLst>
          </p:nvPr>
        </p:nvGraphicFramePr>
        <p:xfrm>
          <a:off x="696384" y="1071419"/>
          <a:ext cx="10703136" cy="5130386"/>
        </p:xfrm>
        <a:graphic>
          <a:graphicData uri="http://schemas.openxmlformats.org/drawingml/2006/table">
            <a:tbl>
              <a:tblPr firstRow="1" bandRow="1">
                <a:tableStyleId>{775DCB02-9BB8-47FD-8907-85C794F793BA}</a:tableStyleId>
              </a:tblPr>
              <a:tblGrid>
                <a:gridCol w="2465191">
                  <a:extLst>
                    <a:ext uri="{9D8B030D-6E8A-4147-A177-3AD203B41FA5}">
                      <a16:colId xmlns:a16="http://schemas.microsoft.com/office/drawing/2014/main" val="52556977"/>
                    </a:ext>
                  </a:extLst>
                </a:gridCol>
                <a:gridCol w="1337650">
                  <a:extLst>
                    <a:ext uri="{9D8B030D-6E8A-4147-A177-3AD203B41FA5}">
                      <a16:colId xmlns:a16="http://schemas.microsoft.com/office/drawing/2014/main" val="1305211877"/>
                    </a:ext>
                  </a:extLst>
                </a:gridCol>
                <a:gridCol w="1945129">
                  <a:extLst>
                    <a:ext uri="{9D8B030D-6E8A-4147-A177-3AD203B41FA5}">
                      <a16:colId xmlns:a16="http://schemas.microsoft.com/office/drawing/2014/main" val="579978227"/>
                    </a:ext>
                  </a:extLst>
                </a:gridCol>
                <a:gridCol w="1078578">
                  <a:extLst>
                    <a:ext uri="{9D8B030D-6E8A-4147-A177-3AD203B41FA5}">
                      <a16:colId xmlns:a16="http://schemas.microsoft.com/office/drawing/2014/main" val="982819098"/>
                    </a:ext>
                  </a:extLst>
                </a:gridCol>
                <a:gridCol w="1800309">
                  <a:extLst>
                    <a:ext uri="{9D8B030D-6E8A-4147-A177-3AD203B41FA5}">
                      <a16:colId xmlns:a16="http://schemas.microsoft.com/office/drawing/2014/main" val="1371632941"/>
                    </a:ext>
                  </a:extLst>
                </a:gridCol>
                <a:gridCol w="2076279">
                  <a:extLst>
                    <a:ext uri="{9D8B030D-6E8A-4147-A177-3AD203B41FA5}">
                      <a16:colId xmlns:a16="http://schemas.microsoft.com/office/drawing/2014/main" val="3427258975"/>
                    </a:ext>
                  </a:extLst>
                </a:gridCol>
              </a:tblGrid>
              <a:tr h="497426">
                <a:tc>
                  <a:txBody>
                    <a:bodyPr/>
                    <a:lstStyle/>
                    <a:p>
                      <a:pPr algn="l"/>
                      <a:r>
                        <a:rPr lang="es-ES" sz="1200" dirty="0"/>
                        <a:t>Cartas</a:t>
                      </a:r>
                      <a:endParaRPr lang="es-CL" sz="1200" dirty="0"/>
                    </a:p>
                  </a:txBody>
                  <a:tcPr/>
                </a:tc>
                <a:tc>
                  <a:txBody>
                    <a:bodyPr/>
                    <a:lstStyle/>
                    <a:p>
                      <a:r>
                        <a:rPr lang="es-ES" sz="1200" dirty="0"/>
                        <a:t>Enviada por</a:t>
                      </a:r>
                      <a:endParaRPr lang="es-CL" sz="1200" dirty="0"/>
                    </a:p>
                  </a:txBody>
                  <a:tcPr/>
                </a:tc>
                <a:tc>
                  <a:txBody>
                    <a:bodyPr/>
                    <a:lstStyle/>
                    <a:p>
                      <a:r>
                        <a:rPr lang="es-ES" sz="1200" dirty="0"/>
                        <a:t>Gestionada por</a:t>
                      </a:r>
                      <a:endParaRPr lang="es-CL" sz="1200" dirty="0"/>
                    </a:p>
                  </a:txBody>
                  <a:tcPr/>
                </a:tc>
                <a:tc>
                  <a:txBody>
                    <a:bodyPr/>
                    <a:lstStyle/>
                    <a:p>
                      <a:r>
                        <a:rPr lang="es-ES" sz="1200" dirty="0"/>
                        <a:t>Requerida por </a:t>
                      </a:r>
                      <a:endParaRPr lang="es-CL" sz="1200" dirty="0"/>
                    </a:p>
                  </a:txBody>
                  <a:tcPr/>
                </a:tc>
                <a:tc>
                  <a:txBody>
                    <a:bodyPr/>
                    <a:lstStyle/>
                    <a:p>
                      <a:r>
                        <a:rPr lang="es-ES" sz="1200" dirty="0"/>
                        <a:t>Firmada por</a:t>
                      </a:r>
                      <a:endParaRPr lang="es-CL" sz="1200" dirty="0"/>
                    </a:p>
                  </a:txBody>
                  <a:tcPr/>
                </a:tc>
                <a:tc>
                  <a:txBody>
                    <a:bodyPr/>
                    <a:lstStyle/>
                    <a:p>
                      <a:r>
                        <a:rPr lang="es-ES" sz="1200" dirty="0">
                          <a:solidFill>
                            <a:schemeClr val="tx1"/>
                          </a:solidFill>
                        </a:rPr>
                        <a:t>Detalles</a:t>
                      </a:r>
                      <a:endParaRPr lang="es-CL" sz="1200" dirty="0">
                        <a:solidFill>
                          <a:schemeClr val="tx1"/>
                        </a:solidFill>
                      </a:endParaRPr>
                    </a:p>
                  </a:txBody>
                  <a:tcPr>
                    <a:solidFill>
                      <a:schemeClr val="accent6">
                        <a:lumMod val="60000"/>
                        <a:lumOff val="40000"/>
                      </a:schemeClr>
                    </a:solidFill>
                  </a:tcPr>
                </a:tc>
                <a:extLst>
                  <a:ext uri="{0D108BD9-81ED-4DB2-BD59-A6C34878D82A}">
                    <a16:rowId xmlns:a16="http://schemas.microsoft.com/office/drawing/2014/main" val="3164856884"/>
                  </a:ext>
                </a:extLst>
              </a:tr>
              <a:tr h="497426">
                <a:tc>
                  <a:txBody>
                    <a:bodyPr/>
                    <a:lstStyle/>
                    <a:p>
                      <a:pPr algn="l"/>
                      <a:r>
                        <a:rPr lang="es-CL" sz="1200" dirty="0">
                          <a:hlinkClick r:id="rId2"/>
                        </a:rPr>
                        <a:t>DOI</a:t>
                      </a:r>
                      <a:endParaRPr lang="es-CL" sz="1200" dirty="0"/>
                    </a:p>
                    <a:p>
                      <a:pPr algn="l"/>
                      <a:endParaRPr lang="es-CL" sz="1200" dirty="0"/>
                    </a:p>
                  </a:txBody>
                  <a:tcPr/>
                </a:tc>
                <a:tc>
                  <a:txBody>
                    <a:bodyPr/>
                    <a:lstStyle/>
                    <a:p>
                      <a:r>
                        <a:rPr lang="es-ES" sz="1200" b="1" dirty="0"/>
                        <a:t>Postulante</a:t>
                      </a:r>
                      <a:endParaRPr lang="es-CL" sz="1200" b="1" dirty="0"/>
                    </a:p>
                  </a:txBody>
                  <a:tcPr/>
                </a:tc>
                <a:tc>
                  <a:txBody>
                    <a:bodyPr/>
                    <a:lstStyle/>
                    <a:p>
                      <a:r>
                        <a:rPr lang="es-ES" sz="1200" dirty="0"/>
                        <a:t>Facultad UC a la cual pertenece el Investigador responsable UC.</a:t>
                      </a:r>
                      <a:endParaRPr lang="es-CL" sz="1200" dirty="0"/>
                    </a:p>
                  </a:txBody>
                  <a:tcPr/>
                </a:tc>
                <a:tc>
                  <a:txBody>
                    <a:bodyPr/>
                    <a:lstStyle/>
                    <a:p>
                      <a:r>
                        <a:rPr lang="es-ES" sz="1200" dirty="0"/>
                        <a:t>DINV</a:t>
                      </a:r>
                      <a:endParaRPr lang="es-CL" sz="1200" dirty="0"/>
                    </a:p>
                  </a:txBody>
                  <a:tcPr/>
                </a:tc>
                <a:tc>
                  <a:txBody>
                    <a:bodyPr/>
                    <a:lstStyle/>
                    <a:p>
                      <a:r>
                        <a:rPr lang="es-ES" sz="1200" dirty="0"/>
                        <a:t>Decano/a</a:t>
                      </a:r>
                      <a:endParaRPr lang="es-CL" sz="1200" dirty="0"/>
                    </a:p>
                  </a:txBody>
                  <a:tcPr/>
                </a:tc>
                <a:tc>
                  <a:txBody>
                    <a:bodyPr/>
                    <a:lstStyle/>
                    <a:p>
                      <a:r>
                        <a:rPr lang="es-ES" sz="1200" dirty="0"/>
                        <a:t>Sólo es necesaria la DOI del Investigador Responsable UC.</a:t>
                      </a:r>
                      <a:endParaRPr lang="es-CL" sz="1200" dirty="0"/>
                    </a:p>
                  </a:txBody>
                  <a:tcPr>
                    <a:solidFill>
                      <a:schemeClr val="accent6">
                        <a:lumMod val="60000"/>
                        <a:lumOff val="40000"/>
                      </a:schemeClr>
                    </a:solidFill>
                  </a:tcPr>
                </a:tc>
                <a:extLst>
                  <a:ext uri="{0D108BD9-81ED-4DB2-BD59-A6C34878D82A}">
                    <a16:rowId xmlns:a16="http://schemas.microsoft.com/office/drawing/2014/main" val="3906388268"/>
                  </a:ext>
                </a:extLst>
              </a:tr>
              <a:tr h="405612">
                <a:tc>
                  <a:txBody>
                    <a:bodyPr/>
                    <a:lstStyle/>
                    <a:p>
                      <a:pPr algn="l"/>
                      <a:r>
                        <a:rPr lang="es-ES" sz="1200" dirty="0">
                          <a:hlinkClick r:id="rId3"/>
                        </a:rPr>
                        <a:t>Compromiso Facultad/es Asociada/s</a:t>
                      </a:r>
                      <a:endParaRPr lang="es-ES" sz="1200" dirty="0"/>
                    </a:p>
                  </a:txBody>
                  <a:tcPr/>
                </a:tc>
                <a:tc>
                  <a:txBody>
                    <a:bodyPr/>
                    <a:lstStyle/>
                    <a:p>
                      <a:r>
                        <a:rPr lang="es-ES" sz="1200" b="1" dirty="0"/>
                        <a:t>Postulante</a:t>
                      </a:r>
                      <a:endParaRPr lang="es-CL"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Facultad/es UC participantes (ver detalles).</a:t>
                      </a:r>
                      <a:endParaRPr lang="es-CL" sz="1200" dirty="0"/>
                    </a:p>
                  </a:txBody>
                  <a:tcPr/>
                </a:tc>
                <a:tc>
                  <a:txBody>
                    <a:bodyPr/>
                    <a:lstStyle/>
                    <a:p>
                      <a:r>
                        <a:rPr lang="es-ES" sz="1200" dirty="0"/>
                        <a:t>DINV</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Decano/a</a:t>
                      </a:r>
                      <a:endParaRPr lang="es-CL" sz="1200" dirty="0"/>
                    </a:p>
                  </a:txBody>
                  <a:tcPr/>
                </a:tc>
                <a:tc>
                  <a:txBody>
                    <a:bodyPr/>
                    <a:lstStyle/>
                    <a:p>
                      <a:r>
                        <a:rPr lang="es-CL" sz="1200" dirty="0"/>
                        <a:t>Cada facultad UC que participa debe gestionar su carta.</a:t>
                      </a:r>
                    </a:p>
                  </a:txBody>
                  <a:tcPr>
                    <a:solidFill>
                      <a:schemeClr val="accent6">
                        <a:lumMod val="60000"/>
                        <a:lumOff val="40000"/>
                      </a:schemeClr>
                    </a:solidFill>
                  </a:tcPr>
                </a:tc>
                <a:extLst>
                  <a:ext uri="{0D108BD9-81ED-4DB2-BD59-A6C34878D82A}">
                    <a16:rowId xmlns:a16="http://schemas.microsoft.com/office/drawing/2014/main" val="871025874"/>
                  </a:ext>
                </a:extLst>
              </a:tr>
              <a:tr h="702248">
                <a:tc>
                  <a:txBody>
                    <a:bodyPr/>
                    <a:lstStyle/>
                    <a:p>
                      <a:pPr algn="l"/>
                      <a:r>
                        <a:rPr lang="es-ES" sz="1200" dirty="0">
                          <a:hlinkClick r:id="rId4"/>
                        </a:rPr>
                        <a:t>Contrataciones Facultad/es Participante/s</a:t>
                      </a:r>
                      <a:endParaRPr lang="es-ES" sz="1200" dirty="0"/>
                    </a:p>
                    <a:p>
                      <a:pPr algn="l"/>
                      <a:endParaRPr lang="es-CL" sz="1200" dirty="0"/>
                    </a:p>
                  </a:txBody>
                  <a:tcPr/>
                </a:tc>
                <a:tc>
                  <a:txBody>
                    <a:bodyPr/>
                    <a:lstStyle/>
                    <a:p>
                      <a:r>
                        <a:rPr lang="es-ES" sz="1200" b="1" dirty="0"/>
                        <a:t>Postulante</a:t>
                      </a:r>
                      <a:endParaRPr lang="es-CL" sz="1200" b="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Facultad/es UC participantes (ver detalles).</a:t>
                      </a:r>
                      <a:endParaRPr lang="es-CL" sz="1200" dirty="0"/>
                    </a:p>
                  </a:txBody>
                  <a:tcPr/>
                </a:tc>
                <a:tc>
                  <a:txBody>
                    <a:bodyPr/>
                    <a:lstStyle/>
                    <a:p>
                      <a:r>
                        <a:rPr lang="es-ES" sz="1200" dirty="0"/>
                        <a:t>DINV</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200" dirty="0"/>
                        <a:t>Decano/a</a:t>
                      </a:r>
                      <a:endParaRPr lang="es-CL" sz="1200" dirty="0"/>
                    </a:p>
                  </a:txBody>
                  <a:tcPr/>
                </a:tc>
                <a:tc>
                  <a:txBody>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s-CL" sz="1200" dirty="0"/>
                        <a:t>Cada facultad UC que participa debe gestionar su carta.</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s-ES" sz="1200" dirty="0"/>
                        <a:t>Sólo incluir datos de Investigadores Principales UC.</a:t>
                      </a:r>
                      <a:endParaRPr lang="es-CL" sz="1200" dirty="0"/>
                    </a:p>
                  </a:txBody>
                  <a:tcPr>
                    <a:solidFill>
                      <a:schemeClr val="accent6">
                        <a:lumMod val="60000"/>
                        <a:lumOff val="40000"/>
                      </a:schemeClr>
                    </a:solidFill>
                  </a:tcPr>
                </a:tc>
                <a:extLst>
                  <a:ext uri="{0D108BD9-81ED-4DB2-BD59-A6C34878D82A}">
                    <a16:rowId xmlns:a16="http://schemas.microsoft.com/office/drawing/2014/main" val="3138069662"/>
                  </a:ext>
                </a:extLst>
              </a:tr>
              <a:tr h="71684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dirty="0">
                          <a:hlinkClick r:id="rId5"/>
                        </a:rPr>
                        <a:t>Compromiso Institución Asociada</a:t>
                      </a:r>
                      <a:endParaRPr lang="es-CL" sz="12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CL" sz="1200" dirty="0"/>
                    </a:p>
                  </a:txBody>
                  <a:tcPr/>
                </a:tc>
                <a:tc>
                  <a:txBody>
                    <a:bodyPr/>
                    <a:lstStyle/>
                    <a:p>
                      <a:r>
                        <a:rPr lang="es-ES" sz="1200" b="1" dirty="0"/>
                        <a:t>Postulante</a:t>
                      </a:r>
                      <a:endParaRPr lang="es-CL" sz="1200" b="1" dirty="0"/>
                    </a:p>
                  </a:txBody>
                  <a:tcPr/>
                </a:tc>
                <a:tc>
                  <a:txBody>
                    <a:bodyPr/>
                    <a:lstStyle/>
                    <a:p>
                      <a:r>
                        <a:rPr lang="es-ES" sz="1200" dirty="0"/>
                        <a:t>Debe ser pre llenada por el/la Investigador Responsable UC (ver detalles).</a:t>
                      </a:r>
                      <a:endParaRPr lang="es-CL" sz="1200" dirty="0"/>
                    </a:p>
                  </a:txBody>
                  <a:tcPr/>
                </a:tc>
                <a:tc>
                  <a:txBody>
                    <a:bodyPr/>
                    <a:lstStyle/>
                    <a:p>
                      <a:r>
                        <a:rPr lang="es-ES" sz="1200" dirty="0"/>
                        <a:t>ANID</a:t>
                      </a:r>
                      <a:endParaRPr lang="es-CL" sz="1200" dirty="0"/>
                    </a:p>
                  </a:txBody>
                  <a:tcPr/>
                </a:tc>
                <a:tc>
                  <a:txBody>
                    <a:bodyPr/>
                    <a:lstStyle/>
                    <a:p>
                      <a:r>
                        <a:rPr lang="es-ES" sz="1200" dirty="0"/>
                        <a:t>VRI</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dirty="0"/>
                        <a:t>Solo es necesaria cuando participa más de una facultad UC.</a:t>
                      </a:r>
                    </a:p>
                  </a:txBody>
                  <a:tcPr>
                    <a:solidFill>
                      <a:schemeClr val="accent6">
                        <a:lumMod val="60000"/>
                        <a:lumOff val="40000"/>
                      </a:schemeClr>
                    </a:solidFill>
                  </a:tcPr>
                </a:tc>
                <a:extLst>
                  <a:ext uri="{0D108BD9-81ED-4DB2-BD59-A6C34878D82A}">
                    <a16:rowId xmlns:a16="http://schemas.microsoft.com/office/drawing/2014/main" val="4029885191"/>
                  </a:ext>
                </a:extLst>
              </a:tr>
              <a:tr h="907070">
                <a:tc>
                  <a:txBody>
                    <a:bodyPr/>
                    <a:lstStyle/>
                    <a:p>
                      <a:pPr algn="l"/>
                      <a:r>
                        <a:rPr lang="es-ES" sz="1200" dirty="0">
                          <a:hlinkClick r:id="rId6"/>
                        </a:rPr>
                        <a:t>Certificación Contrataciones Institución Participante</a:t>
                      </a:r>
                      <a:endParaRPr lang="es-ES" sz="1200" dirty="0"/>
                    </a:p>
                  </a:txBody>
                  <a:tcPr/>
                </a:tc>
                <a:tc>
                  <a:txBody>
                    <a:bodyPr/>
                    <a:lstStyle/>
                    <a:p>
                      <a:r>
                        <a:rPr lang="es-ES" sz="1200" b="1" dirty="0"/>
                        <a:t>Postulante</a:t>
                      </a:r>
                      <a:endParaRPr lang="es-CL" sz="1200" b="1" dirty="0"/>
                    </a:p>
                  </a:txBody>
                  <a:tcPr/>
                </a:tc>
                <a:tc>
                  <a:txBody>
                    <a:bodyPr/>
                    <a:lstStyle/>
                    <a:p>
                      <a:r>
                        <a:rPr lang="es-ES" sz="1200" dirty="0"/>
                        <a:t>Debe ser pre llenada por el/la Investigador Responsable UC (ver detalles).</a:t>
                      </a:r>
                      <a:endParaRPr lang="es-CL" sz="1200" dirty="0"/>
                    </a:p>
                  </a:txBody>
                  <a:tcPr/>
                </a:tc>
                <a:tc>
                  <a:txBody>
                    <a:bodyPr/>
                    <a:lstStyle/>
                    <a:p>
                      <a:r>
                        <a:rPr lang="es-ES" sz="1200" dirty="0"/>
                        <a:t>ANID</a:t>
                      </a:r>
                      <a:endParaRPr lang="es-CL" sz="1200" dirty="0"/>
                    </a:p>
                  </a:txBody>
                  <a:tcPr/>
                </a:tc>
                <a:tc>
                  <a:txBody>
                    <a:bodyPr/>
                    <a:lstStyle/>
                    <a:p>
                      <a:r>
                        <a:rPr lang="es-ES" sz="1200" dirty="0"/>
                        <a:t>VRI</a:t>
                      </a:r>
                      <a:endParaRPr lang="es-CL" sz="12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200" dirty="0"/>
                        <a:t>Solo es necesaria cuando participa más de una facultad UC.</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s-ES" sz="1200" dirty="0"/>
                        <a:t>Sólo incluir datos de Investigadores Principales UC.</a:t>
                      </a:r>
                      <a:endParaRPr lang="es-CL" sz="1200" dirty="0"/>
                    </a:p>
                  </a:txBody>
                  <a:tcPr>
                    <a:solidFill>
                      <a:schemeClr val="accent6">
                        <a:lumMod val="60000"/>
                        <a:lumOff val="40000"/>
                      </a:schemeClr>
                    </a:solidFill>
                  </a:tcPr>
                </a:tc>
                <a:extLst>
                  <a:ext uri="{0D108BD9-81ED-4DB2-BD59-A6C34878D82A}">
                    <a16:rowId xmlns:a16="http://schemas.microsoft.com/office/drawing/2014/main" val="118473132"/>
                  </a:ext>
                </a:extLst>
              </a:tr>
            </a:tbl>
          </a:graphicData>
        </a:graphic>
      </p:graphicFrame>
    </p:spTree>
    <p:extLst>
      <p:ext uri="{BB962C8B-B14F-4D97-AF65-F5344CB8AC3E}">
        <p14:creationId xmlns:p14="http://schemas.microsoft.com/office/powerpoint/2010/main" val="1605480554"/>
      </p:ext>
    </p:extLst>
  </p:cSld>
  <p:clrMapOvr>
    <a:masterClrMapping/>
  </p:clrMapOvr>
  <p:transition spd="slow">
    <p:push dir="u"/>
  </p:transition>
  <p:extLst mod="1">
    <p:ext uri="{6950BFC3-D8DA-4A85-94F7-54DA5524770B}">
      <p188:commentRel xmlns="" xmlns:p188="http://schemas.microsoft.com/office/powerpoint/2018/8/main" r:id="rId9"/>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9;p17">
            <a:extLst>
              <a:ext uri="{FF2B5EF4-FFF2-40B4-BE49-F238E27FC236}">
                <a16:creationId xmlns:a16="http://schemas.microsoft.com/office/drawing/2014/main" id="{369063F8-BCFD-46F9-ACA1-9B9B89260926}"/>
              </a:ext>
            </a:extLst>
          </p:cNvPr>
          <p:cNvSpPr/>
          <p:nvPr/>
        </p:nvSpPr>
        <p:spPr>
          <a:xfrm>
            <a:off x="746760" y="1271451"/>
            <a:ext cx="10698479" cy="4541820"/>
          </a:xfrm>
          <a:prstGeom prst="roundRect">
            <a:avLst>
              <a:gd name="adj" fmla="val 3477"/>
            </a:avLst>
          </a:prstGeom>
          <a:solidFill>
            <a:schemeClr val="bg1">
              <a:lumMod val="75000"/>
              <a:alpha val="50196"/>
            </a:schemeClr>
          </a:solidFill>
          <a:ln>
            <a:noFill/>
          </a:ln>
        </p:spPr>
        <p:txBody>
          <a:bodyPr spcFirstLastPara="1" wrap="square" lIns="91425" tIns="45700" rIns="91425" bIns="45700" anchor="ctr" anchorCtr="0">
            <a:noAutofit/>
          </a:bodyPr>
          <a:lstStyle/>
          <a:p>
            <a:pPr marL="228600">
              <a:spcBef>
                <a:spcPts val="600"/>
              </a:spcBef>
            </a:pPr>
            <a:endParaRPr lang="es-ES" sz="1600" b="1" dirty="0">
              <a:latin typeface="Calibri" panose="020F0502020204030204" pitchFamily="34" charset="0"/>
              <a:cs typeface="Calibri" panose="020F0502020204030204" pitchFamily="34" charset="0"/>
            </a:endParaRPr>
          </a:p>
          <a:p>
            <a:pPr marL="228600">
              <a:spcBef>
                <a:spcPts val="600"/>
              </a:spcBef>
            </a:pPr>
            <a:endParaRPr lang="es-ES" sz="1600" b="1" dirty="0">
              <a:latin typeface="Calibri" panose="020F0502020204030204" pitchFamily="34" charset="0"/>
              <a:cs typeface="Calibri" panose="020F0502020204030204" pitchFamily="34" charset="0"/>
            </a:endParaRPr>
          </a:p>
          <a:p>
            <a:pPr marL="228600">
              <a:spcBef>
                <a:spcPts val="600"/>
              </a:spcBef>
            </a:pPr>
            <a:endParaRPr lang="es-ES" sz="1600" b="1" dirty="0">
              <a:latin typeface="Calibri" panose="020F0502020204030204" pitchFamily="34" charset="0"/>
              <a:cs typeface="Calibri" panose="020F0502020204030204" pitchFamily="34" charset="0"/>
            </a:endParaRPr>
          </a:p>
          <a:p>
            <a:pPr marL="228600">
              <a:spcBef>
                <a:spcPts val="600"/>
              </a:spcBef>
            </a:pPr>
            <a:r>
              <a:rPr lang="es-ES" sz="1600" b="1" dirty="0">
                <a:latin typeface="Calibri" panose="020F0502020204030204" pitchFamily="34" charset="0"/>
                <a:cs typeface="Calibri" panose="020F0502020204030204" pitchFamily="34" charset="0"/>
              </a:rPr>
              <a:t>Fechas Importantes</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Fecha Inicio: viernes 24 de marzo, 2023.</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Fecha cierre: martes 26 de abril a las 13:00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Expresión de interés: hasta martes 04 de abril a las 13:00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Patrocinio Institucional UC: hasta lunes 17 de abril a las 13:00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Revisión de propuestas: hasta el 24 de abril a las 13:00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Envío de cartas: lunes 25 de abril.</a:t>
            </a:r>
          </a:p>
          <a:p>
            <a:pPr marL="514350" indent="-285750">
              <a:spcBef>
                <a:spcPts val="600"/>
              </a:spcBef>
              <a:buFont typeface="Arial" panose="020B0604020202020204" pitchFamily="34" charset="0"/>
              <a:buChar char="•"/>
            </a:pPr>
            <a:r>
              <a:rPr lang="es-ES" sz="1600" b="1" dirty="0">
                <a:latin typeface="Calibri" panose="020F0502020204030204" pitchFamily="34" charset="0"/>
                <a:cs typeface="Calibri" panose="020F0502020204030204" pitchFamily="34" charset="0"/>
              </a:rPr>
              <a:t>Taller DINV Patrocinio UC</a:t>
            </a:r>
            <a:r>
              <a:rPr lang="es-ES" sz="1600" dirty="0">
                <a:latin typeface="Calibri" panose="020F0502020204030204" pitchFamily="34" charset="0"/>
                <a:cs typeface="Calibri" panose="020F0502020204030204" pitchFamily="34" charset="0"/>
              </a:rPr>
              <a:t>: jueves 13 de abril a las 9:30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endParaRPr lang="es-ES" sz="1600" dirty="0">
              <a:latin typeface="Calibri" panose="020F0502020204030204" pitchFamily="34" charset="0"/>
              <a:cs typeface="Calibri" panose="020F0502020204030204" pitchFamily="34" charset="0"/>
            </a:endParaRPr>
          </a:p>
          <a:p>
            <a:pPr marL="228600">
              <a:spcBef>
                <a:spcPts val="600"/>
              </a:spcBef>
            </a:pPr>
            <a:r>
              <a:rPr lang="es-ES" sz="1600" b="1" dirty="0">
                <a:latin typeface="Calibri" panose="020F0502020204030204" pitchFamily="34" charset="0"/>
                <a:cs typeface="Calibri" panose="020F0502020204030204" pitchFamily="34" charset="0"/>
              </a:rPr>
              <a:t>Links Internos</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Ficha Web del concurso: </a:t>
            </a:r>
            <a:r>
              <a:rPr lang="es-ES" sz="1600" dirty="0">
                <a:latin typeface="Calibri" panose="020F0502020204030204" pitchFamily="34" charset="0"/>
                <a:cs typeface="Calibri" panose="020F0502020204030204" pitchFamily="34" charset="0"/>
                <a:hlinkClick r:id="rId2"/>
              </a:rPr>
              <a:t>Concurso Anillos Temáticos 2023</a:t>
            </a:r>
            <a:endParaRPr lang="es-ES" sz="1600" dirty="0">
              <a:latin typeface="Calibri" panose="020F0502020204030204" pitchFamily="34" charset="0"/>
              <a:cs typeface="Calibri" panose="020F0502020204030204" pitchFamily="34" charset="0"/>
            </a:endParaRP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Formulario Patrocinio Institucional UC: </a:t>
            </a:r>
            <a:r>
              <a:rPr lang="es-ES" sz="1600" dirty="0">
                <a:latin typeface="Calibri" panose="020F0502020204030204" pitchFamily="34" charset="0"/>
                <a:cs typeface="Calibri" panose="020F0502020204030204" pitchFamily="34" charset="0"/>
                <a:hlinkClick r:id="rId3"/>
              </a:rPr>
              <a:t>Formulario online patrocinio UC</a:t>
            </a:r>
            <a:endParaRPr lang="es-ES" sz="1600" dirty="0">
              <a:latin typeface="Calibri" panose="020F0502020204030204" pitchFamily="34" charset="0"/>
              <a:cs typeface="Calibri" panose="020F0502020204030204" pitchFamily="34" charset="0"/>
            </a:endParaRPr>
          </a:p>
          <a:p>
            <a:pPr marL="228600">
              <a:spcBef>
                <a:spcPts val="600"/>
              </a:spcBef>
            </a:pPr>
            <a:endParaRPr lang="es-CL" sz="1600" dirty="0">
              <a:latin typeface="Calibri" panose="020F0502020204030204" pitchFamily="34" charset="0"/>
              <a:cs typeface="Calibri" panose="020F0502020204030204" pitchFamily="34" charset="0"/>
            </a:endParaRPr>
          </a:p>
          <a:p>
            <a:pPr lvl="1">
              <a:spcBef>
                <a:spcPts val="600"/>
              </a:spcBef>
              <a:buSzPts val="1800"/>
            </a:pPr>
            <a:br>
              <a:rPr lang="es-ES" sz="2000" dirty="0">
                <a:latin typeface="Calibri" panose="020F0502020204030204" pitchFamily="34" charset="0"/>
                <a:cs typeface="Calibri" panose="020F0502020204030204" pitchFamily="34" charset="0"/>
              </a:rPr>
            </a:br>
            <a:br>
              <a:rPr lang="es-ES" sz="1800" dirty="0"/>
            </a:br>
            <a:endParaRPr sz="1800" b="1" i="0" u="none" strike="noStrike" cap="none" dirty="0">
              <a:solidFill>
                <a:srgbClr val="595959"/>
              </a:solidFill>
              <a:latin typeface="Calibri"/>
              <a:ea typeface="Calibri"/>
              <a:cs typeface="Calibri"/>
              <a:sym typeface="Calibri"/>
            </a:endParaRPr>
          </a:p>
        </p:txBody>
      </p:sp>
      <p:sp>
        <p:nvSpPr>
          <p:cNvPr id="6" name="Título 1">
            <a:extLst>
              <a:ext uri="{FF2B5EF4-FFF2-40B4-BE49-F238E27FC236}">
                <a16:creationId xmlns:a16="http://schemas.microsoft.com/office/drawing/2014/main" id="{51147198-B34C-458B-A56F-25655725D5B7}"/>
              </a:ext>
            </a:extLst>
          </p:cNvPr>
          <p:cNvSpPr>
            <a:spLocks noGrp="1"/>
          </p:cNvSpPr>
          <p:nvPr>
            <p:ph type="title"/>
          </p:nvPr>
        </p:nvSpPr>
        <p:spPr>
          <a:xfrm>
            <a:off x="696384" y="518479"/>
            <a:ext cx="11148483" cy="430887"/>
          </a:xfrm>
        </p:spPr>
        <p:txBody>
          <a:bodyPr/>
          <a:lstStyle/>
          <a:p>
            <a:r>
              <a:rPr lang="es-ES" dirty="0"/>
              <a:t>Consideraciones</a:t>
            </a:r>
            <a:endParaRPr lang="es-CL" dirty="0"/>
          </a:p>
        </p:txBody>
      </p:sp>
      <p:cxnSp>
        <p:nvCxnSpPr>
          <p:cNvPr id="7" name="Google Shape;124;p24">
            <a:extLst>
              <a:ext uri="{FF2B5EF4-FFF2-40B4-BE49-F238E27FC236}">
                <a16:creationId xmlns:a16="http://schemas.microsoft.com/office/drawing/2014/main" id="{7AAADC4F-D4FF-4F0B-9806-BD9B468EF863}"/>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2309628835"/>
      </p:ext>
    </p:extLst>
  </p:cSld>
  <p:clrMapOvr>
    <a:masterClrMapping/>
  </p:clrMapOvr>
  <p:transition spd="slow">
    <p:push dir="u"/>
  </p:transition>
  <p:extLst mod="1">
    <p:ext uri="{6950BFC3-D8DA-4A85-94F7-54DA5524770B}">
      <p188:commentRel xmlns="" xmlns:p188="http://schemas.microsoft.com/office/powerpoint/2018/8/main" r:id="rId4"/>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404" y="465357"/>
            <a:ext cx="10821789" cy="861774"/>
          </a:xfrm>
        </p:spPr>
        <p:txBody>
          <a:bodyPr/>
          <a:lstStyle/>
          <a:p>
            <a:pPr fontAlgn="base"/>
            <a:r>
              <a:rPr lang="es-ES" dirty="0">
                <a:solidFill>
                  <a:schemeClr val="tx1"/>
                </a:solidFill>
                <a:latin typeface="Calibri" charset="0"/>
                <a:ea typeface="ＭＳ Ｐゴシック" charset="-128"/>
                <a:cs typeface="+mn-cs"/>
              </a:rPr>
              <a:t>Plazos</a:t>
            </a:r>
            <a:r>
              <a:rPr lang="es-ES" dirty="0"/>
              <a:t> Concurso Anillos en Áreas Temáticas Específicas 2023</a:t>
            </a:r>
            <a:br>
              <a:rPr lang="es-CL" dirty="0"/>
            </a:br>
            <a:endParaRPr lang="es-ES" dirty="0">
              <a:solidFill>
                <a:schemeClr val="tx1"/>
              </a:solidFill>
              <a:latin typeface="Calibri" charset="0"/>
              <a:ea typeface="ＭＳ Ｐゴシック" charset="-128"/>
              <a:cs typeface="+mn-cs"/>
            </a:endParaRPr>
          </a:p>
        </p:txBody>
      </p:sp>
      <p:cxnSp>
        <p:nvCxnSpPr>
          <p:cNvPr id="4" name="Conector recto 3"/>
          <p:cNvCxnSpPr/>
          <p:nvPr/>
        </p:nvCxnSpPr>
        <p:spPr>
          <a:xfrm>
            <a:off x="1901568" y="1035776"/>
            <a:ext cx="8304212" cy="0"/>
          </a:xfrm>
          <a:prstGeom prst="line">
            <a:avLst/>
          </a:prstGeom>
          <a:ln w="28575">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graphicFrame>
        <p:nvGraphicFramePr>
          <p:cNvPr id="3" name="Tabla 2">
            <a:extLst>
              <a:ext uri="{FF2B5EF4-FFF2-40B4-BE49-F238E27FC236}">
                <a16:creationId xmlns:a16="http://schemas.microsoft.com/office/drawing/2014/main" id="{2F6A0C33-5E0A-A942-A27E-20FDDF1A3A39}"/>
              </a:ext>
            </a:extLst>
          </p:cNvPr>
          <p:cNvGraphicFramePr>
            <a:graphicFrameLocks noGrp="1"/>
          </p:cNvGraphicFramePr>
          <p:nvPr>
            <p:extLst>
              <p:ext uri="{D42A27DB-BD31-4B8C-83A1-F6EECF244321}">
                <p14:modId xmlns:p14="http://schemas.microsoft.com/office/powerpoint/2010/main" val="1822747425"/>
              </p:ext>
            </p:extLst>
          </p:nvPr>
        </p:nvGraphicFramePr>
        <p:xfrm>
          <a:off x="856404" y="1332869"/>
          <a:ext cx="10451689" cy="3994963"/>
        </p:xfrm>
        <a:graphic>
          <a:graphicData uri="http://schemas.openxmlformats.org/drawingml/2006/table">
            <a:tbl>
              <a:tblPr firstRow="1" bandRow="1">
                <a:tableStyleId>{073A0DAA-6AF3-43AB-8588-CEC1D06C72B9}</a:tableStyleId>
              </a:tblPr>
              <a:tblGrid>
                <a:gridCol w="2938848">
                  <a:extLst>
                    <a:ext uri="{9D8B030D-6E8A-4147-A177-3AD203B41FA5}">
                      <a16:colId xmlns:a16="http://schemas.microsoft.com/office/drawing/2014/main" val="3637714786"/>
                    </a:ext>
                  </a:extLst>
                </a:gridCol>
                <a:gridCol w="4503174">
                  <a:extLst>
                    <a:ext uri="{9D8B030D-6E8A-4147-A177-3AD203B41FA5}">
                      <a16:colId xmlns:a16="http://schemas.microsoft.com/office/drawing/2014/main" val="2464764030"/>
                    </a:ext>
                  </a:extLst>
                </a:gridCol>
                <a:gridCol w="3009667">
                  <a:extLst>
                    <a:ext uri="{9D8B030D-6E8A-4147-A177-3AD203B41FA5}">
                      <a16:colId xmlns:a16="http://schemas.microsoft.com/office/drawing/2014/main" val="571355150"/>
                    </a:ext>
                  </a:extLst>
                </a:gridCol>
              </a:tblGrid>
              <a:tr h="531562">
                <a:tc>
                  <a:txBody>
                    <a:bodyPr/>
                    <a:lstStyle/>
                    <a:p>
                      <a:pPr algn="ctr">
                        <a:spcAft>
                          <a:spcPts val="0"/>
                        </a:spcAft>
                      </a:pPr>
                      <a:r>
                        <a:rPr lang="es-CL" sz="1600" dirty="0">
                          <a:effectLst/>
                          <a:latin typeface="Calibri" panose="020F0502020204030204" pitchFamily="34" charset="0"/>
                          <a:cs typeface="Calibri" panose="020F0502020204030204" pitchFamily="34" charset="0"/>
                        </a:rPr>
                        <a:t>RESPONSABLE</a:t>
                      </a:r>
                      <a:endParaRPr lang="es-CL"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CL" sz="1600" dirty="0">
                          <a:effectLst/>
                          <a:latin typeface="Calibri" panose="020F0502020204030204" pitchFamily="34" charset="0"/>
                          <a:cs typeface="Calibri" panose="020F0502020204030204" pitchFamily="34" charset="0"/>
                        </a:rPr>
                        <a:t>PROCESO</a:t>
                      </a:r>
                      <a:endParaRPr lang="es-CL"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spcAft>
                          <a:spcPts val="0"/>
                        </a:spcAft>
                      </a:pPr>
                      <a:r>
                        <a:rPr lang="es-CL" sz="1600" b="1" dirty="0">
                          <a:effectLst/>
                          <a:latin typeface="Calibri" panose="020F0502020204030204" pitchFamily="34" charset="0"/>
                          <a:ea typeface="+mn-ea"/>
                          <a:cs typeface="Calibri" panose="020F0502020204030204" pitchFamily="34" charset="0"/>
                        </a:rPr>
                        <a:t>FECHA</a:t>
                      </a:r>
                      <a:endParaRPr lang="es-CL" sz="16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B w="12700" cap="flat" cmpd="sng" algn="ctr">
                      <a:solidFill>
                        <a:schemeClr val="tx1"/>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074211533"/>
                  </a:ext>
                </a:extLst>
              </a:tr>
              <a:tr h="265781">
                <a:tc>
                  <a:txBody>
                    <a:bodyPr/>
                    <a:lstStyle/>
                    <a:p>
                      <a:pPr algn="l">
                        <a:spcAft>
                          <a:spcPts val="0"/>
                        </a:spcAft>
                      </a:pPr>
                      <a:r>
                        <a:rPr lang="es-CL" sz="1400" dirty="0">
                          <a:effectLst/>
                          <a:latin typeface="Calibri" panose="020F0502020204030204" pitchFamily="34" charset="0"/>
                          <a:cs typeface="Calibri" panose="020F0502020204030204" pitchFamily="34" charset="0"/>
                        </a:rPr>
                        <a:t>ANID</a:t>
                      </a:r>
                      <a:endParaRPr lang="es-C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s-CL" sz="1400" dirty="0">
                          <a:effectLst/>
                          <a:latin typeface="Calibri" panose="020F0502020204030204" pitchFamily="34" charset="0"/>
                          <a:cs typeface="Calibri" panose="020F0502020204030204" pitchFamily="34" charset="0"/>
                        </a:rPr>
                        <a:t>Apertura Concurso</a:t>
                      </a:r>
                      <a:endParaRPr lang="es-C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endPar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algn="l">
                        <a:spcAft>
                          <a:spcPts val="0"/>
                        </a:spcAft>
                      </a:pP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Martes 24 de marzo de 2023</a:t>
                      </a:r>
                    </a:p>
                    <a:p>
                      <a:pPr algn="l">
                        <a:spcAft>
                          <a:spcPts val="0"/>
                        </a:spcAft>
                      </a:pPr>
                      <a:endParaRPr lang="es-CL" sz="1400" baseline="0" dirty="0">
                        <a:effectLst/>
                        <a:latin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750956"/>
                  </a:ext>
                </a:extLst>
              </a:tr>
              <a:tr h="265781">
                <a:tc>
                  <a:txBody>
                    <a:bodyPr/>
                    <a:lstStyle/>
                    <a:p>
                      <a:pPr algn="l">
                        <a:spcAft>
                          <a:spcPts val="0"/>
                        </a:spcAft>
                      </a:pPr>
                      <a:r>
                        <a:rPr lang="es-CL" sz="1400" dirty="0">
                          <a:effectLst/>
                          <a:latin typeface="Calibri" panose="020F0502020204030204" pitchFamily="34" charset="0"/>
                          <a:ea typeface="Calibri" panose="020F0502020204030204" pitchFamily="34" charset="0"/>
                          <a:cs typeface="Calibri" panose="020F0502020204030204" pitchFamily="34" charset="0"/>
                        </a:rPr>
                        <a:t>ANID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0" algn="l" rtl="0">
                        <a:lnSpc>
                          <a:spcPct val="100000"/>
                        </a:lnSpc>
                        <a:spcBef>
                          <a:spcPts val="0"/>
                        </a:spcBef>
                        <a:spcAft>
                          <a:spcPts val="0"/>
                        </a:spcAft>
                        <a:buClr>
                          <a:srgbClr val="000000"/>
                        </a:buClr>
                        <a:buFont typeface="Arial"/>
                      </a:pPr>
                      <a:r>
                        <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C</a:t>
                      </a:r>
                      <a:r>
                        <a:rPr lang="es-CL" sz="1400" b="0" i="0" u="none" strike="noStrike" cap="none" dirty="0" err="1">
                          <a:solidFill>
                            <a:schemeClr val="dk1"/>
                          </a:solidFill>
                          <a:effectLst/>
                          <a:latin typeface="Calibri" panose="020F0502020204030204" pitchFamily="34" charset="0"/>
                          <a:ea typeface="+mn-ea"/>
                          <a:cs typeface="Calibri" panose="020F0502020204030204" pitchFamily="34" charset="0"/>
                          <a:sym typeface="Arial"/>
                        </a:rPr>
                        <a:t>ierre</a:t>
                      </a:r>
                      <a:r>
                        <a:rPr lang="es-CL"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 Concurso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endParaRPr lang="es-E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endParaRPr>
                    </a:p>
                    <a:p>
                      <a:pPr algn="l">
                        <a:spcAft>
                          <a:spcPts val="0"/>
                        </a:spcAft>
                      </a:pPr>
                      <a:r>
                        <a:rPr lang="es-ES"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Martes 26</a:t>
                      </a:r>
                      <a:r>
                        <a:rPr lang="es-CL"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 de abril</a:t>
                      </a:r>
                      <a:r>
                        <a:rPr lang="es-CL" sz="1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las 13:00 horas</a:t>
                      </a:r>
                    </a:p>
                    <a:p>
                      <a:pPr algn="l">
                        <a:spcAft>
                          <a:spcPts val="0"/>
                        </a:spcAft>
                      </a:pPr>
                      <a:endParaRPr lang="es-C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17889"/>
                  </a:ext>
                </a:extLst>
              </a:tr>
              <a:tr h="644001">
                <a:tc>
                  <a:txBody>
                    <a:bodyPr/>
                    <a:lstStyle/>
                    <a:p>
                      <a:pPr algn="l">
                        <a:spcAft>
                          <a:spcPts val="0"/>
                        </a:spcAft>
                      </a:pPr>
                      <a:r>
                        <a:rPr lang="es-CL" sz="1400" dirty="0">
                          <a:effectLst/>
                          <a:latin typeface="Calibri" panose="020F0502020204030204" pitchFamily="34" charset="0"/>
                          <a:cs typeface="Calibri" panose="020F0502020204030204" pitchFamily="34" charset="0"/>
                        </a:rPr>
                        <a:t>Investigador</a:t>
                      </a:r>
                      <a:r>
                        <a:rPr lang="es-CL" sz="1400" baseline="0" dirty="0">
                          <a:effectLst/>
                          <a:latin typeface="Calibri" panose="020F0502020204030204" pitchFamily="34" charset="0"/>
                          <a:cs typeface="Calibri" panose="020F0502020204030204" pitchFamily="34" charset="0"/>
                        </a:rPr>
                        <a:t> Responsable UC: </a:t>
                      </a:r>
                      <a:r>
                        <a:rPr lang="es-CL" sz="1400" dirty="0">
                          <a:effectLst/>
                          <a:latin typeface="Calibri" panose="020F0502020204030204" pitchFamily="34" charset="0"/>
                          <a:cs typeface="Calibri" panose="020F0502020204030204" pitchFamily="34" charset="0"/>
                        </a:rPr>
                        <a:t>Director,</a:t>
                      </a:r>
                      <a:r>
                        <a:rPr lang="es-CL" sz="1400" baseline="0" dirty="0">
                          <a:effectLst/>
                          <a:latin typeface="Calibri" panose="020F0502020204030204" pitchFamily="34" charset="0"/>
                          <a:cs typeface="Calibri" panose="020F0502020204030204" pitchFamily="34" charset="0"/>
                        </a:rPr>
                        <a:t> Director Alterno o Investigador Principal</a:t>
                      </a:r>
                      <a:endParaRPr lang="es-CL"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CL" sz="140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dirty="0">
                          <a:effectLst/>
                          <a:latin typeface="Calibri" panose="020F0502020204030204" pitchFamily="34" charset="0"/>
                          <a:cs typeface="Calibri" panose="020F0502020204030204" pitchFamily="34" charset="0"/>
                        </a:rPr>
                        <a:t>Envío Formulario de Solicitud de Patrocinio Interno DINV</a:t>
                      </a:r>
                      <a:endParaRPr lang="es-CL" sz="1400" b="1"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0"/>
                        </a:spcAft>
                      </a:pPr>
                      <a:endParaRPr lang="es-C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s-CL" sz="1400" dirty="0">
                          <a:solidFill>
                            <a:schemeClr val="tx1"/>
                          </a:solidFill>
                          <a:effectLst/>
                          <a:latin typeface="Calibri" panose="020F0502020204030204" pitchFamily="34" charset="0"/>
                          <a:cs typeface="Calibri" panose="020F0502020204030204" pitchFamily="34" charset="0"/>
                        </a:rPr>
                        <a:t>Hasta el </a:t>
                      </a:r>
                      <a:r>
                        <a:rPr lang="es-ES"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lunes 17 de abril </a:t>
                      </a:r>
                      <a:r>
                        <a:rPr lang="es-CL" sz="1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las 13:00 horas</a:t>
                      </a:r>
                      <a:endParaRPr lang="es-CL" sz="1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841459"/>
                  </a:ext>
                </a:extLst>
              </a:tr>
              <a:tr h="787804">
                <a:tc>
                  <a:txBody>
                    <a:bodyPr/>
                    <a:lstStyle/>
                    <a:p>
                      <a:pPr algn="l">
                        <a:spcAft>
                          <a:spcPts val="0"/>
                        </a:spcAft>
                      </a:pPr>
                      <a:r>
                        <a:rPr lang="es-CL" sz="1400" dirty="0">
                          <a:effectLst/>
                          <a:latin typeface="Calibri" panose="020F0502020204030204" pitchFamily="34" charset="0"/>
                          <a:cs typeface="Calibri" panose="020F0502020204030204" pitchFamily="34" charset="0"/>
                        </a:rPr>
                        <a:t>DINV</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s-CL" sz="1400" b="0" dirty="0">
                        <a:effectLst/>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400" b="0" dirty="0">
                          <a:effectLst/>
                          <a:latin typeface="Calibri" panose="020F0502020204030204" pitchFamily="34" charset="0"/>
                          <a:cs typeface="Calibri" panose="020F0502020204030204" pitchFamily="34" charset="0"/>
                        </a:rPr>
                        <a:t>Revisión interna y envío de observaciones y cartas institucionales a Investigadores Responsables UC</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p>
                      <a:pPr algn="l">
                        <a:spcAft>
                          <a:spcPts val="0"/>
                        </a:spcAft>
                      </a:pPr>
                      <a:endParaRPr lang="es-CL" sz="1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s-CL" sz="1400" b="0" dirty="0">
                          <a:effectLst/>
                          <a:latin typeface="Calibri" panose="020F0502020204030204" pitchFamily="34" charset="0"/>
                          <a:ea typeface="+mn-ea"/>
                          <a:cs typeface="Calibri" panose="020F0502020204030204" pitchFamily="34" charset="0"/>
                        </a:rPr>
                        <a:t>Hasta</a:t>
                      </a:r>
                      <a:r>
                        <a:rPr lang="es-CL" sz="1400" b="0" strike="sngStrike" baseline="0" dirty="0">
                          <a:effectLst/>
                          <a:latin typeface="Calibri" panose="020F0502020204030204" pitchFamily="34" charset="0"/>
                          <a:ea typeface="+mn-ea"/>
                          <a:cs typeface="Calibri" panose="020F0502020204030204" pitchFamily="34" charset="0"/>
                        </a:rPr>
                        <a:t> </a:t>
                      </a:r>
                      <a:r>
                        <a:rPr lang="es-CL" sz="1400" b="0" baseline="0" dirty="0">
                          <a:effectLst/>
                          <a:latin typeface="Calibri" panose="020F0502020204030204" pitchFamily="34" charset="0"/>
                          <a:ea typeface="+mn-ea"/>
                          <a:cs typeface="Calibri" panose="020F0502020204030204" pitchFamily="34" charset="0"/>
                        </a:rPr>
                        <a:t>24 de abril </a:t>
                      </a:r>
                      <a:r>
                        <a:rPr lang="es-CL" sz="1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las 13:00 horas</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116157"/>
                  </a:ext>
                </a:extLst>
              </a:tr>
              <a:tr h="685800">
                <a:tc>
                  <a:txBody>
                    <a:bodyPr/>
                    <a:lstStyle/>
                    <a:p>
                      <a:pPr algn="l">
                        <a:spcAft>
                          <a:spcPts val="0"/>
                        </a:spcAft>
                      </a:pPr>
                      <a:r>
                        <a:rPr lang="es-CL" sz="1400" b="0" dirty="0">
                          <a:effectLst/>
                          <a:latin typeface="Calibri" panose="020F0502020204030204" pitchFamily="34" charset="0"/>
                          <a:ea typeface="+mn-ea"/>
                          <a:cs typeface="Calibri" panose="020F0502020204030204" pitchFamily="34" charset="0"/>
                        </a:rPr>
                        <a:t>Director</a:t>
                      </a:r>
                      <a:r>
                        <a:rPr lang="es-CL" sz="1400" b="0" baseline="0" dirty="0">
                          <a:effectLst/>
                          <a:latin typeface="Calibri" panose="020F0502020204030204" pitchFamily="34" charset="0"/>
                          <a:ea typeface="+mn-ea"/>
                          <a:cs typeface="Calibri" panose="020F0502020204030204" pitchFamily="34" charset="0"/>
                        </a:rPr>
                        <a:t> de la propuesta</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s-CL" sz="1400" b="0" dirty="0">
                          <a:effectLst/>
                          <a:latin typeface="Calibri" panose="020F0502020204030204" pitchFamily="34" charset="0"/>
                          <a:ea typeface="Calibri" panose="020F0502020204030204" pitchFamily="34" charset="0"/>
                          <a:cs typeface="Calibri" panose="020F0502020204030204" pitchFamily="34" charset="0"/>
                        </a:rPr>
                        <a:t>Envío postulación</a:t>
                      </a:r>
                      <a:r>
                        <a:rPr lang="es-CL" sz="1400" b="0" baseline="0" dirty="0">
                          <a:effectLst/>
                          <a:latin typeface="Calibri" panose="020F0502020204030204" pitchFamily="34" charset="0"/>
                          <a:ea typeface="Calibri" panose="020F0502020204030204" pitchFamily="34" charset="0"/>
                          <a:cs typeface="Calibri" panose="020F0502020204030204" pitchFamily="34" charset="0"/>
                        </a:rPr>
                        <a:t> por sistema ANID adjuntando toda la documentación requerida</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endParaRPr lang="es-CL" sz="1400" dirty="0">
                        <a:effectLst/>
                        <a:latin typeface="Calibri" panose="020F0502020204030204" pitchFamily="34" charset="0"/>
                        <a:cs typeface="Calibri" panose="020F0502020204030204" pitchFamily="34" charset="0"/>
                      </a:endParaRPr>
                    </a:p>
                    <a:p>
                      <a:pPr algn="l">
                        <a:spcAft>
                          <a:spcPts val="0"/>
                        </a:spcAft>
                      </a:pPr>
                      <a:r>
                        <a:rPr lang="es-ES"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Martes 26</a:t>
                      </a:r>
                      <a:r>
                        <a:rPr lang="es-CL" sz="14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 de abril</a:t>
                      </a:r>
                      <a:r>
                        <a:rPr lang="es-CL" sz="140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 las 13:00 horas</a:t>
                      </a:r>
                    </a:p>
                    <a:p>
                      <a:pPr algn="l">
                        <a:spcAft>
                          <a:spcPts val="0"/>
                        </a:spcAft>
                      </a:pPr>
                      <a:r>
                        <a:rPr lang="es-CL" sz="1400" dirty="0">
                          <a:effectLst/>
                          <a:latin typeface="Calibri" panose="020F0502020204030204" pitchFamily="34" charset="0"/>
                          <a:cs typeface="Calibri" panose="020F0502020204030204" pitchFamily="34" charset="0"/>
                        </a:rPr>
                        <a:t> </a:t>
                      </a:r>
                      <a:endParaRPr lang="es-CL" sz="1400" b="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634842"/>
                  </a:ext>
                </a:extLst>
              </a:tr>
            </a:tbl>
          </a:graphicData>
        </a:graphic>
      </p:graphicFrame>
    </p:spTree>
    <p:extLst>
      <p:ext uri="{BB962C8B-B14F-4D97-AF65-F5344CB8AC3E}">
        <p14:creationId xmlns:p14="http://schemas.microsoft.com/office/powerpoint/2010/main" val="451957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mod="1">
    <p:ext uri="{6950BFC3-D8DA-4A85-94F7-54DA5524770B}">
      <p188:commentRel xmlns=""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9;p17">
            <a:extLst>
              <a:ext uri="{FF2B5EF4-FFF2-40B4-BE49-F238E27FC236}">
                <a16:creationId xmlns:a16="http://schemas.microsoft.com/office/drawing/2014/main" id="{369063F8-BCFD-46F9-ACA1-9B9B89260926}"/>
              </a:ext>
            </a:extLst>
          </p:cNvPr>
          <p:cNvSpPr/>
          <p:nvPr/>
        </p:nvSpPr>
        <p:spPr>
          <a:xfrm>
            <a:off x="746760" y="1271451"/>
            <a:ext cx="10698479" cy="4541820"/>
          </a:xfrm>
          <a:prstGeom prst="roundRect">
            <a:avLst>
              <a:gd name="adj" fmla="val 3477"/>
            </a:avLst>
          </a:prstGeom>
          <a:solidFill>
            <a:schemeClr val="bg1">
              <a:lumMod val="75000"/>
              <a:alpha val="50196"/>
            </a:schemeClr>
          </a:solidFill>
          <a:ln>
            <a:noFill/>
          </a:ln>
        </p:spPr>
        <p:txBody>
          <a:bodyPr spcFirstLastPara="1" wrap="square" lIns="91425" tIns="45700" rIns="91425" bIns="45700" anchor="ctr" anchorCtr="0">
            <a:noAutofit/>
          </a:bodyPr>
          <a:lstStyle/>
          <a:p>
            <a:pPr marL="228600">
              <a:spcBef>
                <a:spcPts val="600"/>
              </a:spcBef>
            </a:pPr>
            <a:r>
              <a:rPr lang="es-ES" sz="1600" b="1" dirty="0">
                <a:latin typeface="Calibri" panose="020F0502020204030204" pitchFamily="34" charset="0"/>
                <a:cs typeface="Calibri" panose="020F0502020204030204" pitchFamily="34" charset="0"/>
              </a:rPr>
              <a:t>Recuerde:</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Leer y revisar las bases cuidadosamente.</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Presentación y Documentos de Postulación en </a:t>
            </a:r>
            <a:r>
              <a:rPr lang="es-ES" sz="1600" dirty="0">
                <a:latin typeface="Calibri" panose="020F0502020204030204" pitchFamily="34" charset="0"/>
                <a:cs typeface="Calibri" panose="020F0502020204030204" pitchFamily="34" charset="0"/>
                <a:hlinkClick r:id="rId2"/>
              </a:rPr>
              <a:t>Página ANID concurso</a:t>
            </a:r>
            <a:r>
              <a:rPr lang="es-ES" sz="1600" dirty="0">
                <a:latin typeface="Calibri" panose="020F0502020204030204" pitchFamily="34" charset="0"/>
                <a:cs typeface="Calibri" panose="020F0502020204030204" pitchFamily="34" charset="0"/>
              </a:rPr>
              <a:t> con la debida antelación.</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La postulación se realiza a través de Postulaciones en Línea </a:t>
            </a:r>
            <a:r>
              <a:rPr lang="es-ES" sz="1600" dirty="0">
                <a:latin typeface="Calibri" panose="020F0502020204030204" pitchFamily="34" charset="0"/>
                <a:cs typeface="Calibri" panose="020F0502020204030204" pitchFamily="34" charset="0"/>
                <a:hlinkClick r:id="rId3"/>
              </a:rPr>
              <a:t>http://auth.anid.cl/</a:t>
            </a:r>
            <a:endParaRPr lang="es-ES" sz="1600" dirty="0">
              <a:latin typeface="Calibri" panose="020F0502020204030204" pitchFamily="34" charset="0"/>
              <a:cs typeface="Calibri" panose="020F0502020204030204" pitchFamily="34" charset="0"/>
            </a:endParaRP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Si usted nunca ha ingresado al Sistema de Postulación en Línea anteriormente, deberá crear una cuenta CONICYT ID.</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El/La Usuaria/a que ingresa la postulación al Sistema quedará automáticamente designado/a como Director/a de la propuesta Anillo.</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El/la académico/a responsable del proyecto deberá enviar la postulación en la plataforma ANID (no la UC).</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Consultas a través de https://ayuda.anid.cl/ hasta cinco días hábiles antes de la fecha de cierre de la convocatoria Martes 26 de abril 2022 13:00 </a:t>
            </a:r>
            <a:r>
              <a:rPr lang="es-ES" sz="1600" dirty="0" err="1">
                <a:latin typeface="Calibri" panose="020F0502020204030204" pitchFamily="34" charset="0"/>
                <a:cs typeface="Calibri" panose="020F0502020204030204" pitchFamily="34" charset="0"/>
              </a:rPr>
              <a:t>hrs</a:t>
            </a:r>
            <a:r>
              <a:rPr lang="es-ES" sz="1600" dirty="0">
                <a:latin typeface="Calibri" panose="020F0502020204030204" pitchFamily="34" charset="0"/>
                <a:cs typeface="Calibri" panose="020F0502020204030204" pitchFamily="34" charset="0"/>
              </a:rPr>
              <a:t>.</a:t>
            </a:r>
          </a:p>
          <a:p>
            <a:pPr marL="514350" indent="-285750">
              <a:spcBef>
                <a:spcPts val="600"/>
              </a:spcBef>
              <a:buFont typeface="Arial" panose="020B0604020202020204" pitchFamily="34" charset="0"/>
              <a:buChar char="•"/>
            </a:pPr>
            <a:r>
              <a:rPr lang="es-ES" sz="1600" dirty="0">
                <a:latin typeface="Calibri" panose="020F0502020204030204" pitchFamily="34" charset="0"/>
                <a:cs typeface="Calibri" panose="020F0502020204030204" pitchFamily="34" charset="0"/>
              </a:rPr>
              <a:t>En </a:t>
            </a:r>
            <a:r>
              <a:rPr lang="es-ES" sz="1600" dirty="0">
                <a:latin typeface="Calibri" panose="020F0502020204030204" pitchFamily="34" charset="0"/>
                <a:cs typeface="Calibri" panose="020F0502020204030204" pitchFamily="34" charset="0"/>
                <a:hlinkClick r:id="rId2"/>
              </a:rPr>
              <a:t>Página ANID concurso </a:t>
            </a:r>
            <a:r>
              <a:rPr lang="es-ES" sz="1600" dirty="0">
                <a:latin typeface="Calibri" panose="020F0502020204030204" pitchFamily="34" charset="0"/>
                <a:cs typeface="Calibri" panose="020F0502020204030204" pitchFamily="34" charset="0"/>
              </a:rPr>
              <a:t> se encuentran Manuales de Usuario y Otros y el link a Preguntas frecuentes.</a:t>
            </a:r>
            <a:endParaRPr lang="es-CL" sz="1600" dirty="0">
              <a:latin typeface="Calibri" panose="020F0502020204030204" pitchFamily="34" charset="0"/>
              <a:cs typeface="Calibri" panose="020F0502020204030204" pitchFamily="34" charset="0"/>
            </a:endParaRPr>
          </a:p>
          <a:p>
            <a:pPr lvl="1">
              <a:spcBef>
                <a:spcPts val="600"/>
              </a:spcBef>
              <a:buSzPts val="1800"/>
            </a:pPr>
            <a:br>
              <a:rPr lang="es-ES" sz="2000" dirty="0">
                <a:latin typeface="Calibri" panose="020F0502020204030204" pitchFamily="34" charset="0"/>
                <a:cs typeface="Calibri" panose="020F0502020204030204" pitchFamily="34" charset="0"/>
              </a:rPr>
            </a:br>
            <a:br>
              <a:rPr lang="es-ES" sz="1800" dirty="0"/>
            </a:br>
            <a:endParaRPr sz="1800" b="1" i="0" u="none" strike="noStrike" cap="none" dirty="0">
              <a:solidFill>
                <a:srgbClr val="595959"/>
              </a:solidFill>
              <a:latin typeface="Calibri"/>
              <a:ea typeface="Calibri"/>
              <a:cs typeface="Calibri"/>
              <a:sym typeface="Calibri"/>
            </a:endParaRPr>
          </a:p>
        </p:txBody>
      </p:sp>
      <p:sp>
        <p:nvSpPr>
          <p:cNvPr id="6" name="Título 1">
            <a:extLst>
              <a:ext uri="{FF2B5EF4-FFF2-40B4-BE49-F238E27FC236}">
                <a16:creationId xmlns:a16="http://schemas.microsoft.com/office/drawing/2014/main" id="{51147198-B34C-458B-A56F-25655725D5B7}"/>
              </a:ext>
            </a:extLst>
          </p:cNvPr>
          <p:cNvSpPr>
            <a:spLocks noGrp="1"/>
          </p:cNvSpPr>
          <p:nvPr>
            <p:ph type="title"/>
          </p:nvPr>
        </p:nvSpPr>
        <p:spPr>
          <a:xfrm>
            <a:off x="696384" y="518479"/>
            <a:ext cx="11148483" cy="430887"/>
          </a:xfrm>
        </p:spPr>
        <p:txBody>
          <a:bodyPr/>
          <a:lstStyle/>
          <a:p>
            <a:r>
              <a:rPr lang="es-ES" dirty="0"/>
              <a:t>Consideraciones</a:t>
            </a:r>
            <a:endParaRPr lang="es-CL" dirty="0"/>
          </a:p>
        </p:txBody>
      </p:sp>
      <p:cxnSp>
        <p:nvCxnSpPr>
          <p:cNvPr id="7" name="Google Shape;124;p24">
            <a:extLst>
              <a:ext uri="{FF2B5EF4-FFF2-40B4-BE49-F238E27FC236}">
                <a16:creationId xmlns:a16="http://schemas.microsoft.com/office/drawing/2014/main" id="{7AAADC4F-D4FF-4F0B-9806-BD9B468EF863}"/>
              </a:ext>
            </a:extLst>
          </p:cNvPr>
          <p:cNvCxnSpPr>
            <a:cxnSpLocks/>
          </p:cNvCxnSpPr>
          <p:nvPr/>
        </p:nvCxnSpPr>
        <p:spPr>
          <a:xfrm>
            <a:off x="696384" y="949366"/>
            <a:ext cx="1053767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315078525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
          <p:cNvSpPr txBox="1"/>
          <p:nvPr/>
        </p:nvSpPr>
        <p:spPr>
          <a:xfrm>
            <a:off x="9791068" y="6616700"/>
            <a:ext cx="629285" cy="197490"/>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CL" sz="1200" i="1">
                <a:solidFill>
                  <a:srgbClr val="7F7F7F"/>
                </a:solidFill>
                <a:latin typeface="Calibri"/>
                <a:ea typeface="Calibri"/>
                <a:cs typeface="Calibri"/>
                <a:sym typeface="Calibri"/>
              </a:rPr>
              <a:t>PUC 1566</a:t>
            </a:r>
            <a:endParaRPr sz="1200">
              <a:solidFill>
                <a:schemeClr val="dk1"/>
              </a:solidFill>
              <a:latin typeface="Calibri"/>
              <a:ea typeface="Calibri"/>
              <a:cs typeface="Calibri"/>
              <a:sym typeface="Calibri"/>
            </a:endParaRPr>
          </a:p>
        </p:txBody>
      </p:sp>
      <p:grpSp>
        <p:nvGrpSpPr>
          <p:cNvPr id="245" name="Google Shape;245;p6"/>
          <p:cNvGrpSpPr/>
          <p:nvPr/>
        </p:nvGrpSpPr>
        <p:grpSpPr>
          <a:xfrm>
            <a:off x="952500" y="990600"/>
            <a:ext cx="10287000" cy="4876800"/>
            <a:chOff x="1143000" y="914400"/>
            <a:chExt cx="10287000" cy="4876800"/>
          </a:xfrm>
        </p:grpSpPr>
        <p:sp>
          <p:nvSpPr>
            <p:cNvPr id="246" name="Google Shape;246;p6"/>
            <p:cNvSpPr txBox="1"/>
            <p:nvPr/>
          </p:nvSpPr>
          <p:spPr>
            <a:xfrm>
              <a:off x="1143000" y="914400"/>
              <a:ext cx="10287000" cy="4876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6"/>
            <p:cNvSpPr/>
            <p:nvPr/>
          </p:nvSpPr>
          <p:spPr>
            <a:xfrm>
              <a:off x="3276600" y="1447800"/>
              <a:ext cx="5867400" cy="35814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21"/>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92;p21"/>
          <p:cNvSpPr txBox="1">
            <a:spLocks noGrp="1"/>
          </p:cNvSpPr>
          <p:nvPr>
            <p:ph type="title"/>
          </p:nvPr>
        </p:nvSpPr>
        <p:spPr>
          <a:xfrm>
            <a:off x="1920607" y="463825"/>
            <a:ext cx="11148483" cy="738187"/>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 </a:t>
            </a:r>
            <a:endParaRPr dirty="0">
              <a:solidFill>
                <a:schemeClr val="tx1"/>
              </a:solidFill>
              <a:latin typeface="Calibri" charset="0"/>
              <a:ea typeface="ＭＳ Ｐゴシック" charset="-128"/>
              <a:cs typeface="+mn-cs"/>
            </a:endParaRPr>
          </a:p>
        </p:txBody>
      </p:sp>
      <p:sp>
        <p:nvSpPr>
          <p:cNvPr id="93" name="Google Shape;93;p21"/>
          <p:cNvSpPr txBox="1">
            <a:spLocks noGrp="1"/>
          </p:cNvSpPr>
          <p:nvPr>
            <p:ph type="body" idx="1"/>
          </p:nvPr>
        </p:nvSpPr>
        <p:spPr>
          <a:xfrm>
            <a:off x="406977" y="901597"/>
            <a:ext cx="11316929" cy="5523916"/>
          </a:xfrm>
          <a:prstGeom prst="rect">
            <a:avLst/>
          </a:prstGeom>
          <a:noFill/>
          <a:ln>
            <a:noFill/>
          </a:ln>
        </p:spPr>
        <p:txBody>
          <a:bodyPr spcFirstLastPara="1" wrap="square" lIns="91433" tIns="45700" rIns="91433" bIns="45700" anchor="t" anchorCtr="0">
            <a:noAutofit/>
          </a:bodyPr>
          <a:lstStyle/>
          <a:p>
            <a:pPr marL="338658" indent="0" algn="just">
              <a:lnSpc>
                <a:spcPct val="110000"/>
              </a:lnSpc>
            </a:pPr>
            <a:endParaRPr lang="es-ES_tradnl" sz="1600" b="1" u="sng" dirty="0">
              <a:solidFill>
                <a:srgbClr val="000000"/>
              </a:solidFill>
            </a:endParaRPr>
          </a:p>
          <a:p>
            <a:pPr marL="237061" indent="-237061" algn="just">
              <a:lnSpc>
                <a:spcPct val="110000"/>
              </a:lnSpc>
              <a:buSzPts val="1200"/>
              <a:buFont typeface="Calibri"/>
              <a:buAutoNum type="arabicParenR"/>
            </a:pPr>
            <a:r>
              <a:rPr lang="es-ES_tradnl" sz="1600" b="1" u="sng" dirty="0">
                <a:solidFill>
                  <a:srgbClr val="000000"/>
                </a:solidFill>
              </a:rPr>
              <a:t>Objetivos del concurso</a:t>
            </a:r>
            <a:r>
              <a:rPr lang="es-ES_tradnl" sz="1600" b="1" dirty="0">
                <a:solidFill>
                  <a:srgbClr val="000000"/>
                </a:solidFill>
              </a:rPr>
              <a:t>: </a:t>
            </a:r>
          </a:p>
          <a:p>
            <a:pPr marL="237061" indent="-237061" algn="just">
              <a:lnSpc>
                <a:spcPct val="110000"/>
              </a:lnSpc>
              <a:buSzPts val="1200"/>
              <a:buFont typeface="Calibri"/>
              <a:buAutoNum type="arabicParenR"/>
            </a:pPr>
            <a:endParaRPr lang="es-ES_tradnl" sz="1600" b="1" dirty="0">
              <a:solidFill>
                <a:srgbClr val="000000"/>
              </a:solidFill>
            </a:endParaRPr>
          </a:p>
          <a:p>
            <a:pPr marL="0" indent="0" algn="just">
              <a:lnSpc>
                <a:spcPct val="110000"/>
              </a:lnSpc>
              <a:buSzPts val="1200"/>
            </a:pPr>
            <a:r>
              <a:rPr lang="es-ES" sz="1600" dirty="0"/>
              <a:t>El objetivo de los Anillos Temáticos es fomentar el desarrollo científico y/o tecnológico del país, mediante el financiamiento de proyectos de investigación y desarrollo sustentados en un trabajo colaborativo, amplio y multidisciplinario. Para ello, se busca fomentar la conformación de grupos de investigación científica y/o tecnológica que trabajen bajo el alero de instituciones nacionales de investigación las que pueden postular en forma individual o asociada, con el fin de fortalecer tanto la generación de conocimiento y el desarrollo de la ciencia y la tecnología, como la formación de capital humano al interior de éstas. </a:t>
            </a:r>
          </a:p>
          <a:p>
            <a:pPr marL="0" indent="0" algn="just">
              <a:lnSpc>
                <a:spcPct val="110000"/>
              </a:lnSpc>
              <a:buSzPts val="1200"/>
            </a:pPr>
            <a:endParaRPr lang="es-ES" sz="1600" dirty="0"/>
          </a:p>
          <a:p>
            <a:pPr marL="342900" indent="-342900" algn="just">
              <a:lnSpc>
                <a:spcPct val="110000"/>
              </a:lnSpc>
              <a:spcBef>
                <a:spcPts val="600"/>
              </a:spcBef>
              <a:buSzPts val="1200"/>
              <a:buFont typeface="+mj-lt"/>
              <a:buAutoNum type="alphaLcParenR"/>
            </a:pPr>
            <a:r>
              <a:rPr lang="es-ES" sz="1600" dirty="0"/>
              <a:t>Realizar </a:t>
            </a:r>
            <a:r>
              <a:rPr lang="es-ES" sz="1600" b="1" dirty="0"/>
              <a:t>investigación novedosa y pertinente </a:t>
            </a:r>
            <a:r>
              <a:rPr lang="es-ES" sz="1600" dirty="0"/>
              <a:t>a la realidad del país en las </a:t>
            </a:r>
            <a:r>
              <a:rPr lang="es-ES" sz="1600" b="1" dirty="0"/>
              <a:t>temáticas específicas </a:t>
            </a:r>
            <a:r>
              <a:rPr lang="es-ES" sz="1600" dirty="0"/>
              <a:t>definidas</a:t>
            </a:r>
          </a:p>
          <a:p>
            <a:pPr marL="342900" indent="-342900" algn="just">
              <a:lnSpc>
                <a:spcPct val="110000"/>
              </a:lnSpc>
              <a:spcBef>
                <a:spcPts val="600"/>
              </a:spcBef>
              <a:buSzPts val="1200"/>
              <a:buFont typeface="+mj-lt"/>
              <a:buAutoNum type="alphaLcParenR"/>
            </a:pPr>
            <a:r>
              <a:rPr lang="es-ES" sz="1600" b="1" dirty="0"/>
              <a:t>Formación de investigadores/as postdoctorales y de tesistas de pre y postgrado</a:t>
            </a:r>
            <a:r>
              <a:rPr lang="es-ES" sz="1600" dirty="0"/>
              <a:t>, a través de la participación activa del equipo de investigadores del proyecto, o bien a través de tutorías a tesistas o dictando cursos específicos en programas de pre y postgrado, entre otros.</a:t>
            </a:r>
          </a:p>
          <a:p>
            <a:pPr marL="342900" indent="-342900" algn="just">
              <a:lnSpc>
                <a:spcPct val="110000"/>
              </a:lnSpc>
              <a:spcBef>
                <a:spcPts val="600"/>
              </a:spcBef>
              <a:buSzPts val="1200"/>
              <a:buFont typeface="+mj-lt"/>
              <a:buAutoNum type="alphaLcParenR"/>
            </a:pPr>
            <a:r>
              <a:rPr lang="es-ES" sz="1600" dirty="0"/>
              <a:t>Establecer </a:t>
            </a:r>
            <a:r>
              <a:rPr lang="es-ES" sz="1600" b="1" dirty="0"/>
              <a:t>redes de colaboración con otros equipos de investigación y desarrollo similares</a:t>
            </a:r>
          </a:p>
          <a:p>
            <a:pPr marL="342900" indent="-342900" algn="just">
              <a:lnSpc>
                <a:spcPct val="110000"/>
              </a:lnSpc>
              <a:spcBef>
                <a:spcPts val="600"/>
              </a:spcBef>
              <a:buSzPts val="1200"/>
              <a:buFont typeface="+mj-lt"/>
              <a:buAutoNum type="alphaLcParenR"/>
            </a:pPr>
            <a:r>
              <a:rPr lang="es-ES" sz="1600" dirty="0"/>
              <a:t>Desarrollar actividades de </a:t>
            </a:r>
            <a:r>
              <a:rPr lang="es-ES" sz="1600" b="1" dirty="0"/>
              <a:t>extensión y divulgación</a:t>
            </a:r>
            <a:r>
              <a:rPr lang="es-ES" sz="1600" dirty="0"/>
              <a:t>. Generar, iniciar y/o consolidar instancias de </a:t>
            </a:r>
            <a:r>
              <a:rPr lang="es-ES" sz="1600" b="1" dirty="0"/>
              <a:t>transferencia</a:t>
            </a:r>
            <a:r>
              <a:rPr lang="es-ES" sz="1600" dirty="0"/>
              <a:t> de los conocimientos generados. </a:t>
            </a:r>
            <a:endParaRPr lang="es-ES" sz="1600" b="1" dirty="0"/>
          </a:p>
          <a:p>
            <a:pPr marL="203195" indent="0">
              <a:lnSpc>
                <a:spcPct val="105000"/>
              </a:lnSpc>
              <a:buSzPts val="1200"/>
            </a:pPr>
            <a:endParaRPr sz="1600" b="1" u="sng" dirty="0">
              <a:solidFill>
                <a:srgbClr val="000000"/>
              </a:solidFill>
              <a:latin typeface="Calibri" panose="020F0502020204030204" pitchFamily="34" charset="0"/>
              <a:cs typeface="Calibri" panose="020F0502020204030204" pitchFamily="34" charset="0"/>
            </a:endParaRPr>
          </a:p>
          <a:p>
            <a:pPr marL="338658" indent="0" algn="just">
              <a:lnSpc>
                <a:spcPct val="110000"/>
              </a:lnSpc>
              <a:spcBef>
                <a:spcPts val="1067"/>
              </a:spcBef>
            </a:pPr>
            <a:endParaRPr sz="1600" b="1" u="sng" dirty="0">
              <a:solidFill>
                <a:srgbClr val="000000"/>
              </a:solidFill>
            </a:endParaRPr>
          </a:p>
          <a:p>
            <a:pPr marL="0" indent="0">
              <a:lnSpc>
                <a:spcPct val="105000"/>
              </a:lnSpc>
              <a:buSzPts val="935"/>
            </a:pPr>
            <a:endParaRPr sz="1600" dirty="0">
              <a:solidFill>
                <a:srgbClr val="000000"/>
              </a:solidFill>
              <a:highlight>
                <a:srgbClr val="FFFFFF"/>
              </a:highlight>
            </a:endParaRPr>
          </a:p>
          <a:p>
            <a:pPr marL="0" indent="0" algn="just">
              <a:lnSpc>
                <a:spcPct val="110000"/>
              </a:lnSpc>
              <a:spcBef>
                <a:spcPts val="1067"/>
              </a:spcBef>
              <a:buSzPts val="935"/>
            </a:pPr>
            <a:endParaRPr sz="1600" dirty="0">
              <a:solidFill>
                <a:srgbClr val="212529"/>
              </a:solidFill>
            </a:endParaRPr>
          </a:p>
        </p:txBody>
      </p:sp>
      <p:sp>
        <p:nvSpPr>
          <p:cNvPr id="95" name="Google Shape;95;p21"/>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3</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8015" y="422272"/>
            <a:ext cx="1227008" cy="1227008"/>
          </a:xfrm>
          <a:prstGeom prst="rect">
            <a:avLst/>
          </a:prstGeom>
        </p:spPr>
      </p:pic>
      <p:pic>
        <p:nvPicPr>
          <p:cNvPr id="7" name="Google Shape;192;p17">
            <a:extLst>
              <a:ext uri="{FF2B5EF4-FFF2-40B4-BE49-F238E27FC236}">
                <a16:creationId xmlns:a16="http://schemas.microsoft.com/office/drawing/2014/main" id="{B84B432C-586A-45EA-8927-156D0788496D}"/>
              </a:ext>
            </a:extLst>
          </p:cNvPr>
          <p:cNvPicPr preferRelativeResize="0"/>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a:stretch/>
        </p:blipFill>
        <p:spPr>
          <a:xfrm>
            <a:off x="10670432" y="5242072"/>
            <a:ext cx="1417066" cy="142866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21"/>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92;p21"/>
          <p:cNvSpPr txBox="1">
            <a:spLocks noGrp="1"/>
          </p:cNvSpPr>
          <p:nvPr>
            <p:ph type="title"/>
          </p:nvPr>
        </p:nvSpPr>
        <p:spPr>
          <a:xfrm>
            <a:off x="1920607" y="463825"/>
            <a:ext cx="11148483" cy="738187"/>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 </a:t>
            </a:r>
            <a:endParaRPr dirty="0">
              <a:solidFill>
                <a:schemeClr val="tx1"/>
              </a:solidFill>
              <a:latin typeface="Calibri" charset="0"/>
              <a:ea typeface="ＭＳ Ｐゴシック" charset="-128"/>
              <a:cs typeface="+mn-cs"/>
            </a:endParaRPr>
          </a:p>
        </p:txBody>
      </p:sp>
      <p:sp>
        <p:nvSpPr>
          <p:cNvPr id="93" name="Google Shape;93;p21"/>
          <p:cNvSpPr txBox="1">
            <a:spLocks noGrp="1"/>
          </p:cNvSpPr>
          <p:nvPr>
            <p:ph type="body" idx="1"/>
          </p:nvPr>
        </p:nvSpPr>
        <p:spPr>
          <a:xfrm>
            <a:off x="373625" y="1055376"/>
            <a:ext cx="11316929" cy="5712105"/>
          </a:xfrm>
          <a:prstGeom prst="rect">
            <a:avLst/>
          </a:prstGeom>
          <a:noFill/>
          <a:ln>
            <a:noFill/>
          </a:ln>
        </p:spPr>
        <p:txBody>
          <a:bodyPr spcFirstLastPara="1" wrap="square" lIns="91433" tIns="45700" rIns="91433" bIns="45700" anchor="t" anchorCtr="0">
            <a:noAutofit/>
          </a:bodyPr>
          <a:lstStyle/>
          <a:p>
            <a:pPr marL="338658" indent="0" algn="just">
              <a:lnSpc>
                <a:spcPct val="110000"/>
              </a:lnSpc>
            </a:pPr>
            <a:endParaRPr lang="es-ES_tradnl" sz="1600" b="1" u="sng" dirty="0">
              <a:solidFill>
                <a:srgbClr val="000000"/>
              </a:solidFill>
            </a:endParaRPr>
          </a:p>
          <a:p>
            <a:pPr fontAlgn="base"/>
            <a:endParaRPr lang="es-CL" sz="1600" b="1" dirty="0">
              <a:latin typeface="Calibri" panose="020F0502020204030204" pitchFamily="34" charset="0"/>
              <a:cs typeface="Calibri" panose="020F0502020204030204" pitchFamily="34" charset="0"/>
            </a:endParaRPr>
          </a:p>
          <a:p>
            <a:pPr fontAlgn="base"/>
            <a:r>
              <a:rPr lang="es-CL" sz="1600" b="1" dirty="0">
                <a:latin typeface="Calibri" panose="020F0502020204030204" pitchFamily="34" charset="0"/>
                <a:cs typeface="Calibri" panose="020F0502020204030204" pitchFamily="34" charset="0"/>
              </a:rPr>
              <a:t>Las temáticas específicas de investigación definidas para el presente concurso son: </a:t>
            </a:r>
          </a:p>
          <a:p>
            <a:pPr fontAlgn="base"/>
            <a:r>
              <a:rPr lang="es-CL" sz="1600" b="1" dirty="0">
                <a:latin typeface="Calibri" panose="020F0502020204030204" pitchFamily="34" charset="0"/>
                <a:cs typeface="Calibri" panose="020F0502020204030204" pitchFamily="34" charset="0"/>
              </a:rPr>
              <a:t> </a:t>
            </a:r>
          </a:p>
          <a:p>
            <a:pPr fontAlgn="base"/>
            <a:r>
              <a:rPr lang="es-CL" sz="1600" dirty="0">
                <a:latin typeface="Calibri" panose="020F0502020204030204" pitchFamily="34" charset="0"/>
                <a:cs typeface="Calibri" panose="020F0502020204030204" pitchFamily="34" charset="0"/>
              </a:rPr>
              <a:t>Líneas en el área de Ciencias Sociales: </a:t>
            </a:r>
          </a:p>
          <a:p>
            <a:pPr marL="514350" lvl="0" indent="-285750" fontAlgn="base">
              <a:buFont typeface="Arial" panose="020B0604020202020204" pitchFamily="34" charset="0"/>
              <a:buChar char="•"/>
            </a:pPr>
            <a:r>
              <a:rPr lang="es-CL" sz="1600" dirty="0">
                <a:latin typeface="Calibri" panose="020F0502020204030204" pitchFamily="34" charset="0"/>
                <a:cs typeface="Calibri" panose="020F0502020204030204" pitchFamily="34" charset="0"/>
              </a:rPr>
              <a:t>Crisis Social en el contexto del Cambio Climático</a:t>
            </a:r>
          </a:p>
          <a:p>
            <a:pPr marL="514350" lvl="0" indent="-285750" fontAlgn="base">
              <a:buFont typeface="Arial" panose="020B0604020202020204" pitchFamily="34" charset="0"/>
              <a:buChar char="•"/>
            </a:pPr>
            <a:r>
              <a:rPr lang="es-CL" sz="1600" dirty="0">
                <a:latin typeface="Calibri" panose="020F0502020204030204" pitchFamily="34" charset="0"/>
                <a:cs typeface="Calibri" panose="020F0502020204030204" pitchFamily="34" charset="0"/>
              </a:rPr>
              <a:t>Resiliencia comunitaria y desafíos para la democracia en el contexto del Cambio Climático</a:t>
            </a:r>
          </a:p>
          <a:p>
            <a:pPr marL="228600" lvl="0" indent="0" fontAlgn="base"/>
            <a:endParaRPr lang="es-CL" sz="1600" dirty="0">
              <a:latin typeface="Calibri" panose="020F0502020204030204" pitchFamily="34" charset="0"/>
              <a:cs typeface="Calibri" panose="020F0502020204030204" pitchFamily="34" charset="0"/>
            </a:endParaRPr>
          </a:p>
          <a:p>
            <a:pPr fontAlgn="base"/>
            <a:r>
              <a:rPr lang="es-CL" sz="1600" dirty="0">
                <a:latin typeface="Calibri" panose="020F0502020204030204" pitchFamily="34" charset="0"/>
                <a:cs typeface="Calibri" panose="020F0502020204030204" pitchFamily="34" charset="0"/>
              </a:rPr>
              <a:t>Líneas en Ciencias y/o Tecnología: </a:t>
            </a:r>
          </a:p>
          <a:p>
            <a:pPr marL="514350" lvl="0" indent="-285750" fontAlgn="base">
              <a:buFont typeface="Arial" panose="020B0604020202020204" pitchFamily="34" charset="0"/>
              <a:buChar char="•"/>
            </a:pPr>
            <a:r>
              <a:rPr lang="es-CL" sz="1600" dirty="0">
                <a:latin typeface="Calibri" panose="020F0502020204030204" pitchFamily="34" charset="0"/>
                <a:cs typeface="Calibri" panose="020F0502020204030204" pitchFamily="34" charset="0"/>
              </a:rPr>
              <a:t>Resiliencia ante las Crisis Climática y sus impactos socioambientales</a:t>
            </a:r>
          </a:p>
          <a:p>
            <a:pPr marL="514350" lvl="0" indent="-285750" fontAlgn="base">
              <a:buFont typeface="Arial" panose="020B0604020202020204" pitchFamily="34" charset="0"/>
              <a:buChar char="•"/>
            </a:pPr>
            <a:r>
              <a:rPr lang="es-ES" sz="1600" dirty="0">
                <a:latin typeface="Calibri" panose="020F0502020204030204" pitchFamily="34" charset="0"/>
                <a:cs typeface="Calibri" panose="020F0502020204030204" pitchFamily="34" charset="0"/>
              </a:rPr>
              <a:t>M</a:t>
            </a:r>
            <a:r>
              <a:rPr lang="es-CL" sz="1600" dirty="0">
                <a:latin typeface="Calibri" panose="020F0502020204030204" pitchFamily="34" charset="0"/>
                <a:cs typeface="Calibri" panose="020F0502020204030204" pitchFamily="34" charset="0"/>
              </a:rPr>
              <a:t>itigación y Adaptación</a:t>
            </a:r>
            <a:r>
              <a:rPr lang="es-ES_tradnl" sz="1600" dirty="0"/>
              <a:t>			</a:t>
            </a:r>
            <a:endParaRPr lang="es-ES_tradnl" sz="1600" dirty="0">
              <a:solidFill>
                <a:srgbClr val="000000"/>
              </a:solidFill>
            </a:endParaRPr>
          </a:p>
          <a:p>
            <a:pPr marL="338658" indent="0" algn="just">
              <a:lnSpc>
                <a:spcPct val="110000"/>
              </a:lnSpc>
              <a:spcBef>
                <a:spcPts val="1067"/>
              </a:spcBef>
            </a:pPr>
            <a:r>
              <a:rPr lang="es-ES" sz="1600" dirty="0"/>
              <a:t>Para mayor información acerca de los aspectos a financiar en estas áreas temáticas revisar Anexo 1 de las bases.</a:t>
            </a:r>
          </a:p>
          <a:p>
            <a:pPr marL="338658" indent="0" algn="just">
              <a:lnSpc>
                <a:spcPct val="110000"/>
              </a:lnSpc>
              <a:spcBef>
                <a:spcPts val="1067"/>
              </a:spcBef>
            </a:pPr>
            <a:r>
              <a:rPr lang="es-ES" sz="1600" dirty="0"/>
              <a:t>Al momento de postular, el/la Director/a de la propuesta deberá indicar la temática específica a la cual postula. Para cada línea temática se han definido lineamientos generales que están contenidos en el Anexo 1 de las bases del concurso. La pertinencia de la propuesta deberá estar dentro del enfoque planteado en la descripción de la línea temática y será parte integral de su evaluación.</a:t>
            </a:r>
            <a:endParaRPr sz="1600" dirty="0">
              <a:solidFill>
                <a:srgbClr val="000000"/>
              </a:solidFill>
              <a:highlight>
                <a:srgbClr val="FFFFFF"/>
              </a:highlight>
            </a:endParaRPr>
          </a:p>
          <a:p>
            <a:pPr marL="0" indent="0" algn="just">
              <a:lnSpc>
                <a:spcPct val="110000"/>
              </a:lnSpc>
              <a:spcBef>
                <a:spcPts val="1067"/>
              </a:spcBef>
              <a:buSzPts val="935"/>
            </a:pPr>
            <a:endParaRPr sz="1600" dirty="0">
              <a:solidFill>
                <a:srgbClr val="212529"/>
              </a:solidFill>
            </a:endParaRPr>
          </a:p>
        </p:txBody>
      </p:sp>
      <p:sp>
        <p:nvSpPr>
          <p:cNvPr id="95" name="Google Shape;95;p21"/>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4</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8015" y="422272"/>
            <a:ext cx="1227008" cy="1227008"/>
          </a:xfrm>
          <a:prstGeom prst="rect">
            <a:avLst/>
          </a:prstGeom>
        </p:spPr>
      </p:pic>
    </p:spTree>
    <p:extLst>
      <p:ext uri="{BB962C8B-B14F-4D97-AF65-F5344CB8AC3E}">
        <p14:creationId xmlns:p14="http://schemas.microsoft.com/office/powerpoint/2010/main" val="96126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21"/>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92;p21"/>
          <p:cNvSpPr txBox="1">
            <a:spLocks noGrp="1"/>
          </p:cNvSpPr>
          <p:nvPr>
            <p:ph type="title"/>
          </p:nvPr>
        </p:nvSpPr>
        <p:spPr>
          <a:xfrm>
            <a:off x="1920607" y="463825"/>
            <a:ext cx="11148483" cy="738187"/>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 </a:t>
            </a:r>
            <a:endParaRPr dirty="0">
              <a:solidFill>
                <a:schemeClr val="tx1"/>
              </a:solidFill>
              <a:latin typeface="Calibri" charset="0"/>
              <a:ea typeface="ＭＳ Ｐゴシック" charset="-128"/>
              <a:cs typeface="+mn-cs"/>
            </a:endParaRPr>
          </a:p>
        </p:txBody>
      </p:sp>
      <p:sp>
        <p:nvSpPr>
          <p:cNvPr id="93" name="Google Shape;93;p21"/>
          <p:cNvSpPr txBox="1">
            <a:spLocks noGrp="1"/>
          </p:cNvSpPr>
          <p:nvPr>
            <p:ph type="body" idx="1"/>
          </p:nvPr>
        </p:nvSpPr>
        <p:spPr>
          <a:xfrm>
            <a:off x="269966" y="336098"/>
            <a:ext cx="11112137" cy="6185804"/>
          </a:xfrm>
          <a:prstGeom prst="rect">
            <a:avLst/>
          </a:prstGeom>
          <a:noFill/>
          <a:ln>
            <a:noFill/>
          </a:ln>
        </p:spPr>
        <p:txBody>
          <a:bodyPr spcFirstLastPara="1" wrap="square" lIns="91433" tIns="45700" rIns="91433" bIns="45700" anchor="t" anchorCtr="0">
            <a:noAutofit/>
          </a:bodyPr>
          <a:lstStyle/>
          <a:p>
            <a:pPr marL="338658" indent="0" algn="just">
              <a:lnSpc>
                <a:spcPct val="110000"/>
              </a:lnSpc>
            </a:pPr>
            <a:endParaRPr lang="es-ES_tradnl" sz="1600" b="1" u="sng" dirty="0">
              <a:solidFill>
                <a:srgbClr val="000000"/>
              </a:solidFill>
            </a:endParaRPr>
          </a:p>
          <a:p>
            <a:pPr marL="203195" indent="0">
              <a:lnSpc>
                <a:spcPct val="105000"/>
              </a:lnSpc>
              <a:buSzPts val="1200"/>
            </a:pPr>
            <a:r>
              <a:rPr lang="es-ES_tradnl" sz="1600" dirty="0"/>
              <a:t>				</a:t>
            </a:r>
            <a:endParaRPr lang="es-ES_tradnl" sz="1600" dirty="0">
              <a:solidFill>
                <a:srgbClr val="000000"/>
              </a:solidFill>
            </a:endParaRPr>
          </a:p>
          <a:p>
            <a:pPr marL="0" indent="0" algn="just">
              <a:lnSpc>
                <a:spcPct val="110000"/>
              </a:lnSpc>
              <a:spcBef>
                <a:spcPts val="1067"/>
              </a:spcBef>
              <a:buSzPts val="1200"/>
            </a:pPr>
            <a:r>
              <a:rPr lang="es-ES_tradnl" sz="1600" b="1" dirty="0">
                <a:latin typeface="Calibri" panose="020F0502020204030204" pitchFamily="34" charset="0"/>
                <a:cs typeface="Calibri" panose="020F0502020204030204" pitchFamily="34" charset="0"/>
              </a:rPr>
              <a:t>Participantes</a:t>
            </a:r>
          </a:p>
          <a:p>
            <a:pPr marL="738708" indent="-400050" algn="just">
              <a:lnSpc>
                <a:spcPct val="110000"/>
              </a:lnSpc>
              <a:spcBef>
                <a:spcPts val="1067"/>
              </a:spcBef>
              <a:buFont typeface="+mj-lt"/>
              <a:buAutoNum type="romanUcPeriod"/>
            </a:pPr>
            <a:r>
              <a:rPr lang="es-ES" sz="1460" dirty="0">
                <a:solidFill>
                  <a:srgbClr val="000000"/>
                </a:solidFill>
              </a:rPr>
              <a:t>Un/a </a:t>
            </a:r>
            <a:r>
              <a:rPr lang="es-ES" sz="1460" b="1" dirty="0">
                <a:solidFill>
                  <a:srgbClr val="000000"/>
                </a:solidFill>
              </a:rPr>
              <a:t>Director/a</a:t>
            </a:r>
            <a:r>
              <a:rPr lang="es-ES" sz="1460" dirty="0">
                <a:solidFill>
                  <a:srgbClr val="000000"/>
                </a:solidFill>
              </a:rPr>
              <a:t> </a:t>
            </a:r>
            <a:r>
              <a:rPr lang="es-ES" sz="1460" dirty="0" err="1">
                <a:solidFill>
                  <a:srgbClr val="000000"/>
                </a:solidFill>
              </a:rPr>
              <a:t>a</a:t>
            </a:r>
            <a:r>
              <a:rPr lang="es-ES" sz="1460" dirty="0">
                <a:solidFill>
                  <a:srgbClr val="000000"/>
                </a:solidFill>
              </a:rPr>
              <a:t> cargo de la dirección científica y de la gestión del proyecto, el/la cual </a:t>
            </a:r>
            <a:r>
              <a:rPr lang="es-ES" sz="1460" b="1" dirty="0">
                <a:solidFill>
                  <a:srgbClr val="000000"/>
                </a:solidFill>
              </a:rPr>
              <a:t>deberá pertenecer a la Institución Principal.</a:t>
            </a:r>
          </a:p>
          <a:p>
            <a:pPr marL="738708" indent="-400050" algn="just">
              <a:lnSpc>
                <a:spcPct val="110000"/>
              </a:lnSpc>
              <a:spcBef>
                <a:spcPts val="1067"/>
              </a:spcBef>
              <a:buFont typeface="+mj-lt"/>
              <a:buAutoNum type="romanUcPeriod"/>
            </a:pPr>
            <a:r>
              <a:rPr lang="es-ES" sz="1460" dirty="0">
                <a:solidFill>
                  <a:srgbClr val="000000"/>
                </a:solidFill>
              </a:rPr>
              <a:t>Un/</a:t>
            </a:r>
            <a:r>
              <a:rPr lang="es-ES" sz="1460" b="1" dirty="0">
                <a:solidFill>
                  <a:srgbClr val="000000"/>
                </a:solidFill>
              </a:rPr>
              <a:t>a Directo/a Alterno/a</a:t>
            </a:r>
            <a:r>
              <a:rPr lang="es-ES" sz="1460" dirty="0">
                <a:solidFill>
                  <a:srgbClr val="000000"/>
                </a:solidFill>
              </a:rPr>
              <a:t>, el/la cual deberá ser uno/a de los/as investigadores/as principales del proyecto y </a:t>
            </a:r>
            <a:r>
              <a:rPr lang="es-ES" sz="1460" b="1" dirty="0">
                <a:solidFill>
                  <a:srgbClr val="000000"/>
                </a:solidFill>
              </a:rPr>
              <a:t>deberá pertenecer a la Institución Principal.</a:t>
            </a:r>
            <a:r>
              <a:rPr lang="es-ES" sz="1460" dirty="0">
                <a:solidFill>
                  <a:srgbClr val="000000"/>
                </a:solidFill>
              </a:rPr>
              <a:t> </a:t>
            </a:r>
            <a:r>
              <a:rPr lang="es-ES" sz="1460" dirty="0"/>
              <a:t>El/la directora/a Alterno/a asumirá en caso de ausencia temporal o impedimento del/de la directora/a y tendrá las mismas facultades que éste(a) establecidas en el respectivo convenio de subsidio</a:t>
            </a:r>
          </a:p>
          <a:p>
            <a:pPr marL="738708" indent="-400050" algn="just">
              <a:lnSpc>
                <a:spcPct val="110000"/>
              </a:lnSpc>
              <a:spcBef>
                <a:spcPts val="1067"/>
              </a:spcBef>
              <a:buFont typeface="+mj-lt"/>
              <a:buAutoNum type="romanUcPeriod"/>
            </a:pPr>
            <a:r>
              <a:rPr lang="es-ES" sz="1460" dirty="0"/>
              <a:t>Un mínimo de 3 y un máximo de 5 Investigadores/as Principales, incluyendo al director/a y al directora/a Alterno/a ,quienes también serán responsables, en conjunto, de cumplir con los objetivos del proyecto y todo lo señalado en la propuesta adjudicada y lo indicado en las presentes Bases en lo que se refiere a publicaciones y resultados. Los/as investigadores/as principal/es, deberán pertenecer obligatoriamente a la Institución Principal o a la(s) Institución(es) Asociada(s) al proyecto Anillo, si existiesen.</a:t>
            </a:r>
          </a:p>
          <a:p>
            <a:pPr marL="738708" indent="-400050" algn="just">
              <a:lnSpc>
                <a:spcPct val="110000"/>
              </a:lnSpc>
              <a:spcBef>
                <a:spcPts val="1067"/>
              </a:spcBef>
              <a:buFont typeface="+mj-lt"/>
              <a:buAutoNum type="romanUcPeriod"/>
            </a:pPr>
            <a:r>
              <a:rPr lang="es-ES" sz="1460" dirty="0"/>
              <a:t>Opcionalmente, podrá incluir hasta 2 Investigadores/as Asociados/as participando en forma simultánea en el proyecto. Esta categoría sólo podrá existir como parte del personal participante en el proyecto bajo condiciones explícitamente justificadas en el desarrollo de la propuesta. </a:t>
            </a:r>
          </a:p>
          <a:p>
            <a:pPr marL="738708" indent="-400050" algn="just">
              <a:lnSpc>
                <a:spcPct val="110000"/>
              </a:lnSpc>
              <a:spcBef>
                <a:spcPts val="1067"/>
              </a:spcBef>
              <a:buFont typeface="+mj-lt"/>
              <a:buAutoNum type="romanUcPeriod"/>
            </a:pPr>
            <a:r>
              <a:rPr lang="es-ES" sz="1460" dirty="0"/>
              <a:t>Podrán participar Investigadores/as Extranjeros/as (no residentes en Chile) en actividades enmarcadas estrictamente en los objetivos del proyecto Anillo.</a:t>
            </a:r>
          </a:p>
          <a:p>
            <a:pPr marL="738708" indent="-400050" algn="just">
              <a:lnSpc>
                <a:spcPct val="110000"/>
              </a:lnSpc>
              <a:spcBef>
                <a:spcPts val="1067"/>
              </a:spcBef>
              <a:buFont typeface="+mj-lt"/>
              <a:buAutoNum type="romanUcPeriod"/>
            </a:pPr>
            <a:r>
              <a:rPr lang="es-ES" sz="1460" dirty="0"/>
              <a:t>Se podrán incluir </a:t>
            </a:r>
            <a:r>
              <a:rPr lang="es-ES" sz="1460" dirty="0" err="1"/>
              <a:t>Postdoctorantes</a:t>
            </a:r>
            <a:r>
              <a:rPr lang="es-ES" sz="1460" dirty="0"/>
              <a:t> cuya temática de proyecto esté vinculada a los objetivos a desarrollar en el Anillo.</a:t>
            </a:r>
          </a:p>
          <a:p>
            <a:pPr marL="738708" indent="-400050" algn="just">
              <a:lnSpc>
                <a:spcPct val="110000"/>
              </a:lnSpc>
              <a:spcBef>
                <a:spcPts val="1067"/>
              </a:spcBef>
              <a:buFont typeface="+mj-lt"/>
              <a:buAutoNum type="romanUcPeriod"/>
            </a:pPr>
            <a:r>
              <a:rPr lang="es-ES" sz="1460" dirty="0"/>
              <a:t>Tesistas de pre y/o postgrado que se encuentren cursando sus grados y realizando sus tesis en el marco del proyecto Anillo. </a:t>
            </a:r>
          </a:p>
          <a:p>
            <a:pPr marL="738708" indent="-400050" algn="just">
              <a:lnSpc>
                <a:spcPct val="110000"/>
              </a:lnSpc>
              <a:spcBef>
                <a:spcPts val="1067"/>
              </a:spcBef>
              <a:buFont typeface="+mj-lt"/>
              <a:buAutoNum type="romanUcPeriod"/>
            </a:pPr>
            <a:r>
              <a:rPr lang="es-ES" sz="1460" dirty="0"/>
              <a:t>Se podrán incluir Asistentes de Investigación, Personal Profesional, Técnico y Administrativo, de ser necesarios, para apoyar la correcta ejecución del proyecto</a:t>
            </a:r>
            <a:endParaRPr lang="es-ES" sz="1460" dirty="0">
              <a:solidFill>
                <a:srgbClr val="000000"/>
              </a:solidFill>
            </a:endParaRPr>
          </a:p>
          <a:p>
            <a:pPr marL="0" indent="0" algn="just">
              <a:lnSpc>
                <a:spcPct val="110000"/>
              </a:lnSpc>
              <a:spcBef>
                <a:spcPts val="1067"/>
              </a:spcBef>
              <a:buSzPts val="935"/>
            </a:pPr>
            <a:endParaRPr sz="1600" dirty="0">
              <a:solidFill>
                <a:srgbClr val="212529"/>
              </a:solidFill>
            </a:endParaRPr>
          </a:p>
        </p:txBody>
      </p:sp>
      <p:sp>
        <p:nvSpPr>
          <p:cNvPr id="95" name="Google Shape;95;p21"/>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5</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95026" y="249924"/>
            <a:ext cx="1227008" cy="1227008"/>
          </a:xfrm>
          <a:prstGeom prst="rect">
            <a:avLst/>
          </a:prstGeom>
        </p:spPr>
      </p:pic>
    </p:spTree>
    <p:extLst>
      <p:ext uri="{BB962C8B-B14F-4D97-AF65-F5344CB8AC3E}">
        <p14:creationId xmlns:p14="http://schemas.microsoft.com/office/powerpoint/2010/main" val="3702295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21"/>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92;p21"/>
          <p:cNvSpPr txBox="1">
            <a:spLocks noGrp="1"/>
          </p:cNvSpPr>
          <p:nvPr>
            <p:ph type="title"/>
          </p:nvPr>
        </p:nvSpPr>
        <p:spPr>
          <a:xfrm>
            <a:off x="1920607" y="463825"/>
            <a:ext cx="11148483" cy="738187"/>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 </a:t>
            </a:r>
            <a:endParaRPr dirty="0">
              <a:solidFill>
                <a:schemeClr val="tx1"/>
              </a:solidFill>
              <a:latin typeface="Calibri" charset="0"/>
              <a:ea typeface="ＭＳ Ｐゴシック" charset="-128"/>
              <a:cs typeface="+mn-cs"/>
            </a:endParaRPr>
          </a:p>
        </p:txBody>
      </p:sp>
      <p:sp>
        <p:nvSpPr>
          <p:cNvPr id="95" name="Google Shape;95;p21"/>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6</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8015" y="422272"/>
            <a:ext cx="1227008" cy="1227008"/>
          </a:xfrm>
          <a:prstGeom prst="rect">
            <a:avLst/>
          </a:prstGeom>
        </p:spPr>
      </p:pic>
      <p:sp>
        <p:nvSpPr>
          <p:cNvPr id="7" name="Marcador de contenido 2">
            <a:extLst>
              <a:ext uri="{FF2B5EF4-FFF2-40B4-BE49-F238E27FC236}">
                <a16:creationId xmlns:a16="http://schemas.microsoft.com/office/drawing/2014/main" id="{02ED0518-DC07-42A8-AB9B-628FC827720E}"/>
              </a:ext>
            </a:extLst>
          </p:cNvPr>
          <p:cNvSpPr txBox="1">
            <a:spLocks/>
          </p:cNvSpPr>
          <p:nvPr/>
        </p:nvSpPr>
        <p:spPr>
          <a:xfrm>
            <a:off x="531525" y="1131570"/>
            <a:ext cx="10520256" cy="4324261"/>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pPr marL="228600" indent="0" algn="just">
              <a:spcBef>
                <a:spcPts val="600"/>
              </a:spcBef>
            </a:pPr>
            <a:r>
              <a:rPr lang="es-ES" sz="2000" b="1" dirty="0"/>
              <a:t>Requisitos conformación de Equipos de Investigadores/as Principales</a:t>
            </a:r>
          </a:p>
          <a:p>
            <a:pPr marL="228600" indent="0" algn="just">
              <a:spcBef>
                <a:spcPts val="600"/>
              </a:spcBef>
            </a:pPr>
            <a:endParaRPr lang="es-ES" sz="2000" b="1" dirty="0"/>
          </a:p>
          <a:p>
            <a:pPr marL="514350" indent="-285750" algn="just">
              <a:spcBef>
                <a:spcPts val="600"/>
              </a:spcBef>
              <a:buFont typeface="Arial" panose="020B0604020202020204" pitchFamily="34" charset="0"/>
              <a:buChar char="•"/>
            </a:pPr>
            <a:r>
              <a:rPr lang="es-ES" b="1" u="sng" dirty="0"/>
              <a:t>Anillo en líneas temáticas en el área de Ciencias Sociales</a:t>
            </a:r>
            <a:r>
              <a:rPr lang="es-ES" dirty="0"/>
              <a:t>: Se entenderá como anillo temático en Ciencias Sociales a aquel proyecto Anillo cuyo objetivo central de investigación se enmarca en alguna de las Áreas Temáticas en Ciencias Sociales definidas en el Anexo 1, sin perjuicio que exista complemento y colaboración desde y hacia otras disciplinas. </a:t>
            </a:r>
            <a:r>
              <a:rPr lang="es-ES" b="1" dirty="0"/>
              <a:t>En ellos, más de la mitad de sus Investigadores(as) Principales deberá tener un título profesional o grado académico en alguna disciplina de las Ciencias Sociales. </a:t>
            </a:r>
          </a:p>
          <a:p>
            <a:pPr marL="228600" indent="0" algn="just">
              <a:spcBef>
                <a:spcPts val="600"/>
              </a:spcBef>
            </a:pPr>
            <a:endParaRPr lang="es-ES" b="1" dirty="0"/>
          </a:p>
          <a:p>
            <a:pPr marL="514350" indent="-285750" algn="just">
              <a:spcBef>
                <a:spcPts val="600"/>
              </a:spcBef>
              <a:buFont typeface="Arial" panose="020B0604020202020204" pitchFamily="34" charset="0"/>
              <a:buChar char="•"/>
            </a:pPr>
            <a:r>
              <a:rPr lang="es-ES" b="1" u="sng" dirty="0"/>
              <a:t>Anillos en líneas temáticas en el área de Ciencias y/o Tecnología</a:t>
            </a:r>
            <a:r>
              <a:rPr lang="es-ES" dirty="0"/>
              <a:t>: Se entenderá como anillo temático en Ciencias y/o Tecnología a aquel proyecto Anillo cuyo objetivo central de investigación se enmarca en alguna de las Áreas Temáticas en Ciencias y/o Tecnología definidas en el Anexo 1, sin perjuicio que exista complemento y colaboración desde y hacia otras disciplinas. </a:t>
            </a:r>
            <a:r>
              <a:rPr lang="es-ES" b="1" dirty="0"/>
              <a:t>En ellos, más de la mitad de sus Investigadores(as) Principales deberá tener un título profesional o grado académico en alguna disciplina de las Ciencias Naturales y Exactas. </a:t>
            </a:r>
          </a:p>
        </p:txBody>
      </p:sp>
      <p:pic>
        <p:nvPicPr>
          <p:cNvPr id="8" name="Google Shape;192;p17">
            <a:extLst>
              <a:ext uri="{FF2B5EF4-FFF2-40B4-BE49-F238E27FC236}">
                <a16:creationId xmlns:a16="http://schemas.microsoft.com/office/drawing/2014/main" id="{7C315179-2B3C-4148-81FA-0C8EAC720255}"/>
              </a:ext>
            </a:extLst>
          </p:cNvPr>
          <p:cNvPicPr preferRelativeResize="0"/>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a:stretch/>
        </p:blipFill>
        <p:spPr>
          <a:xfrm>
            <a:off x="10596658" y="5138056"/>
            <a:ext cx="1643489" cy="1585415"/>
          </a:xfrm>
          <a:prstGeom prst="rect">
            <a:avLst/>
          </a:prstGeom>
          <a:noFill/>
          <a:ln>
            <a:noFill/>
          </a:ln>
        </p:spPr>
      </p:pic>
    </p:spTree>
    <p:extLst>
      <p:ext uri="{BB962C8B-B14F-4D97-AF65-F5344CB8AC3E}">
        <p14:creationId xmlns:p14="http://schemas.microsoft.com/office/powerpoint/2010/main" val="1101698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cxnSp>
        <p:nvCxnSpPr>
          <p:cNvPr id="91" name="Google Shape;91;p21"/>
          <p:cNvCxnSpPr/>
          <p:nvPr/>
        </p:nvCxnSpPr>
        <p:spPr>
          <a:xfrm>
            <a:off x="1920607" y="1035776"/>
            <a:ext cx="8487043"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47"/>
              </a:srgbClr>
            </a:outerShdw>
          </a:effectLst>
        </p:spPr>
      </p:cxnSp>
      <p:sp>
        <p:nvSpPr>
          <p:cNvPr id="92" name="Google Shape;92;p21"/>
          <p:cNvSpPr txBox="1">
            <a:spLocks noGrp="1"/>
          </p:cNvSpPr>
          <p:nvPr>
            <p:ph type="title"/>
          </p:nvPr>
        </p:nvSpPr>
        <p:spPr>
          <a:xfrm>
            <a:off x="1920607" y="463825"/>
            <a:ext cx="11148483" cy="738187"/>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 </a:t>
            </a:r>
            <a:endParaRPr dirty="0">
              <a:solidFill>
                <a:schemeClr val="tx1"/>
              </a:solidFill>
              <a:latin typeface="Calibri" charset="0"/>
              <a:ea typeface="ＭＳ Ｐゴシック" charset="-128"/>
              <a:cs typeface="+mn-cs"/>
            </a:endParaRPr>
          </a:p>
        </p:txBody>
      </p:sp>
      <p:sp>
        <p:nvSpPr>
          <p:cNvPr id="93" name="Google Shape;93;p21"/>
          <p:cNvSpPr txBox="1">
            <a:spLocks noGrp="1"/>
          </p:cNvSpPr>
          <p:nvPr>
            <p:ph type="body" idx="1"/>
          </p:nvPr>
        </p:nvSpPr>
        <p:spPr>
          <a:xfrm>
            <a:off x="1088609" y="866429"/>
            <a:ext cx="10151038" cy="5712105"/>
          </a:xfrm>
          <a:prstGeom prst="rect">
            <a:avLst/>
          </a:prstGeom>
          <a:noFill/>
          <a:ln>
            <a:noFill/>
          </a:ln>
        </p:spPr>
        <p:txBody>
          <a:bodyPr spcFirstLastPara="1" wrap="square" lIns="91433" tIns="45700" rIns="91433" bIns="45700" anchor="t" anchorCtr="0">
            <a:noAutofit/>
          </a:bodyPr>
          <a:lstStyle/>
          <a:p>
            <a:pPr marL="338658" indent="0" algn="just">
              <a:lnSpc>
                <a:spcPct val="110000"/>
              </a:lnSpc>
            </a:pPr>
            <a:endParaRPr lang="es-ES_tradnl" sz="1600" b="1" u="sng" dirty="0">
              <a:solidFill>
                <a:srgbClr val="000000"/>
              </a:solidFill>
            </a:endParaRPr>
          </a:p>
          <a:p>
            <a:pPr marL="203195" indent="0">
              <a:lnSpc>
                <a:spcPct val="105000"/>
              </a:lnSpc>
              <a:buSzPts val="1200"/>
            </a:pPr>
            <a:r>
              <a:rPr lang="es-ES_tradnl" sz="1600" dirty="0"/>
              <a:t>				</a:t>
            </a:r>
            <a:endParaRPr lang="es-ES_tradnl" sz="1600" dirty="0">
              <a:solidFill>
                <a:srgbClr val="000000"/>
              </a:solidFill>
            </a:endParaRPr>
          </a:p>
          <a:p>
            <a:pPr marL="0" indent="0" algn="just">
              <a:lnSpc>
                <a:spcPct val="110000"/>
              </a:lnSpc>
              <a:spcBef>
                <a:spcPts val="1067"/>
              </a:spcBef>
              <a:buSzPts val="1200"/>
            </a:pPr>
            <a:r>
              <a:rPr lang="es-ES_tradnl" b="1" dirty="0">
                <a:latin typeface="Calibri" panose="020F0502020204030204" pitchFamily="34" charset="0"/>
                <a:cs typeface="Calibri" panose="020F0502020204030204" pitchFamily="34" charset="0"/>
              </a:rPr>
              <a:t>Institución Principal</a:t>
            </a:r>
          </a:p>
          <a:p>
            <a:pPr marL="0" indent="0" algn="just">
              <a:lnSpc>
                <a:spcPct val="110000"/>
              </a:lnSpc>
              <a:spcBef>
                <a:spcPts val="1067"/>
              </a:spcBef>
              <a:buSzPts val="1200"/>
            </a:pPr>
            <a:r>
              <a:rPr lang="es-ES_tradnl" dirty="0">
                <a:latin typeface="Calibri" panose="020F0502020204030204" pitchFamily="34" charset="0"/>
                <a:cs typeface="Calibri" panose="020F0502020204030204" pitchFamily="34" charset="0"/>
              </a:rPr>
              <a:t>Las Instituciones Principales deberán patrocinar a grupos de investigadores(as) nacionales y/o extranjeros con residencia en Chile que presenten la propuesta, y serán las beneficiarias directas de los recursos adjudicados. Deberán otorgar espacio físico y apoyo en infraestructura, personal y en todas aquellas formas posibles para la consecución de los objetivos del proyecto. </a:t>
            </a:r>
            <a:endParaRPr lang="es-ES_tradnl" b="1" u="sng" dirty="0">
              <a:solidFill>
                <a:srgbClr val="000000"/>
              </a:solidFill>
              <a:latin typeface="Calibri" panose="020F0502020204030204" pitchFamily="34" charset="0"/>
              <a:cs typeface="Calibri" panose="020F0502020204030204" pitchFamily="34" charset="0"/>
            </a:endParaRPr>
          </a:p>
          <a:p>
            <a:pPr marL="0" indent="0" algn="just">
              <a:lnSpc>
                <a:spcPct val="110000"/>
              </a:lnSpc>
              <a:spcBef>
                <a:spcPts val="1067"/>
              </a:spcBef>
              <a:buSzPts val="1200"/>
            </a:pPr>
            <a:r>
              <a:rPr lang="es-ES" dirty="0"/>
              <a:t>La Institución Principal podrá postular a este concurso, de manera individual o conjunta con una o más Instituciones Asociadas.</a:t>
            </a:r>
            <a:endParaRPr lang="es-ES_tradnl" dirty="0">
              <a:solidFill>
                <a:srgbClr val="000000"/>
              </a:solidFill>
              <a:latin typeface="Calibri" panose="020F0502020204030204" pitchFamily="34" charset="0"/>
              <a:cs typeface="Calibri" panose="020F0502020204030204" pitchFamily="34" charset="0"/>
            </a:endParaRPr>
          </a:p>
          <a:p>
            <a:pPr marL="0" indent="0" algn="just">
              <a:lnSpc>
                <a:spcPct val="110000"/>
              </a:lnSpc>
              <a:spcBef>
                <a:spcPts val="1067"/>
              </a:spcBef>
              <a:buSzPts val="1200"/>
            </a:pPr>
            <a:r>
              <a:rPr lang="es-ES_tradnl" b="1" dirty="0">
                <a:solidFill>
                  <a:srgbClr val="000000"/>
                </a:solidFill>
                <a:latin typeface="Calibri" panose="020F0502020204030204" pitchFamily="34" charset="0"/>
                <a:cs typeface="Calibri" panose="020F0502020204030204" pitchFamily="34" charset="0"/>
              </a:rPr>
              <a:t>Institución Asociada</a:t>
            </a:r>
          </a:p>
          <a:p>
            <a:pPr marL="0" indent="0" algn="just">
              <a:lnSpc>
                <a:spcPct val="110000"/>
              </a:lnSpc>
              <a:spcBef>
                <a:spcPts val="1067"/>
              </a:spcBef>
              <a:buSzPts val="1200"/>
            </a:pPr>
            <a:r>
              <a:rPr lang="es-ES" dirty="0"/>
              <a:t>Serán Instituciones asociadas todas aquellas instituciones nacionales tales como universidades, entidades públicas y/o privadas, servicios públicos, fundaciones, corporaciones, entre otras, las que deberán prestar apoyo en el desarrollo e implementación de una o varias actividades del proyecto.</a:t>
            </a:r>
            <a:endParaRPr dirty="0">
              <a:solidFill>
                <a:srgbClr val="000000"/>
              </a:solidFill>
            </a:endParaRPr>
          </a:p>
          <a:p>
            <a:pPr marL="0" indent="0" algn="just">
              <a:lnSpc>
                <a:spcPct val="110000"/>
              </a:lnSpc>
              <a:spcBef>
                <a:spcPts val="1067"/>
              </a:spcBef>
              <a:buSzPts val="935"/>
            </a:pPr>
            <a:endParaRPr sz="1600" dirty="0">
              <a:solidFill>
                <a:srgbClr val="212529"/>
              </a:solidFill>
            </a:endParaRPr>
          </a:p>
        </p:txBody>
      </p:sp>
      <p:sp>
        <p:nvSpPr>
          <p:cNvPr id="95" name="Google Shape;95;p21"/>
          <p:cNvSpPr txBox="1"/>
          <p:nvPr/>
        </p:nvSpPr>
        <p:spPr>
          <a:xfrm>
            <a:off x="9727623" y="6242951"/>
            <a:ext cx="2057400" cy="365125"/>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7</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58015" y="422272"/>
            <a:ext cx="1227008" cy="1227008"/>
          </a:xfrm>
          <a:prstGeom prst="rect">
            <a:avLst/>
          </a:prstGeom>
        </p:spPr>
      </p:pic>
    </p:spTree>
    <p:extLst>
      <p:ext uri="{BB962C8B-B14F-4D97-AF65-F5344CB8AC3E}">
        <p14:creationId xmlns:p14="http://schemas.microsoft.com/office/powerpoint/2010/main" val="362050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101" name="Google Shape;101;p22"/>
          <p:cNvCxnSpPr/>
          <p:nvPr/>
        </p:nvCxnSpPr>
        <p:spPr>
          <a:xfrm>
            <a:off x="1920607" y="1035776"/>
            <a:ext cx="8487200"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50"/>
              </a:srgbClr>
            </a:outerShdw>
          </a:effectLst>
        </p:spPr>
      </p:cxnSp>
      <p:sp>
        <p:nvSpPr>
          <p:cNvPr id="102" name="Google Shape;102;p22"/>
          <p:cNvSpPr txBox="1">
            <a:spLocks noGrp="1"/>
          </p:cNvSpPr>
          <p:nvPr>
            <p:ph type="title"/>
          </p:nvPr>
        </p:nvSpPr>
        <p:spPr>
          <a:xfrm>
            <a:off x="1920607" y="394425"/>
            <a:ext cx="11148400" cy="738000"/>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a:t>
            </a:r>
            <a:endParaRPr dirty="0">
              <a:solidFill>
                <a:schemeClr val="tx1"/>
              </a:solidFill>
              <a:latin typeface="Calibri" charset="0"/>
              <a:ea typeface="ＭＳ Ｐゴシック" charset="-128"/>
              <a:cs typeface="+mn-cs"/>
            </a:endParaRPr>
          </a:p>
        </p:txBody>
      </p:sp>
      <p:sp>
        <p:nvSpPr>
          <p:cNvPr id="103" name="Google Shape;103;p22"/>
          <p:cNvSpPr txBox="1">
            <a:spLocks noGrp="1"/>
          </p:cNvSpPr>
          <p:nvPr>
            <p:ph type="body" idx="1"/>
          </p:nvPr>
        </p:nvSpPr>
        <p:spPr>
          <a:xfrm>
            <a:off x="725000" y="836023"/>
            <a:ext cx="10014239" cy="5499744"/>
          </a:xfrm>
          <a:prstGeom prst="rect">
            <a:avLst/>
          </a:prstGeom>
          <a:noFill/>
          <a:ln>
            <a:noFill/>
          </a:ln>
        </p:spPr>
        <p:txBody>
          <a:bodyPr spcFirstLastPara="1" wrap="square" lIns="91433" tIns="45700" rIns="91433" bIns="45700" anchor="t" anchorCtr="0">
            <a:noAutofit/>
          </a:bodyPr>
          <a:lstStyle/>
          <a:p>
            <a:pPr marL="0" indent="0" algn="just">
              <a:spcBef>
                <a:spcPts val="1067"/>
              </a:spcBef>
              <a:buSzPts val="935"/>
            </a:pPr>
            <a:endParaRPr sz="1600" dirty="0"/>
          </a:p>
          <a:p>
            <a:pPr marL="0" indent="0" algn="just">
              <a:spcBef>
                <a:spcPts val="1067"/>
              </a:spcBef>
              <a:buClr>
                <a:schemeClr val="dk1"/>
              </a:buClr>
              <a:buSzPts val="1100"/>
            </a:pPr>
            <a:endParaRPr lang="es" sz="1600" dirty="0"/>
          </a:p>
          <a:p>
            <a:pPr algn="just">
              <a:spcBef>
                <a:spcPts val="600"/>
              </a:spcBef>
            </a:pPr>
            <a:r>
              <a:rPr lang="es-ES" b="1" dirty="0"/>
              <a:t>Financiamiento:</a:t>
            </a:r>
          </a:p>
          <a:p>
            <a:pPr algn="just">
              <a:spcBef>
                <a:spcPts val="600"/>
              </a:spcBef>
            </a:pPr>
            <a:r>
              <a:rPr lang="es-ES" dirty="0"/>
              <a:t>El financiamiento máximo anual en el área de Ciencias y/o Tecnología que resulte adjudicado, será de </a:t>
            </a:r>
            <a:r>
              <a:rPr lang="es-ES" b="1" dirty="0"/>
              <a:t>$204.000.000 </a:t>
            </a:r>
            <a:r>
              <a:rPr lang="es-ES" dirty="0"/>
              <a:t>(doscientos cuatro millones de pesos). El financiamiento máximo por parte de ANID, para los tres años de ejecución, será de </a:t>
            </a:r>
            <a:r>
              <a:rPr lang="es-ES" b="1" dirty="0"/>
              <a:t>$612.000.000 </a:t>
            </a:r>
            <a:r>
              <a:rPr lang="es-ES" dirty="0"/>
              <a:t>(seiscientos doce millones de pesos). Montos sujetos a la disponibilidad presupuestaria de ANID.</a:t>
            </a:r>
          </a:p>
          <a:p>
            <a:pPr algn="just">
              <a:spcBef>
                <a:spcPts val="600"/>
              </a:spcBef>
            </a:pPr>
            <a:r>
              <a:rPr lang="es-ES" dirty="0"/>
              <a:t>El financiamiento máximo anual en el área de Ciencias Sociales que resulte adjudicado, será de </a:t>
            </a:r>
            <a:r>
              <a:rPr lang="es-ES" b="1" dirty="0"/>
              <a:t>$150.000.000 </a:t>
            </a:r>
            <a:r>
              <a:rPr lang="es-ES" dirty="0"/>
              <a:t>(ciento cincuenta millones de pesos). El financiamiento máximo por parte de ANID, para los tres años de ejecución, será de </a:t>
            </a:r>
            <a:r>
              <a:rPr lang="es-ES" b="1" dirty="0"/>
              <a:t>$450.000.000 </a:t>
            </a:r>
            <a:r>
              <a:rPr lang="es-ES" dirty="0"/>
              <a:t>(cuatrocientos cincuenta millones de pesos). Montos sujetos a la disponibilidad presupuestaria de ANID.</a:t>
            </a:r>
          </a:p>
          <a:p>
            <a:pPr marL="0" indent="0" algn="just">
              <a:spcBef>
                <a:spcPts val="600"/>
              </a:spcBef>
              <a:buClr>
                <a:schemeClr val="dk1"/>
              </a:buClr>
              <a:buSzPts val="1100"/>
            </a:pPr>
            <a:r>
              <a:rPr lang="es" dirty="0"/>
              <a:t>	 	 	 		</a:t>
            </a:r>
            <a:endParaRPr dirty="0"/>
          </a:p>
          <a:p>
            <a:pPr marL="0" indent="0" algn="just">
              <a:spcBef>
                <a:spcPts val="600"/>
              </a:spcBef>
            </a:pPr>
            <a:r>
              <a:rPr lang="es-CL" dirty="0"/>
              <a:t>Ítems financiables: Gastos en Personal; Gastos de Operación, Equipamiento, Infraestructura y Mobiliario y Gastos de Administración Indirectos.</a:t>
            </a:r>
            <a:endParaRPr dirty="0">
              <a:solidFill>
                <a:srgbClr val="FF0000"/>
              </a:solidFill>
            </a:endParaRPr>
          </a:p>
        </p:txBody>
      </p:sp>
      <p:sp>
        <p:nvSpPr>
          <p:cNvPr id="105" name="Google Shape;105;p22"/>
          <p:cNvSpPr txBox="1"/>
          <p:nvPr/>
        </p:nvSpPr>
        <p:spPr>
          <a:xfrm>
            <a:off x="9727623" y="6242951"/>
            <a:ext cx="2057600" cy="365200"/>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8</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39239" y="396860"/>
            <a:ext cx="1019176" cy="101917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cxnSp>
        <p:nvCxnSpPr>
          <p:cNvPr id="101" name="Google Shape;101;p22"/>
          <p:cNvCxnSpPr/>
          <p:nvPr/>
        </p:nvCxnSpPr>
        <p:spPr>
          <a:xfrm>
            <a:off x="1920607" y="1035776"/>
            <a:ext cx="8487200" cy="0"/>
          </a:xfrm>
          <a:prstGeom prst="straightConnector1">
            <a:avLst/>
          </a:prstGeom>
          <a:noFill/>
          <a:ln w="28575" cap="flat" cmpd="sng">
            <a:solidFill>
              <a:srgbClr val="595959"/>
            </a:solidFill>
            <a:prstDash val="solid"/>
            <a:round/>
            <a:headEnd type="none" w="sm" len="sm"/>
            <a:tailEnd type="none" w="sm" len="sm"/>
          </a:ln>
          <a:effectLst>
            <a:outerShdw blurRad="40000" dist="20000" dir="5400000" rotWithShape="0">
              <a:srgbClr val="000000">
                <a:alpha val="37650"/>
              </a:srgbClr>
            </a:outerShdw>
          </a:effectLst>
        </p:spPr>
      </p:cxnSp>
      <p:sp>
        <p:nvSpPr>
          <p:cNvPr id="102" name="Google Shape;102;p22"/>
          <p:cNvSpPr txBox="1">
            <a:spLocks noGrp="1"/>
          </p:cNvSpPr>
          <p:nvPr>
            <p:ph type="title"/>
          </p:nvPr>
        </p:nvSpPr>
        <p:spPr>
          <a:xfrm>
            <a:off x="1920607" y="394425"/>
            <a:ext cx="11148400" cy="738000"/>
          </a:xfrm>
          <a:prstGeom prst="rect">
            <a:avLst/>
          </a:prstGeom>
          <a:noFill/>
          <a:ln>
            <a:noFill/>
          </a:ln>
        </p:spPr>
        <p:txBody>
          <a:bodyPr spcFirstLastPara="1" wrap="square" lIns="91433" tIns="45700" rIns="91433" bIns="45700" anchor="t" anchorCtr="0">
            <a:noAutofit/>
          </a:bodyPr>
          <a:lstStyle/>
          <a:p>
            <a:r>
              <a:rPr lang="es" dirty="0">
                <a:solidFill>
                  <a:schemeClr val="tx1"/>
                </a:solidFill>
                <a:latin typeface="Calibri" charset="0"/>
                <a:ea typeface="ＭＳ Ｐゴシック" charset="-128"/>
                <a:cs typeface="+mn-cs"/>
              </a:rPr>
              <a:t>Esenciales del Concurso</a:t>
            </a:r>
            <a:endParaRPr dirty="0">
              <a:solidFill>
                <a:schemeClr val="tx1"/>
              </a:solidFill>
              <a:latin typeface="Calibri" charset="0"/>
              <a:ea typeface="ＭＳ Ｐゴシック" charset="-128"/>
              <a:cs typeface="+mn-cs"/>
            </a:endParaRPr>
          </a:p>
        </p:txBody>
      </p:sp>
      <p:sp>
        <p:nvSpPr>
          <p:cNvPr id="103" name="Google Shape;103;p22"/>
          <p:cNvSpPr txBox="1">
            <a:spLocks noGrp="1"/>
          </p:cNvSpPr>
          <p:nvPr>
            <p:ph type="body" idx="1"/>
          </p:nvPr>
        </p:nvSpPr>
        <p:spPr>
          <a:xfrm>
            <a:off x="725000" y="528062"/>
            <a:ext cx="10014239" cy="1602377"/>
          </a:xfrm>
          <a:prstGeom prst="rect">
            <a:avLst/>
          </a:prstGeom>
          <a:noFill/>
          <a:ln>
            <a:noFill/>
          </a:ln>
        </p:spPr>
        <p:txBody>
          <a:bodyPr spcFirstLastPara="1" wrap="square" lIns="91433" tIns="45700" rIns="91433" bIns="45700" anchor="t" anchorCtr="0">
            <a:noAutofit/>
          </a:bodyPr>
          <a:lstStyle/>
          <a:p>
            <a:pPr marL="0" indent="0" algn="just">
              <a:spcBef>
                <a:spcPts val="1067"/>
              </a:spcBef>
              <a:buSzPts val="935"/>
            </a:pPr>
            <a:endParaRPr sz="1600" dirty="0"/>
          </a:p>
          <a:p>
            <a:pPr marL="0" indent="0" algn="just">
              <a:spcBef>
                <a:spcPts val="1067"/>
              </a:spcBef>
              <a:buClr>
                <a:schemeClr val="dk1"/>
              </a:buClr>
              <a:buSzPts val="1100"/>
            </a:pPr>
            <a:endParaRPr lang="es" sz="1600" dirty="0"/>
          </a:p>
          <a:p>
            <a:pPr algn="just">
              <a:spcBef>
                <a:spcPts val="600"/>
              </a:spcBef>
            </a:pPr>
            <a:r>
              <a:rPr lang="es-ES" b="1" dirty="0"/>
              <a:t>Criterios de evaluación de las propuestas:</a:t>
            </a:r>
          </a:p>
        </p:txBody>
      </p:sp>
      <p:sp>
        <p:nvSpPr>
          <p:cNvPr id="105" name="Google Shape;105;p22"/>
          <p:cNvSpPr txBox="1"/>
          <p:nvPr/>
        </p:nvSpPr>
        <p:spPr>
          <a:xfrm>
            <a:off x="9727623" y="6242951"/>
            <a:ext cx="2057600" cy="365200"/>
          </a:xfrm>
          <a:prstGeom prst="rect">
            <a:avLst/>
          </a:prstGeom>
          <a:noFill/>
          <a:ln>
            <a:noFill/>
          </a:ln>
        </p:spPr>
        <p:txBody>
          <a:bodyPr spcFirstLastPara="1" wrap="square" lIns="91433" tIns="45700" rIns="91433" bIns="45700" anchor="ctr" anchorCtr="0">
            <a:noAutofit/>
          </a:bodyPr>
          <a:lstStyle/>
          <a:p>
            <a:pPr algn="r">
              <a:buClr>
                <a:srgbClr val="888888"/>
              </a:buClr>
              <a:buSzPts val="900"/>
            </a:pPr>
            <a:fld id="{00000000-1234-1234-1234-123412341234}" type="slidenum">
              <a:rPr lang="es" sz="1200">
                <a:solidFill>
                  <a:srgbClr val="888888"/>
                </a:solidFill>
                <a:latin typeface="Calibri"/>
                <a:ea typeface="Calibri"/>
                <a:cs typeface="Calibri"/>
                <a:sym typeface="Calibri"/>
              </a:rPr>
              <a:pPr algn="r">
                <a:buClr>
                  <a:srgbClr val="888888"/>
                </a:buClr>
                <a:buSzPts val="900"/>
              </a:pPr>
              <a:t>9</a:t>
            </a:fld>
            <a:endParaRPr sz="1200" dirty="0">
              <a:solidFill>
                <a:srgbClr val="888888"/>
              </a:solidFill>
              <a:latin typeface="Calibri"/>
              <a:ea typeface="Calibri"/>
              <a:cs typeface="Calibri"/>
              <a:sym typeface="Calibri"/>
            </a:endParaRPr>
          </a:p>
        </p:txBody>
      </p:sp>
      <p:pic>
        <p:nvPicPr>
          <p:cNvPr id="6" name="Imagen 5">
            <a:extLst>
              <a:ext uri="{FF2B5EF4-FFF2-40B4-BE49-F238E27FC236}">
                <a16:creationId xmlns:a16="http://schemas.microsoft.com/office/drawing/2014/main" id="{8C66DF6C-02B5-A54F-B23A-E5F3022562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39239" y="396860"/>
            <a:ext cx="1019176" cy="1019176"/>
          </a:xfrm>
          <a:prstGeom prst="rect">
            <a:avLst/>
          </a:prstGeom>
        </p:spPr>
      </p:pic>
      <p:pic>
        <p:nvPicPr>
          <p:cNvPr id="2" name="Imagen 1">
            <a:extLst>
              <a:ext uri="{FF2B5EF4-FFF2-40B4-BE49-F238E27FC236}">
                <a16:creationId xmlns:a16="http://schemas.microsoft.com/office/drawing/2014/main" id="{A04A428F-28D5-4145-A5C2-504A2B664474}"/>
              </a:ext>
            </a:extLst>
          </p:cNvPr>
          <p:cNvPicPr>
            <a:picLocks noChangeAspect="1"/>
          </p:cNvPicPr>
          <p:nvPr/>
        </p:nvPicPr>
        <p:blipFill>
          <a:blip r:embed="rId4"/>
          <a:stretch>
            <a:fillRect/>
          </a:stretch>
        </p:blipFill>
        <p:spPr>
          <a:xfrm>
            <a:off x="1920607" y="1937302"/>
            <a:ext cx="8134350" cy="3701446"/>
          </a:xfrm>
          <a:prstGeom prst="rect">
            <a:avLst/>
          </a:prstGeom>
        </p:spPr>
      </p:pic>
    </p:spTree>
    <p:extLst>
      <p:ext uri="{BB962C8B-B14F-4D97-AF65-F5344CB8AC3E}">
        <p14:creationId xmlns:p14="http://schemas.microsoft.com/office/powerpoint/2010/main" val="3369622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9484</TotalTime>
  <Words>3923</Words>
  <Application>Microsoft Office PowerPoint</Application>
  <PresentationFormat>Panorámica</PresentationFormat>
  <Paragraphs>281</Paragraphs>
  <Slides>21</Slides>
  <Notes>15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ＭＳ Ｐゴシック</vt:lpstr>
      <vt:lpstr>Arial</vt:lpstr>
      <vt:lpstr>Calibri</vt:lpstr>
      <vt:lpstr>Office Theme</vt:lpstr>
      <vt:lpstr>Presentación de PowerPoint</vt:lpstr>
      <vt:lpstr>Plazos Concurso Anillos en Áreas Temáticas Específicas 2023 </vt:lpstr>
      <vt:lpstr>Esenciales del Concurso </vt:lpstr>
      <vt:lpstr>Esenciales del Concurso </vt:lpstr>
      <vt:lpstr>Esenciales del Concurso </vt:lpstr>
      <vt:lpstr>Esenciales del Concurso </vt:lpstr>
      <vt:lpstr>Esenciales del Concurso </vt:lpstr>
      <vt:lpstr>Esenciales del Concurso</vt:lpstr>
      <vt:lpstr>Esenciales del Concurso</vt:lpstr>
      <vt:lpstr>Esenciales del Concurso</vt:lpstr>
      <vt:lpstr>Restricciones e incompatibilidades</vt:lpstr>
      <vt:lpstr>Restricciones e incompatibilidades</vt:lpstr>
      <vt:lpstr>Restricciones e incompatibilidades</vt:lpstr>
      <vt:lpstr>Restricciones e incompatibilidades</vt:lpstr>
      <vt:lpstr>Solicitud Patrocinio Institucional UC: Proceso interno</vt:lpstr>
      <vt:lpstr>Solicitud Patrocinio Institucional UC: Proceso interno</vt:lpstr>
      <vt:lpstr>Solicitud Patrocinio Institucional UC: UC Institución Principal</vt:lpstr>
      <vt:lpstr>Solicitud Patrocinio Institucional UC: UC Institución Asociada</vt:lpstr>
      <vt:lpstr>Consideraciones</vt:lpstr>
      <vt:lpstr>Consideraciones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DINV</dc:creator>
  <cp:lastModifiedBy>Fernanda Pilar Pizarro Cordero</cp:lastModifiedBy>
  <cp:revision>199</cp:revision>
  <dcterms:created xsi:type="dcterms:W3CDTF">2020-10-14T13:47:06Z</dcterms:created>
  <dcterms:modified xsi:type="dcterms:W3CDTF">2023-04-13T14:30:32Z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2020-08-26T00:00:00Z</vt:filetime>
  </property>
  <property fmtid="{D5CDD505-2E9C-101B-9397-08002B2CF9AE}" pid="3" name="Creator">
    <vt:lpwstr>PowerPoint</vt:lpwstr>
  </property>
  <property fmtid="{D5CDD505-2E9C-101B-9397-08002B2CF9AE}" pid="4" name="LastSaved">
    <vt:filetime>2020-10-14T00:00:00Z</vt:filetime>
  </property>
</Properties>
</file>