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5" r:id="rId2"/>
    <p:sldMasterId id="2147483682" r:id="rId3"/>
    <p:sldMasterId id="2147483685" r:id="rId4"/>
  </p:sldMasterIdLst>
  <p:notesMasterIdLst>
    <p:notesMasterId r:id="rId41"/>
  </p:notesMasterIdLst>
  <p:sldIdLst>
    <p:sldId id="366" r:id="rId5"/>
    <p:sldId id="767" r:id="rId6"/>
    <p:sldId id="850" r:id="rId7"/>
    <p:sldId id="835" r:id="rId8"/>
    <p:sldId id="878" r:id="rId9"/>
    <p:sldId id="871" r:id="rId10"/>
    <p:sldId id="771" r:id="rId11"/>
    <p:sldId id="892" r:id="rId12"/>
    <p:sldId id="896" r:id="rId13"/>
    <p:sldId id="894" r:id="rId14"/>
    <p:sldId id="893" r:id="rId15"/>
    <p:sldId id="895" r:id="rId16"/>
    <p:sldId id="891" r:id="rId17"/>
    <p:sldId id="897" r:id="rId18"/>
    <p:sldId id="872" r:id="rId19"/>
    <p:sldId id="898" r:id="rId20"/>
    <p:sldId id="899" r:id="rId21"/>
    <p:sldId id="900" r:id="rId22"/>
    <p:sldId id="901" r:id="rId23"/>
    <p:sldId id="902" r:id="rId24"/>
    <p:sldId id="905" r:id="rId25"/>
    <p:sldId id="908" r:id="rId26"/>
    <p:sldId id="909" r:id="rId27"/>
    <p:sldId id="910" r:id="rId28"/>
    <p:sldId id="911" r:id="rId29"/>
    <p:sldId id="877" r:id="rId30"/>
    <p:sldId id="906" r:id="rId31"/>
    <p:sldId id="912" r:id="rId32"/>
    <p:sldId id="907" r:id="rId33"/>
    <p:sldId id="873" r:id="rId34"/>
    <p:sldId id="903" r:id="rId35"/>
    <p:sldId id="904" r:id="rId36"/>
    <p:sldId id="874" r:id="rId37"/>
    <p:sldId id="884" r:id="rId38"/>
    <p:sldId id="885" r:id="rId39"/>
    <p:sldId id="714" r:id="rId40"/>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128"/>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128"/>
        <a:cs typeface="+mn-cs"/>
      </a:defRPr>
    </a:lvl2pPr>
    <a:lvl3pPr marL="914400" algn="l" defTabSz="457200" rtl="0" fontAlgn="base">
      <a:spcBef>
        <a:spcPct val="0"/>
      </a:spcBef>
      <a:spcAft>
        <a:spcPct val="0"/>
      </a:spcAft>
      <a:defRPr kern="1200">
        <a:solidFill>
          <a:schemeClr val="tx1"/>
        </a:solidFill>
        <a:latin typeface="Calibri"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Calibri"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3294" userDrawn="1">
          <p15:clr>
            <a:srgbClr val="A4A3A4"/>
          </p15:clr>
        </p15:guide>
        <p15:guide id="2" pos="6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Elena Boisier" initials="" lastIdx="15" clrIdx="0"/>
  <p:cmAuthor id="2" name="Camila Serra" initials="CS" lastIdx="12" clrIdx="1"/>
  <p:cmAuthor id="3" name="Mónica Rodríguez" initials="MR" lastIdx="2" clrIdx="2">
    <p:extLst>
      <p:ext uri="{19B8F6BF-5375-455C-9EA6-DF929625EA0E}">
        <p15:presenceInfo xmlns:p15="http://schemas.microsoft.com/office/powerpoint/2012/main" userId="Mónica Rodrígu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BFC6E1"/>
    <a:srgbClr val="BAA2A2"/>
    <a:srgbClr val="8B5753"/>
    <a:srgbClr val="81615D"/>
    <a:srgbClr val="7E90E8"/>
    <a:srgbClr val="0E7886"/>
    <a:srgbClr val="9F6843"/>
    <a:srgbClr val="614029"/>
    <a:srgbClr val="9CD1E0"/>
    <a:srgbClr val="4E96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0"/>
    <p:restoredTop sz="96374" autoAdjust="0"/>
  </p:normalViewPr>
  <p:slideViewPr>
    <p:cSldViewPr snapToGrid="0" showGuides="1">
      <p:cViewPr varScale="1">
        <p:scale>
          <a:sx n="128" d="100"/>
          <a:sy n="128" d="100"/>
        </p:scale>
        <p:origin x="448" y="176"/>
      </p:cViewPr>
      <p:guideLst>
        <p:guide orient="horz" pos="3294"/>
        <p:guide pos="604"/>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506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7305CDF-D9FB-224C-8D09-D8BE54CA3160}" type="datetimeFigureOut">
              <a:rPr lang="es-CL" altLang="en-US"/>
              <a:pPr/>
              <a:t>11-12-23</a:t>
            </a:fld>
            <a:endParaRPr lang="es-CL" altLang="en-U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s-CL"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s-ES" altLang="en-US"/>
              <a:t>Editar los estilos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endParaRPr lang="es-CL" alt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9A290FF-77CE-4347-9D7E-0217A35DDA6F}" type="slidenum">
              <a:rPr lang="es-CL" altLang="en-US"/>
              <a:pPr/>
              <a:t>‹Nº›</a:t>
            </a:fld>
            <a:endParaRPr lang="es-CL" altLang="en-US" dirty="0"/>
          </a:p>
        </p:txBody>
      </p:sp>
    </p:spTree>
    <p:extLst>
      <p:ext uri="{BB962C8B-B14F-4D97-AF65-F5344CB8AC3E}">
        <p14:creationId xmlns:p14="http://schemas.microsoft.com/office/powerpoint/2010/main" val="1318607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imagen de diapositiva 1">
            <a:extLst>
              <a:ext uri="{FF2B5EF4-FFF2-40B4-BE49-F238E27FC236}">
                <a16:creationId xmlns:a16="http://schemas.microsoft.com/office/drawing/2014/main" id="{77EDCCDB-73FE-504C-B77A-FE115AD0077F}"/>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1" name="Marcador de notas 2">
            <a:extLst>
              <a:ext uri="{FF2B5EF4-FFF2-40B4-BE49-F238E27FC236}">
                <a16:creationId xmlns:a16="http://schemas.microsoft.com/office/drawing/2014/main" id="{2A1E070D-9EFF-FC4D-9A1D-6D10AB403D54}"/>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CL" altLang="es-CL" dirty="0"/>
          </a:p>
        </p:txBody>
      </p:sp>
      <p:sp>
        <p:nvSpPr>
          <p:cNvPr id="17412" name="Marcador de fecha 3">
            <a:extLst>
              <a:ext uri="{FF2B5EF4-FFF2-40B4-BE49-F238E27FC236}">
                <a16:creationId xmlns:a16="http://schemas.microsoft.com/office/drawing/2014/main" id="{4466C786-6F8E-DF4C-9137-AE85C4825275}"/>
              </a:ext>
            </a:extLst>
          </p:cNvPr>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s-ES" altLang="es-CL" dirty="0"/>
              <a:t>23/05/2018</a:t>
            </a:r>
          </a:p>
        </p:txBody>
      </p:sp>
      <p:sp>
        <p:nvSpPr>
          <p:cNvPr id="17413" name="Marcador de número de diapositiva 4">
            <a:extLst>
              <a:ext uri="{FF2B5EF4-FFF2-40B4-BE49-F238E27FC236}">
                <a16:creationId xmlns:a16="http://schemas.microsoft.com/office/drawing/2014/main" id="{FD8F17F1-EB1C-7444-B6C8-EDD4F546DE4F}"/>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8C53159-3B93-DF47-B2C9-510C9B15DF67}" type="slidenum">
              <a:rPr lang="es-ES" altLang="es-CL"/>
              <a:pPr/>
              <a:t>2</a:t>
            </a:fld>
            <a:endParaRPr lang="es-ES" altLang="es-CL" dirty="0"/>
          </a:p>
        </p:txBody>
      </p:sp>
    </p:spTree>
    <p:extLst>
      <p:ext uri="{BB962C8B-B14F-4D97-AF65-F5344CB8AC3E}">
        <p14:creationId xmlns:p14="http://schemas.microsoft.com/office/powerpoint/2010/main" val="35758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11</a:t>
            </a:fld>
            <a:endParaRPr lang="es-CL" altLang="en-US"/>
          </a:p>
        </p:txBody>
      </p:sp>
    </p:spTree>
    <p:extLst>
      <p:ext uri="{BB962C8B-B14F-4D97-AF65-F5344CB8AC3E}">
        <p14:creationId xmlns:p14="http://schemas.microsoft.com/office/powerpoint/2010/main" val="2156241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12</a:t>
            </a:fld>
            <a:endParaRPr lang="es-CL" altLang="en-US"/>
          </a:p>
        </p:txBody>
      </p:sp>
    </p:spTree>
    <p:extLst>
      <p:ext uri="{BB962C8B-B14F-4D97-AF65-F5344CB8AC3E}">
        <p14:creationId xmlns:p14="http://schemas.microsoft.com/office/powerpoint/2010/main" val="4012860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13</a:t>
            </a:fld>
            <a:endParaRPr lang="es-CL" altLang="en-US"/>
          </a:p>
        </p:txBody>
      </p:sp>
    </p:spTree>
    <p:extLst>
      <p:ext uri="{BB962C8B-B14F-4D97-AF65-F5344CB8AC3E}">
        <p14:creationId xmlns:p14="http://schemas.microsoft.com/office/powerpoint/2010/main" val="2463503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14</a:t>
            </a:fld>
            <a:endParaRPr lang="es-CL" altLang="en-US"/>
          </a:p>
        </p:txBody>
      </p:sp>
    </p:spTree>
    <p:extLst>
      <p:ext uri="{BB962C8B-B14F-4D97-AF65-F5344CB8AC3E}">
        <p14:creationId xmlns:p14="http://schemas.microsoft.com/office/powerpoint/2010/main" val="451853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15</a:t>
            </a:fld>
            <a:endParaRPr lang="es-CL" altLang="en-US"/>
          </a:p>
        </p:txBody>
      </p:sp>
    </p:spTree>
    <p:extLst>
      <p:ext uri="{BB962C8B-B14F-4D97-AF65-F5344CB8AC3E}">
        <p14:creationId xmlns:p14="http://schemas.microsoft.com/office/powerpoint/2010/main" val="3319393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16</a:t>
            </a:fld>
            <a:endParaRPr lang="es-CL" altLang="en-US"/>
          </a:p>
        </p:txBody>
      </p:sp>
    </p:spTree>
    <p:extLst>
      <p:ext uri="{BB962C8B-B14F-4D97-AF65-F5344CB8AC3E}">
        <p14:creationId xmlns:p14="http://schemas.microsoft.com/office/powerpoint/2010/main" val="166536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17</a:t>
            </a:fld>
            <a:endParaRPr lang="es-CL" altLang="en-US"/>
          </a:p>
        </p:txBody>
      </p:sp>
    </p:spTree>
    <p:extLst>
      <p:ext uri="{BB962C8B-B14F-4D97-AF65-F5344CB8AC3E}">
        <p14:creationId xmlns:p14="http://schemas.microsoft.com/office/powerpoint/2010/main" val="2031857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18</a:t>
            </a:fld>
            <a:endParaRPr lang="es-CL" altLang="en-US"/>
          </a:p>
        </p:txBody>
      </p:sp>
    </p:spTree>
    <p:extLst>
      <p:ext uri="{BB962C8B-B14F-4D97-AF65-F5344CB8AC3E}">
        <p14:creationId xmlns:p14="http://schemas.microsoft.com/office/powerpoint/2010/main" val="4152909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19</a:t>
            </a:fld>
            <a:endParaRPr lang="es-CL" altLang="en-US"/>
          </a:p>
        </p:txBody>
      </p:sp>
    </p:spTree>
    <p:extLst>
      <p:ext uri="{BB962C8B-B14F-4D97-AF65-F5344CB8AC3E}">
        <p14:creationId xmlns:p14="http://schemas.microsoft.com/office/powerpoint/2010/main" val="845623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20</a:t>
            </a:fld>
            <a:endParaRPr lang="es-CL" altLang="en-US"/>
          </a:p>
        </p:txBody>
      </p:sp>
    </p:spTree>
    <p:extLst>
      <p:ext uri="{BB962C8B-B14F-4D97-AF65-F5344CB8AC3E}">
        <p14:creationId xmlns:p14="http://schemas.microsoft.com/office/powerpoint/2010/main" val="3682897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imagen de diapositiva 1">
            <a:extLst>
              <a:ext uri="{FF2B5EF4-FFF2-40B4-BE49-F238E27FC236}">
                <a16:creationId xmlns:a16="http://schemas.microsoft.com/office/drawing/2014/main" id="{77EDCCDB-73FE-504C-B77A-FE115AD007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1" name="Marcador de notas 2">
            <a:extLst>
              <a:ext uri="{FF2B5EF4-FFF2-40B4-BE49-F238E27FC236}">
                <a16:creationId xmlns:a16="http://schemas.microsoft.com/office/drawing/2014/main" id="{2A1E070D-9EFF-FC4D-9A1D-6D10AB403D54}"/>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CL" altLang="es-CL" dirty="0"/>
          </a:p>
        </p:txBody>
      </p:sp>
      <p:sp>
        <p:nvSpPr>
          <p:cNvPr id="17412" name="Marcador de fecha 3">
            <a:extLst>
              <a:ext uri="{FF2B5EF4-FFF2-40B4-BE49-F238E27FC236}">
                <a16:creationId xmlns:a16="http://schemas.microsoft.com/office/drawing/2014/main" id="{4466C786-6F8E-DF4C-9137-AE85C4825275}"/>
              </a:ext>
            </a:extLst>
          </p:cNvPr>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s-ES" altLang="es-CL" dirty="0"/>
              <a:t>23/05/2018</a:t>
            </a:r>
          </a:p>
        </p:txBody>
      </p:sp>
      <p:sp>
        <p:nvSpPr>
          <p:cNvPr id="17413" name="Marcador de número de diapositiva 4">
            <a:extLst>
              <a:ext uri="{FF2B5EF4-FFF2-40B4-BE49-F238E27FC236}">
                <a16:creationId xmlns:a16="http://schemas.microsoft.com/office/drawing/2014/main" id="{FD8F17F1-EB1C-7444-B6C8-EDD4F546DE4F}"/>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8C53159-3B93-DF47-B2C9-510C9B15DF67}" type="slidenum">
              <a:rPr lang="es-ES" altLang="es-CL"/>
              <a:pPr/>
              <a:t>3</a:t>
            </a:fld>
            <a:endParaRPr lang="es-ES" altLang="es-CL" dirty="0"/>
          </a:p>
        </p:txBody>
      </p:sp>
    </p:spTree>
    <p:extLst>
      <p:ext uri="{BB962C8B-B14F-4D97-AF65-F5344CB8AC3E}">
        <p14:creationId xmlns:p14="http://schemas.microsoft.com/office/powerpoint/2010/main" val="390953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21</a:t>
            </a:fld>
            <a:endParaRPr lang="es-CL" altLang="en-US"/>
          </a:p>
        </p:txBody>
      </p:sp>
    </p:spTree>
    <p:extLst>
      <p:ext uri="{BB962C8B-B14F-4D97-AF65-F5344CB8AC3E}">
        <p14:creationId xmlns:p14="http://schemas.microsoft.com/office/powerpoint/2010/main" val="2500740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22</a:t>
            </a:fld>
            <a:endParaRPr lang="es-CL" altLang="en-US"/>
          </a:p>
        </p:txBody>
      </p:sp>
    </p:spTree>
    <p:extLst>
      <p:ext uri="{BB962C8B-B14F-4D97-AF65-F5344CB8AC3E}">
        <p14:creationId xmlns:p14="http://schemas.microsoft.com/office/powerpoint/2010/main" val="2288837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23</a:t>
            </a:fld>
            <a:endParaRPr lang="es-CL" altLang="en-US"/>
          </a:p>
        </p:txBody>
      </p:sp>
    </p:spTree>
    <p:extLst>
      <p:ext uri="{BB962C8B-B14F-4D97-AF65-F5344CB8AC3E}">
        <p14:creationId xmlns:p14="http://schemas.microsoft.com/office/powerpoint/2010/main" val="2998698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24</a:t>
            </a:fld>
            <a:endParaRPr lang="es-CL" altLang="en-US"/>
          </a:p>
        </p:txBody>
      </p:sp>
    </p:spTree>
    <p:extLst>
      <p:ext uri="{BB962C8B-B14F-4D97-AF65-F5344CB8AC3E}">
        <p14:creationId xmlns:p14="http://schemas.microsoft.com/office/powerpoint/2010/main" val="299546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25</a:t>
            </a:fld>
            <a:endParaRPr lang="es-CL" altLang="en-US"/>
          </a:p>
        </p:txBody>
      </p:sp>
    </p:spTree>
    <p:extLst>
      <p:ext uri="{BB962C8B-B14F-4D97-AF65-F5344CB8AC3E}">
        <p14:creationId xmlns:p14="http://schemas.microsoft.com/office/powerpoint/2010/main" val="2329174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26</a:t>
            </a:fld>
            <a:endParaRPr lang="es-CL" altLang="en-US"/>
          </a:p>
        </p:txBody>
      </p:sp>
    </p:spTree>
    <p:extLst>
      <p:ext uri="{BB962C8B-B14F-4D97-AF65-F5344CB8AC3E}">
        <p14:creationId xmlns:p14="http://schemas.microsoft.com/office/powerpoint/2010/main" val="2410908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27</a:t>
            </a:fld>
            <a:endParaRPr lang="es-CL" altLang="en-US"/>
          </a:p>
        </p:txBody>
      </p:sp>
    </p:spTree>
    <p:extLst>
      <p:ext uri="{BB962C8B-B14F-4D97-AF65-F5344CB8AC3E}">
        <p14:creationId xmlns:p14="http://schemas.microsoft.com/office/powerpoint/2010/main" val="4259439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28</a:t>
            </a:fld>
            <a:endParaRPr lang="es-CL" altLang="en-US"/>
          </a:p>
        </p:txBody>
      </p:sp>
    </p:spTree>
    <p:extLst>
      <p:ext uri="{BB962C8B-B14F-4D97-AF65-F5344CB8AC3E}">
        <p14:creationId xmlns:p14="http://schemas.microsoft.com/office/powerpoint/2010/main" val="1187422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29</a:t>
            </a:fld>
            <a:endParaRPr lang="es-CL" altLang="en-US"/>
          </a:p>
        </p:txBody>
      </p:sp>
    </p:spTree>
    <p:extLst>
      <p:ext uri="{BB962C8B-B14F-4D97-AF65-F5344CB8AC3E}">
        <p14:creationId xmlns:p14="http://schemas.microsoft.com/office/powerpoint/2010/main" val="1311256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30</a:t>
            </a:fld>
            <a:endParaRPr lang="es-CL" altLang="en-US"/>
          </a:p>
        </p:txBody>
      </p:sp>
    </p:spTree>
    <p:extLst>
      <p:ext uri="{BB962C8B-B14F-4D97-AF65-F5344CB8AC3E}">
        <p14:creationId xmlns:p14="http://schemas.microsoft.com/office/powerpoint/2010/main" val="315763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ES" baseline="0" dirty="0"/>
          </a:p>
          <a:p>
            <a:endParaRPr lang="en-US" dirty="0"/>
          </a:p>
        </p:txBody>
      </p:sp>
      <p:sp>
        <p:nvSpPr>
          <p:cNvPr id="4" name="Slide Number Placeholder 3"/>
          <p:cNvSpPr>
            <a:spLocks noGrp="1"/>
          </p:cNvSpPr>
          <p:nvPr>
            <p:ph type="sldNum" sz="quarter" idx="10"/>
          </p:nvPr>
        </p:nvSpPr>
        <p:spPr/>
        <p:txBody>
          <a:bodyPr/>
          <a:lstStyle/>
          <a:p>
            <a:fld id="{E9A290FF-77CE-4347-9D7E-0217A35DDA6F}" type="slidenum">
              <a:rPr lang="es-CL" altLang="en-US" smtClean="0"/>
              <a:pPr/>
              <a:t>4</a:t>
            </a:fld>
            <a:endParaRPr lang="es-CL" altLang="en-US" dirty="0"/>
          </a:p>
        </p:txBody>
      </p:sp>
    </p:spTree>
    <p:extLst>
      <p:ext uri="{BB962C8B-B14F-4D97-AF65-F5344CB8AC3E}">
        <p14:creationId xmlns:p14="http://schemas.microsoft.com/office/powerpoint/2010/main" val="3756748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31</a:t>
            </a:fld>
            <a:endParaRPr lang="es-CL" altLang="en-US"/>
          </a:p>
        </p:txBody>
      </p:sp>
    </p:spTree>
    <p:extLst>
      <p:ext uri="{BB962C8B-B14F-4D97-AF65-F5344CB8AC3E}">
        <p14:creationId xmlns:p14="http://schemas.microsoft.com/office/powerpoint/2010/main" val="3883938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32</a:t>
            </a:fld>
            <a:endParaRPr lang="es-CL" altLang="en-US"/>
          </a:p>
        </p:txBody>
      </p:sp>
    </p:spTree>
    <p:extLst>
      <p:ext uri="{BB962C8B-B14F-4D97-AF65-F5344CB8AC3E}">
        <p14:creationId xmlns:p14="http://schemas.microsoft.com/office/powerpoint/2010/main" val="4179662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33</a:t>
            </a:fld>
            <a:endParaRPr lang="es-CL" altLang="en-US"/>
          </a:p>
        </p:txBody>
      </p:sp>
    </p:spTree>
    <p:extLst>
      <p:ext uri="{BB962C8B-B14F-4D97-AF65-F5344CB8AC3E}">
        <p14:creationId xmlns:p14="http://schemas.microsoft.com/office/powerpoint/2010/main" val="34116732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lumMod val="75000"/>
                    <a:lumOff val="25000"/>
                  </a:schemeClr>
                </a:solidFill>
                <a:latin typeface="+mn-lt"/>
                <a:ea typeface="ＭＳ Ｐゴシック" charset="-128"/>
                <a:cs typeface="ＭＳ Ｐゴシック" charset="0"/>
              </a:rPr>
              <a:t>* </a:t>
            </a:r>
            <a:r>
              <a:rPr lang="es-ES" sz="1200" dirty="0">
                <a:solidFill>
                  <a:schemeClr val="tx1">
                    <a:lumMod val="75000"/>
                    <a:lumOff val="25000"/>
                  </a:schemeClr>
                </a:solidFill>
                <a:latin typeface="+mn-lt"/>
              </a:rPr>
              <a:t>La fecha que se considera para determinar el año de la publicación es aquella publicada en las Bases de Datos de las indexaciones antes señaladas. </a:t>
            </a:r>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34</a:t>
            </a:fld>
            <a:endParaRPr lang="es-CL" altLang="en-US"/>
          </a:p>
        </p:txBody>
      </p:sp>
    </p:spTree>
    <p:extLst>
      <p:ext uri="{BB962C8B-B14F-4D97-AF65-F5344CB8AC3E}">
        <p14:creationId xmlns:p14="http://schemas.microsoft.com/office/powerpoint/2010/main" val="2937328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lumMod val="75000"/>
                    <a:lumOff val="25000"/>
                  </a:schemeClr>
                </a:solidFill>
                <a:latin typeface="+mn-lt"/>
                <a:ea typeface="ＭＳ Ｐゴシック" charset="-128"/>
                <a:cs typeface="ＭＳ Ｐゴシック" charset="0"/>
              </a:rPr>
              <a:t>* </a:t>
            </a:r>
            <a:r>
              <a:rPr lang="es-ES" sz="1200" dirty="0">
                <a:solidFill>
                  <a:schemeClr val="tx1">
                    <a:lumMod val="75000"/>
                    <a:lumOff val="25000"/>
                  </a:schemeClr>
                </a:solidFill>
                <a:latin typeface="+mn-lt"/>
              </a:rPr>
              <a:t>La fecha que se considera para determinar el año de la publicación es aquella publicada en las Bases de Datos de las indexaciones antes señaladas. </a:t>
            </a:r>
          </a:p>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35</a:t>
            </a:fld>
            <a:endParaRPr lang="es-CL" altLang="en-US"/>
          </a:p>
        </p:txBody>
      </p:sp>
    </p:spTree>
    <p:extLst>
      <p:ext uri="{BB962C8B-B14F-4D97-AF65-F5344CB8AC3E}">
        <p14:creationId xmlns:p14="http://schemas.microsoft.com/office/powerpoint/2010/main" val="3022287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5</a:t>
            </a:fld>
            <a:endParaRPr lang="es-CL" altLang="en-US"/>
          </a:p>
        </p:txBody>
      </p:sp>
    </p:spTree>
    <p:extLst>
      <p:ext uri="{BB962C8B-B14F-4D97-AF65-F5344CB8AC3E}">
        <p14:creationId xmlns:p14="http://schemas.microsoft.com/office/powerpoint/2010/main" val="1050868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ES" baseline="0" dirty="0"/>
          </a:p>
          <a:p>
            <a:endParaRPr lang="en-US" dirty="0"/>
          </a:p>
        </p:txBody>
      </p:sp>
      <p:sp>
        <p:nvSpPr>
          <p:cNvPr id="4" name="Slide Number Placeholder 3"/>
          <p:cNvSpPr>
            <a:spLocks noGrp="1"/>
          </p:cNvSpPr>
          <p:nvPr>
            <p:ph type="sldNum" sz="quarter" idx="10"/>
          </p:nvPr>
        </p:nvSpPr>
        <p:spPr/>
        <p:txBody>
          <a:bodyPr/>
          <a:lstStyle/>
          <a:p>
            <a:fld id="{E9A290FF-77CE-4347-9D7E-0217A35DDA6F}" type="slidenum">
              <a:rPr lang="es-CL" altLang="en-US" smtClean="0"/>
              <a:pPr/>
              <a:t>6</a:t>
            </a:fld>
            <a:endParaRPr lang="es-CL" altLang="en-US" dirty="0"/>
          </a:p>
        </p:txBody>
      </p:sp>
    </p:spTree>
    <p:extLst>
      <p:ext uri="{BB962C8B-B14F-4D97-AF65-F5344CB8AC3E}">
        <p14:creationId xmlns:p14="http://schemas.microsoft.com/office/powerpoint/2010/main" val="1633679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7</a:t>
            </a:fld>
            <a:endParaRPr lang="es-CL" altLang="en-US"/>
          </a:p>
        </p:txBody>
      </p:sp>
    </p:spTree>
    <p:extLst>
      <p:ext uri="{BB962C8B-B14F-4D97-AF65-F5344CB8AC3E}">
        <p14:creationId xmlns:p14="http://schemas.microsoft.com/office/powerpoint/2010/main" val="3522843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8</a:t>
            </a:fld>
            <a:endParaRPr lang="es-CL" altLang="en-US"/>
          </a:p>
        </p:txBody>
      </p:sp>
    </p:spTree>
    <p:extLst>
      <p:ext uri="{BB962C8B-B14F-4D97-AF65-F5344CB8AC3E}">
        <p14:creationId xmlns:p14="http://schemas.microsoft.com/office/powerpoint/2010/main" val="2646056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9</a:t>
            </a:fld>
            <a:endParaRPr lang="es-CL" altLang="en-US"/>
          </a:p>
        </p:txBody>
      </p:sp>
    </p:spTree>
    <p:extLst>
      <p:ext uri="{BB962C8B-B14F-4D97-AF65-F5344CB8AC3E}">
        <p14:creationId xmlns:p14="http://schemas.microsoft.com/office/powerpoint/2010/main" val="282354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9A290FF-77CE-4347-9D7E-0217A35DDA6F}" type="slidenum">
              <a:rPr lang="es-CL" altLang="en-US" smtClean="0"/>
              <a:pPr/>
              <a:t>10</a:t>
            </a:fld>
            <a:endParaRPr lang="es-CL" altLang="en-US"/>
          </a:p>
        </p:txBody>
      </p:sp>
    </p:spTree>
    <p:extLst>
      <p:ext uri="{BB962C8B-B14F-4D97-AF65-F5344CB8AC3E}">
        <p14:creationId xmlns:p14="http://schemas.microsoft.com/office/powerpoint/2010/main" val="124079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032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2784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96384" y="274639"/>
            <a:ext cx="11148483" cy="738187"/>
          </a:xfrm>
          <a:prstGeom prst="rect">
            <a:avLst/>
          </a:prstGeom>
        </p:spPr>
        <p:txBody>
          <a:bodyPr/>
          <a:lstStyle/>
          <a:p>
            <a:r>
              <a:rPr lang="es-ES"/>
              <a:t>Haga clic para modificar el estilo de título del patrón</a:t>
            </a:r>
            <a:endParaRPr lang="es-MX"/>
          </a:p>
        </p:txBody>
      </p:sp>
      <p:sp>
        <p:nvSpPr>
          <p:cNvPr id="3" name="2 Marcador de contenido"/>
          <p:cNvSpPr>
            <a:spLocks noGrp="1"/>
          </p:cNvSpPr>
          <p:nvPr>
            <p:ph idx="1"/>
          </p:nvPr>
        </p:nvSpPr>
        <p:spPr>
          <a:xfrm>
            <a:off x="696384" y="1776413"/>
            <a:ext cx="10972800" cy="452755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17168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701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50928"/>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p:cSld name="3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609600" y="199926"/>
            <a:ext cx="10972800" cy="1143000"/>
          </a:xfrm>
          <a:prstGeom prst="rect">
            <a:avLst/>
          </a:prstGeom>
        </p:spPr>
        <p:txBody>
          <a:bodyPr/>
          <a:lstStyle/>
          <a:p>
            <a:r>
              <a:rPr lang="es-ES_tradnl"/>
              <a:t>Clic para editar título</a:t>
            </a:r>
            <a:endParaRPr lang="es-ES"/>
          </a:p>
        </p:txBody>
      </p:sp>
    </p:spTree>
    <p:extLst>
      <p:ext uri="{BB962C8B-B14F-4D97-AF65-F5344CB8AC3E}">
        <p14:creationId xmlns:p14="http://schemas.microsoft.com/office/powerpoint/2010/main" val="120113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Desarrollo de tema">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 dirty="0"/>
          </a:p>
        </p:txBody>
      </p:sp>
      <p:sp>
        <p:nvSpPr>
          <p:cNvPr id="3" name="Marcador de contenido 2"/>
          <p:cNvSpPr>
            <a:spLocks noGrp="1"/>
          </p:cNvSpPr>
          <p:nvPr>
            <p:ph idx="1"/>
          </p:nvPr>
        </p:nvSpPr>
        <p:spPr>
          <a:xfrm>
            <a:off x="609600" y="1600200"/>
            <a:ext cx="10972800" cy="4108450"/>
          </a:xfrm>
        </p:spPr>
        <p:txBody>
          <a:bodyPr/>
          <a:lstStyle>
            <a:lvl1pPr>
              <a:defRPr sz="2600"/>
            </a:lvl1pPr>
            <a:lvl2pPr>
              <a:defRPr sz="2600"/>
            </a:lvl2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Marcador de fecha 3"/>
          <p:cNvSpPr>
            <a:spLocks noGrp="1"/>
          </p:cNvSpPr>
          <p:nvPr>
            <p:ph type="dt" sz="half" idx="10"/>
          </p:nvPr>
        </p:nvSpPr>
        <p:spPr>
          <a:xfrm>
            <a:off x="228600" y="6356351"/>
            <a:ext cx="1066800" cy="365125"/>
          </a:xfrm>
          <a:prstGeom prst="rect">
            <a:avLst/>
          </a:prstGeom>
        </p:spPr>
        <p:txBody>
          <a:bodyPr vert="horz" wrap="square" lIns="91440" tIns="45720" rIns="91440" bIns="45720" numCol="1" anchor="t" anchorCtr="0" compatLnSpc="1">
            <a:prstTxWarp prst="textNoShape">
              <a:avLst/>
            </a:prstTxWarp>
          </a:bodyPr>
          <a:lstStyle>
            <a:lvl1pPr>
              <a:defRPr>
                <a:ea typeface="MS PGothic" charset="-128"/>
              </a:defRPr>
            </a:lvl1pPr>
          </a:lstStyle>
          <a:p>
            <a:fld id="{DF5F6583-5051-464A-988A-61961A917DE5}" type="datetimeFigureOut">
              <a:rPr lang="es-ES" altLang="es-CL"/>
              <a:pPr/>
              <a:t>11/12/23</a:t>
            </a:fld>
            <a:endParaRPr lang="es-ES" altLang="es-CL" dirty="0"/>
          </a:p>
        </p:txBody>
      </p:sp>
      <p:sp>
        <p:nvSpPr>
          <p:cNvPr id="5" name="Marcador de pie de página 4"/>
          <p:cNvSpPr>
            <a:spLocks noGrp="1"/>
          </p:cNvSpPr>
          <p:nvPr>
            <p:ph type="ftr" sz="quarter" idx="11"/>
          </p:nvPr>
        </p:nvSpPr>
        <p:spPr>
          <a:xfrm>
            <a:off x="2169584" y="6356351"/>
            <a:ext cx="3860800" cy="365125"/>
          </a:xfrm>
          <a:prstGeom prst="rect">
            <a:avLst/>
          </a:prstGeom>
        </p:spPr>
        <p:txBody>
          <a:bodyPr/>
          <a:lstStyle>
            <a:lvl1pPr fontAlgn="auto">
              <a:spcBef>
                <a:spcPts val="0"/>
              </a:spcBef>
              <a:spcAft>
                <a:spcPts val="0"/>
              </a:spcAft>
              <a:defRPr>
                <a:latin typeface="Calibri" panose="020F0502020204030204" pitchFamily="34" charset="0"/>
                <a:ea typeface="MS PGothic" panose="020B0600070205080204" pitchFamily="34" charset="-128"/>
                <a:cs typeface="+mn-cs"/>
              </a:defRPr>
            </a:lvl1pPr>
          </a:lstStyle>
          <a:p>
            <a:pPr>
              <a:defRPr/>
            </a:pPr>
            <a:endParaRPr lang="es-ES" dirty="0"/>
          </a:p>
        </p:txBody>
      </p:sp>
      <p:sp>
        <p:nvSpPr>
          <p:cNvPr id="6" name="Marcador de número de diapositiva 5"/>
          <p:cNvSpPr>
            <a:spLocks noGrp="1"/>
          </p:cNvSpPr>
          <p:nvPr>
            <p:ph type="sldNum" sz="quarter" idx="12"/>
          </p:nvPr>
        </p:nvSpPr>
        <p:spPr>
          <a:xfrm>
            <a:off x="1295400" y="6356351"/>
            <a:ext cx="874184" cy="365125"/>
          </a:xfrm>
          <a:prstGeom prst="rect">
            <a:avLst/>
          </a:prstGeom>
        </p:spPr>
        <p:txBody>
          <a:bodyPr vert="horz" wrap="square" lIns="91440" tIns="45720" rIns="91440" bIns="45720" numCol="1" anchor="t" anchorCtr="0" compatLnSpc="1">
            <a:prstTxWarp prst="textNoShape">
              <a:avLst/>
            </a:prstTxWarp>
          </a:bodyPr>
          <a:lstStyle>
            <a:lvl1pPr>
              <a:defRPr>
                <a:ea typeface="MS PGothic" charset="-128"/>
              </a:defRPr>
            </a:lvl1pPr>
          </a:lstStyle>
          <a:p>
            <a:fld id="{B80E3A72-E279-B243-9C9A-50FDBA96B563}" type="slidenum">
              <a:rPr lang="es-ES" altLang="es-CL"/>
              <a:pPr/>
              <a:t>‹Nº›</a:t>
            </a:fld>
            <a:endParaRPr lang="es-ES" altLang="es-CL" dirty="0"/>
          </a:p>
        </p:txBody>
      </p:sp>
    </p:spTree>
    <p:extLst>
      <p:ext uri="{BB962C8B-B14F-4D97-AF65-F5344CB8AC3E}">
        <p14:creationId xmlns:p14="http://schemas.microsoft.com/office/powerpoint/2010/main" val="1177633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998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257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609600" y="199926"/>
            <a:ext cx="10972800" cy="1143000"/>
          </a:xfrm>
          <a:prstGeom prst="rect">
            <a:avLst/>
          </a:prstGeom>
        </p:spPr>
        <p:txBody>
          <a:bodyPr/>
          <a:lstStyle/>
          <a:p>
            <a:r>
              <a:rPr lang="es-ES_tradnl"/>
              <a:t>Clic para editar título</a:t>
            </a:r>
            <a:endParaRPr lang="es-ES"/>
          </a:p>
        </p:txBody>
      </p:sp>
    </p:spTree>
    <p:extLst>
      <p:ext uri="{BB962C8B-B14F-4D97-AF65-F5344CB8AC3E}">
        <p14:creationId xmlns:p14="http://schemas.microsoft.com/office/powerpoint/2010/main" val="184899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96384" y="274639"/>
            <a:ext cx="11148483" cy="738187"/>
          </a:xfrm>
          <a:prstGeom prst="rect">
            <a:avLst/>
          </a:prstGeom>
        </p:spPr>
        <p:txBody>
          <a:bodyPr/>
          <a:lstStyle/>
          <a:p>
            <a:r>
              <a:rPr lang="es-ES"/>
              <a:t>Haga clic para modificar el estilo de título del patrón</a:t>
            </a:r>
            <a:endParaRPr lang="es-MX"/>
          </a:p>
        </p:txBody>
      </p:sp>
      <p:sp>
        <p:nvSpPr>
          <p:cNvPr id="3" name="2 Marcador de contenido"/>
          <p:cNvSpPr>
            <a:spLocks noGrp="1"/>
          </p:cNvSpPr>
          <p:nvPr>
            <p:ph idx="1"/>
          </p:nvPr>
        </p:nvSpPr>
        <p:spPr>
          <a:xfrm>
            <a:off x="696384" y="1776413"/>
            <a:ext cx="10972800" cy="452755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234872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079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45" r:id="rId1"/>
    <p:sldLayoutId id="2147483855" r:id="rId2"/>
    <p:sldLayoutId id="2147483846" r:id="rId3"/>
    <p:sldLayoutId id="2147483856" r:id="rId4"/>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ángulo 7"/>
          <p:cNvSpPr/>
          <p:nvPr userDrawn="1"/>
        </p:nvSpPr>
        <p:spPr>
          <a:xfrm rot="5400000">
            <a:off x="2667000" y="-2667000"/>
            <a:ext cx="6858000" cy="121920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1" name="Rectángulo 10"/>
          <p:cNvSpPr/>
          <p:nvPr userDrawn="1"/>
        </p:nvSpPr>
        <p:spPr>
          <a:xfrm rot="5400000">
            <a:off x="2863851" y="-2410884"/>
            <a:ext cx="6464300" cy="116797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dirty="0"/>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7" r:id="rId4"/>
  </p:sldLayoutIdLst>
  <p:txStyles>
    <p:titleStyle>
      <a:lvl1pPr algn="l" defTabSz="457200" rtl="0" eaLnBrk="0" fontAlgn="base" hangingPunct="0">
        <a:spcBef>
          <a:spcPct val="0"/>
        </a:spcBef>
        <a:spcAft>
          <a:spcPct val="0"/>
        </a:spcAft>
        <a:defRPr sz="3200" b="1" kern="1200">
          <a:solidFill>
            <a:schemeClr val="bg1"/>
          </a:solidFill>
          <a:latin typeface="Arial"/>
          <a:ea typeface="MS PGothic" panose="020B0600070205080204" pitchFamily="34" charset="-128"/>
          <a:cs typeface="Arial"/>
        </a:defRPr>
      </a:lvl1pPr>
      <a:lvl2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2pPr>
      <a:lvl3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3pPr>
      <a:lvl4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4pPr>
      <a:lvl5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5pPr>
      <a:lvl6pPr marL="457200" algn="l" defTabSz="457200" rtl="0" fontAlgn="base">
        <a:spcBef>
          <a:spcPct val="0"/>
        </a:spcBef>
        <a:spcAft>
          <a:spcPct val="0"/>
        </a:spcAft>
        <a:defRPr sz="3200" b="1">
          <a:solidFill>
            <a:schemeClr val="bg1"/>
          </a:solidFill>
          <a:latin typeface="Arial" charset="0"/>
          <a:ea typeface="ＭＳ Ｐゴシック" charset="0"/>
          <a:cs typeface="Arial" charset="0"/>
        </a:defRPr>
      </a:lvl6pPr>
      <a:lvl7pPr marL="914400" algn="l" defTabSz="457200" rtl="0" fontAlgn="base">
        <a:spcBef>
          <a:spcPct val="0"/>
        </a:spcBef>
        <a:spcAft>
          <a:spcPct val="0"/>
        </a:spcAft>
        <a:defRPr sz="3200" b="1">
          <a:solidFill>
            <a:schemeClr val="bg1"/>
          </a:solidFill>
          <a:latin typeface="Arial" charset="0"/>
          <a:ea typeface="ＭＳ Ｐゴシック" charset="0"/>
          <a:cs typeface="Arial" charset="0"/>
        </a:defRPr>
      </a:lvl7pPr>
      <a:lvl8pPr marL="1371600" algn="l" defTabSz="457200" rtl="0" fontAlgn="base">
        <a:spcBef>
          <a:spcPct val="0"/>
        </a:spcBef>
        <a:spcAft>
          <a:spcPct val="0"/>
        </a:spcAft>
        <a:defRPr sz="3200" b="1">
          <a:solidFill>
            <a:schemeClr val="bg1"/>
          </a:solidFill>
          <a:latin typeface="Arial" charset="0"/>
          <a:ea typeface="ＭＳ Ｐゴシック" charset="0"/>
          <a:cs typeface="Arial" charset="0"/>
        </a:defRPr>
      </a:lvl8pPr>
      <a:lvl9pPr marL="1828800" algn="l" defTabSz="457200" rtl="0" fontAlgn="base">
        <a:spcBef>
          <a:spcPct val="0"/>
        </a:spcBef>
        <a:spcAft>
          <a:spcPct val="0"/>
        </a:spcAft>
        <a:defRPr sz="3200" b="1">
          <a:solidFill>
            <a:schemeClr val="bg1"/>
          </a:solidFill>
          <a:latin typeface="Arial" charset="0"/>
          <a:ea typeface="ＭＳ Ｐゴシック" charset="0"/>
          <a:cs typeface="Arial"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a:ea typeface="MS PGothic" panose="020B0600070205080204" pitchFamily="34" charset="-128"/>
          <a:cs typeface="Arial"/>
        </a:defRPr>
      </a:lvl1pPr>
      <a:lvl2pPr marL="365125" indent="92075" algn="l" defTabSz="457200" rtl="0" eaLnBrk="0" fontAlgn="base" hangingPunct="0">
        <a:spcBef>
          <a:spcPct val="20000"/>
        </a:spcBef>
        <a:spcAft>
          <a:spcPct val="0"/>
        </a:spcAft>
        <a:defRPr sz="2800" kern="1200">
          <a:solidFill>
            <a:schemeClr val="tx1"/>
          </a:solidFill>
          <a:latin typeface="Arial"/>
          <a:ea typeface="Arial" charset="0"/>
          <a:cs typeface="Arial"/>
        </a:defRPr>
      </a:lvl2pPr>
      <a:lvl3pPr marL="630238" indent="-241300" algn="l" defTabSz="457200" rtl="0" eaLnBrk="0" fontAlgn="base" hangingPunct="0">
        <a:spcBef>
          <a:spcPct val="20000"/>
        </a:spcBef>
        <a:spcAft>
          <a:spcPct val="0"/>
        </a:spcAft>
        <a:buFont typeface="Arial" charset="0"/>
        <a:buChar char="•"/>
        <a:defRPr sz="2400" kern="1200">
          <a:solidFill>
            <a:schemeClr val="tx1"/>
          </a:solidFill>
          <a:latin typeface="Arial"/>
          <a:ea typeface="Arial" charset="0"/>
          <a:cs typeface="Arial"/>
        </a:defRPr>
      </a:lvl3pPr>
      <a:lvl4pPr marL="982663" indent="-268288" algn="l" defTabSz="457200" rtl="0" eaLnBrk="0" fontAlgn="base" hangingPunct="0">
        <a:spcBef>
          <a:spcPct val="20000"/>
        </a:spcBef>
        <a:spcAft>
          <a:spcPct val="0"/>
        </a:spcAft>
        <a:buFont typeface="Arial" charset="0"/>
        <a:buChar char="–"/>
        <a:defRPr sz="2000" kern="1200">
          <a:solidFill>
            <a:schemeClr val="tx1"/>
          </a:solidFill>
          <a:latin typeface="Arial"/>
          <a:ea typeface="Arial" charset="0"/>
          <a:cs typeface="Arial"/>
        </a:defRPr>
      </a:lvl4pPr>
      <a:lvl5pPr marL="981075" indent="847725" algn="l" defTabSz="457200" rtl="0" eaLnBrk="0" fontAlgn="base" hangingPunct="0">
        <a:spcBef>
          <a:spcPct val="20000"/>
        </a:spcBef>
        <a:spcAft>
          <a:spcPct val="0"/>
        </a:spcAft>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ángulo 6"/>
          <p:cNvSpPr/>
          <p:nvPr userDrawn="1"/>
        </p:nvSpPr>
        <p:spPr>
          <a:xfrm rot="5400000">
            <a:off x="2667000" y="-2667000"/>
            <a:ext cx="6858000" cy="1219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8" name="Rectángulo 7"/>
          <p:cNvSpPr/>
          <p:nvPr userDrawn="1"/>
        </p:nvSpPr>
        <p:spPr>
          <a:xfrm rot="5400000">
            <a:off x="2863851" y="-2410884"/>
            <a:ext cx="6464300" cy="11679767"/>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dirty="0"/>
          </a:p>
        </p:txBody>
      </p:sp>
    </p:spTree>
  </p:cSld>
  <p:clrMap bg1="lt1" tx1="dk1" bg2="lt2" tx2="dk2" accent1="accent1" accent2="accent2" accent3="accent3" accent4="accent4" accent5="accent5" accent6="accent6" hlink="hlink" folHlink="folHlink"/>
  <p:sldLayoutIdLst>
    <p:sldLayoutId id="2147483851"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ángulo 7"/>
          <p:cNvSpPr/>
          <p:nvPr userDrawn="1"/>
        </p:nvSpPr>
        <p:spPr>
          <a:xfrm rot="5400000">
            <a:off x="2667000" y="-2667000"/>
            <a:ext cx="6858000" cy="1219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9" name="Rectángulo 8"/>
          <p:cNvSpPr/>
          <p:nvPr userDrawn="1"/>
        </p:nvSpPr>
        <p:spPr>
          <a:xfrm rot="5400000">
            <a:off x="2863851" y="-2410884"/>
            <a:ext cx="6464300" cy="11679767"/>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dirty="0"/>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1.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1.sv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1.sv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1.sv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11.sv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8" Type="http://schemas.openxmlformats.org/officeDocument/2006/relationships/hyperlink" Target="https://investigacion.uc.cl/wp-content/uploads/2023/11/CONTRATACIONES-FACULTAD-PARTICIPANTE-CYT.docx" TargetMode="External"/><Relationship Id="rId13" Type="http://schemas.openxmlformats.org/officeDocument/2006/relationships/hyperlink" Target="https://investigacion.uc.cl/wp-content/uploads/2023/11/COMPROMISO-FAC-PART-UC-ASOCIADA-CYT.docx" TargetMode="External"/><Relationship Id="rId3" Type="http://schemas.openxmlformats.org/officeDocument/2006/relationships/image" Target="../media/image7.png"/><Relationship Id="rId7" Type="http://schemas.openxmlformats.org/officeDocument/2006/relationships/hyperlink" Target="https://investigacion.uc.cl/wp-content/uploads/2023/11/COMPROMISO-FAC-PART-UC-PRINCIPAL-CYT.docx" TargetMode="External"/><Relationship Id="rId12" Type="http://schemas.openxmlformats.org/officeDocument/2006/relationships/hyperlink" Target="https://investigacion.uc.cl/wp-content/uploads/2023/11/COMPROMISO-FAC-PART-UC-INTERESADA-CYT.docx"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hyperlink" Target="https://investigacion.uc.cl/wp-content/uploads/2023/11/DECLARACION-OBLIGATORIA-DIRECTOR-A-CYT.doc" TargetMode="External"/><Relationship Id="rId11" Type="http://schemas.openxmlformats.org/officeDocument/2006/relationships/hyperlink" Target="https://investigacion.uc.cl/wp-content/uploads/2023/11/DOI-INV-PRINCIPAL-UC-INTERESADA-CYT.doc" TargetMode="External"/><Relationship Id="rId5" Type="http://schemas.openxmlformats.org/officeDocument/2006/relationships/image" Target="../media/image15.sv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hyperlink" Target="https://s3.amazonaws.com/documentos.anid.cl/centros/concursos/2024/AnillosRegularesTecnologia/CARTA-COMPROMISO-INST-INTERESADA.docx"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investigacion.uc.cl/wp-content/uploads/2023/11/CONTRATACIONES-FACULTAD-PARTICIPANTE-2024.docx" TargetMode="External"/><Relationship Id="rId3" Type="http://schemas.openxmlformats.org/officeDocument/2006/relationships/image" Target="../media/image7.png"/><Relationship Id="rId7" Type="http://schemas.openxmlformats.org/officeDocument/2006/relationships/hyperlink" Target="https://investigacion.uc.cl/wp-content/uploads/2023/11/COMPROMISO-FAC-PART-UC-PRINCIPAL-2024.docx"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hyperlink" Target="https://investigacion.uc.cl/wp-content/uploads/2023/11/DECLARACION-OBLIGATORIA-DIRECTOR-A-2024.doc" TargetMode="External"/><Relationship Id="rId5" Type="http://schemas.openxmlformats.org/officeDocument/2006/relationships/image" Target="../media/image15.svg"/><Relationship Id="rId10" Type="http://schemas.openxmlformats.org/officeDocument/2006/relationships/hyperlink" Target="https://investigacion.uc.cl/wp-content/uploads/2023/11/COMPROMISO-FAC-PART-UC-ASOCIADA-2024.docx" TargetMode="External"/><Relationship Id="rId4" Type="http://schemas.openxmlformats.org/officeDocument/2006/relationships/image" Target="../media/image14.png"/><Relationship Id="rId9" Type="http://schemas.openxmlformats.org/officeDocument/2006/relationships/image" Target="../media/image16.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anid.cl/concursos/concurso-anillos-de-investigacion-tematicos-2024-en-litio-y-salares/" TargetMode="External"/><Relationship Id="rId7" Type="http://schemas.openxmlformats.org/officeDocument/2006/relationships/hyperlink" Target="https://airtable.com/apprDjqaNWATkWaBh/shrwKVr99VcEPsHq0"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hyperlink" Target="https://investigacion.uc.cl/concursos/concurso-de-anillos-de-investigacion-en-tecnologia-convocatoria-2024/" TargetMode="External"/><Relationship Id="rId5" Type="http://schemas.openxmlformats.org/officeDocument/2006/relationships/hyperlink" Target="https://investigacion.uc.cl/concursos/concurso-de-anillos-de-investigacion-en-areas-tematicas-especificas-convocatoria-2024/" TargetMode="External"/><Relationship Id="rId4" Type="http://schemas.openxmlformats.org/officeDocument/2006/relationships/hyperlink" Target="https://anid.cl/concursos/concurso-anillos-de-tecnologia-2024/" TargetMode="External"/><Relationship Id="rId9"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Imagen 5" descr="UC lineal TR-09.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1876" y="1727200"/>
            <a:ext cx="5318125" cy="307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D05AF632-8E8C-8F4C-BBC3-7B064FE9D7AB}"/>
              </a:ext>
            </a:extLst>
          </p:cNvPr>
          <p:cNvSpPr/>
          <p:nvPr/>
        </p:nvSpPr>
        <p:spPr>
          <a:xfrm>
            <a:off x="641350" y="1144806"/>
            <a:ext cx="10957937" cy="5292634"/>
          </a:xfrm>
          <a:prstGeom prst="roundRect">
            <a:avLst>
              <a:gd name="adj" fmla="val 3477"/>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10" name="Imagen 9">
            <a:extLst>
              <a:ext uri="{FF2B5EF4-FFF2-40B4-BE49-F238E27FC236}">
                <a16:creationId xmlns:a16="http://schemas.microsoft.com/office/drawing/2014/main" id="{0CE899B4-C543-534D-B440-E44029FFC6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9097" y="1364901"/>
            <a:ext cx="2373547" cy="2761806"/>
          </a:xfrm>
          <a:prstGeom prst="rect">
            <a:avLst/>
          </a:prstGeom>
        </p:spPr>
      </p:pic>
      <p:sp>
        <p:nvSpPr>
          <p:cNvPr id="2" name="Título 1"/>
          <p:cNvSpPr>
            <a:spLocks noGrp="1"/>
          </p:cNvSpPr>
          <p:nvPr>
            <p:ph type="title"/>
          </p:nvPr>
        </p:nvSpPr>
        <p:spPr>
          <a:xfrm>
            <a:off x="577850" y="420775"/>
            <a:ext cx="11385550" cy="634786"/>
          </a:xfrm>
        </p:spPr>
        <p:txBody>
          <a:body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ANILLO TEMÁTICOS EN ÁREAS ESPECÍFICAS 2024: ESENCIALES DEL CONCURSO</a:t>
            </a:r>
          </a:p>
        </p:txBody>
      </p:sp>
      <p:cxnSp>
        <p:nvCxnSpPr>
          <p:cNvPr id="4" name="Conector recto 3"/>
          <p:cNvCxnSpPr>
            <a:cxnSpLocks/>
          </p:cNvCxnSpPr>
          <p:nvPr/>
        </p:nvCxnSpPr>
        <p:spPr>
          <a:xfrm>
            <a:off x="696384" y="1054100"/>
            <a:ext cx="9487276"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6" name="Marcador de contenido 2">
            <a:extLst>
              <a:ext uri="{FF2B5EF4-FFF2-40B4-BE49-F238E27FC236}">
                <a16:creationId xmlns:a16="http://schemas.microsoft.com/office/drawing/2014/main" id="{C29423BA-CF19-2645-A39A-10CBD6A9379D}"/>
              </a:ext>
            </a:extLst>
          </p:cNvPr>
          <p:cNvSpPr>
            <a:spLocks noGrp="1"/>
          </p:cNvSpPr>
          <p:nvPr>
            <p:ph idx="1"/>
          </p:nvPr>
        </p:nvSpPr>
        <p:spPr>
          <a:xfrm>
            <a:off x="742950" y="1048774"/>
            <a:ext cx="7927601" cy="2064079"/>
          </a:xfrm>
          <a:ln w="28575" cmpd="sng">
            <a:noFill/>
          </a:ln>
        </p:spPr>
        <p:txBody>
          <a:bodyPr/>
          <a:lstStyle/>
          <a:p>
            <a:pPr algn="just"/>
            <a:endParaRPr lang="es-ES" sz="1500" b="1" u="sng" dirty="0">
              <a:solidFill>
                <a:schemeClr val="tx1">
                  <a:lumMod val="75000"/>
                  <a:lumOff val="25000"/>
                </a:schemeClr>
              </a:solidFill>
              <a:latin typeface="+mn-lt"/>
            </a:endParaRPr>
          </a:p>
          <a:p>
            <a:pPr algn="just"/>
            <a:r>
              <a:rPr lang="es-ES" sz="1600" b="1" u="sng"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OBJETIVO</a:t>
            </a:r>
          </a:p>
          <a:p>
            <a:pPr marL="22225" lvl="1" indent="0" algn="just"/>
            <a:r>
              <a:rPr lang="es-MX" sz="1600" b="0" i="0" u="none" strike="noStrike" cap="none"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Arial"/>
              </a:rPr>
              <a:t>El objetivo de los Anillos Temáticos es fomentar el desarrollo científico y/o tecnológico del país, mediante el financiamiento de proyectos de investigación y desarrollo sustentados en un trabajo colaborativo, amplio y multidisciplinario.</a:t>
            </a:r>
          </a:p>
          <a:p>
            <a:pPr marL="22225" lvl="1" indent="0" algn="just"/>
            <a:r>
              <a:rPr lang="es-MX" sz="1600" b="0" i="0" u="none" strike="noStrike" cap="none"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Arial"/>
              </a:rPr>
              <a:t>Este instrumento debe generar masa crítica dentro de la temática en la cual los proyectos se enmarquen, permitiendo que esta crezca y que responda a aquellos problemas u oportunidades tanto locales como nacionales que requieran de aproximaciones inter- multidisciplinarias o de estándares nacionales/internacionales para su eventual resolución. </a:t>
            </a:r>
            <a:endParaRPr lang="es-CL" sz="1600" dirty="0">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es-ES" sz="1400" dirty="0">
              <a:solidFill>
                <a:schemeClr val="tx1">
                  <a:lumMod val="75000"/>
                  <a:lumOff val="25000"/>
                </a:schemeClr>
              </a:solidFill>
              <a:latin typeface="Calibri Light" panose="020F0302020204030204" pitchFamily="34" charset="0"/>
              <a:cs typeface="Calibri Light" panose="020F0302020204030204" pitchFamily="34" charset="0"/>
            </a:endParaRPr>
          </a:p>
          <a:p>
            <a:pPr marL="0" indent="0" algn="just">
              <a:buNone/>
            </a:pPr>
            <a:endParaRPr lang="es-CL" sz="1400" dirty="0">
              <a:solidFill>
                <a:schemeClr val="tx1">
                  <a:lumMod val="75000"/>
                  <a:lumOff val="25000"/>
                </a:schemeClr>
              </a:solidFill>
              <a:latin typeface="Calibri Light" panose="020F0302020204030204" pitchFamily="34" charset="0"/>
              <a:cs typeface="Calibri Light" panose="020F0302020204030204" pitchFamily="34" charset="0"/>
            </a:endParaRPr>
          </a:p>
          <a:p>
            <a:pPr marL="0" indent="0" algn="just">
              <a:buNone/>
            </a:pPr>
            <a:endParaRPr lang="es-ES" sz="1600" dirty="0">
              <a:solidFill>
                <a:schemeClr val="tx1">
                  <a:lumMod val="75000"/>
                  <a:lumOff val="25000"/>
                </a:schemeClr>
              </a:solidFill>
              <a:latin typeface="+mn-lt"/>
              <a:ea typeface="ＭＳ Ｐゴシック" charset="-128"/>
              <a:cs typeface="+mn-cs"/>
            </a:endParaRPr>
          </a:p>
        </p:txBody>
      </p:sp>
      <p:sp>
        <p:nvSpPr>
          <p:cNvPr id="11" name="Marcador de contenido 2">
            <a:extLst>
              <a:ext uri="{FF2B5EF4-FFF2-40B4-BE49-F238E27FC236}">
                <a16:creationId xmlns:a16="http://schemas.microsoft.com/office/drawing/2014/main" id="{5708FFBF-D8B9-C84A-BC49-7C6039207DAE}"/>
              </a:ext>
            </a:extLst>
          </p:cNvPr>
          <p:cNvSpPr txBox="1">
            <a:spLocks/>
          </p:cNvSpPr>
          <p:nvPr/>
        </p:nvSpPr>
        <p:spPr>
          <a:xfrm>
            <a:off x="742949" y="3202098"/>
            <a:ext cx="10452101" cy="3188779"/>
          </a:xfrm>
          <a:prstGeom prst="rect">
            <a:avLst/>
          </a:prstGeom>
          <a:ln w="28575" cmpd="sng">
            <a:noFill/>
          </a:ln>
        </p:spPr>
        <p:txBody>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a:ea typeface="MS PGothic" panose="020B0600070205080204" pitchFamily="34" charset="-128"/>
                <a:cs typeface="Arial"/>
              </a:defRPr>
            </a:lvl1pPr>
            <a:lvl2pPr marL="365125" indent="92075" algn="l" defTabSz="457200" rtl="0" eaLnBrk="0" fontAlgn="base" hangingPunct="0">
              <a:spcBef>
                <a:spcPct val="20000"/>
              </a:spcBef>
              <a:spcAft>
                <a:spcPct val="0"/>
              </a:spcAft>
              <a:defRPr sz="2800" kern="1200">
                <a:solidFill>
                  <a:schemeClr val="tx1"/>
                </a:solidFill>
                <a:latin typeface="Arial"/>
                <a:ea typeface="Arial" charset="0"/>
                <a:cs typeface="Arial"/>
              </a:defRPr>
            </a:lvl2pPr>
            <a:lvl3pPr marL="630238" indent="-241300" algn="l" defTabSz="457200" rtl="0" eaLnBrk="0" fontAlgn="base" hangingPunct="0">
              <a:spcBef>
                <a:spcPct val="20000"/>
              </a:spcBef>
              <a:spcAft>
                <a:spcPct val="0"/>
              </a:spcAft>
              <a:buFont typeface="Arial" charset="0"/>
              <a:buChar char="•"/>
              <a:defRPr sz="2400" kern="1200">
                <a:solidFill>
                  <a:schemeClr val="tx1"/>
                </a:solidFill>
                <a:latin typeface="Arial"/>
                <a:ea typeface="Arial" charset="0"/>
                <a:cs typeface="Arial"/>
              </a:defRPr>
            </a:lvl3pPr>
            <a:lvl4pPr marL="982663" indent="-268288" algn="l" defTabSz="457200" rtl="0" eaLnBrk="0" fontAlgn="base" hangingPunct="0">
              <a:spcBef>
                <a:spcPct val="20000"/>
              </a:spcBef>
              <a:spcAft>
                <a:spcPct val="0"/>
              </a:spcAft>
              <a:buFont typeface="Arial" charset="0"/>
              <a:buChar char="–"/>
              <a:defRPr sz="2000" kern="1200">
                <a:solidFill>
                  <a:schemeClr val="tx1"/>
                </a:solidFill>
                <a:latin typeface="Arial"/>
                <a:ea typeface="Arial" charset="0"/>
                <a:cs typeface="Arial"/>
              </a:defRPr>
            </a:lvl4pPr>
            <a:lvl5pPr marL="981075" indent="847725" algn="l" defTabSz="457200" rtl="0" eaLnBrk="0" fontAlgn="base" hangingPunct="0">
              <a:spcBef>
                <a:spcPct val="20000"/>
              </a:spcBef>
              <a:spcAft>
                <a:spcPct val="0"/>
              </a:spcAft>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s-ES" sz="1500" b="1" u="sng" dirty="0">
              <a:solidFill>
                <a:schemeClr val="tx1">
                  <a:lumMod val="75000"/>
                  <a:lumOff val="25000"/>
                </a:schemeClr>
              </a:solidFill>
              <a:latin typeface="+mn-lt"/>
            </a:endParaRPr>
          </a:p>
          <a:p>
            <a:pPr marL="0" indent="0" algn="just">
              <a:buFont typeface="Arial" charset="0"/>
              <a:buNone/>
            </a:pPr>
            <a:endParaRPr lang="es-ES" sz="1500" b="1" u="sng" dirty="0">
              <a:solidFill>
                <a:schemeClr val="tx1">
                  <a:lumMod val="75000"/>
                  <a:lumOff val="25000"/>
                </a:schemeClr>
              </a:solidFill>
              <a:latin typeface="+mj-lt"/>
            </a:endParaRPr>
          </a:p>
          <a:p>
            <a:pPr algn="just"/>
            <a:r>
              <a:rPr lang="es-ES" sz="1600" b="1" u="sng"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LÍNEAS DE FINANCIAMIENTO</a:t>
            </a:r>
          </a:p>
          <a:p>
            <a:pPr algn="just"/>
            <a:endParaRPr lang="es-ES" sz="500" b="1" u="sng"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a:p>
            <a:pPr marL="650875" lvl="1" indent="-285750" algn="just">
              <a:buFont typeface="Courier New" panose="02070309020205020404" pitchFamily="49" charset="0"/>
              <a:buChar char="o"/>
            </a:pPr>
            <a:r>
              <a:rPr lang="es-MX" sz="1800" b="1"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Anillos Temáticos en Ciencias Sociales:</a:t>
            </a:r>
          </a:p>
          <a:p>
            <a:pPr lvl="1" indent="0" algn="just"/>
            <a:r>
              <a:rPr lang="es-MX"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		- Línea Temática: Ciencias Sociales y Desarrollo Territorial en Litio y Salares.</a:t>
            </a:r>
          </a:p>
          <a:p>
            <a:pPr lvl="1" indent="0" algn="just"/>
            <a:endParaRPr lang="es-MX"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a:p>
            <a:pPr marL="650875" lvl="1" indent="-285750" algn="just">
              <a:buFont typeface="Courier New" panose="02070309020205020404" pitchFamily="49" charset="0"/>
              <a:buChar char="o"/>
            </a:pPr>
            <a:r>
              <a:rPr lang="es-MX" sz="1800" b="1"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Anillos Temáticos en Ciencia Naturales y Tecnología:</a:t>
            </a:r>
          </a:p>
          <a:p>
            <a:pPr lvl="1" indent="0" algn="just"/>
            <a:r>
              <a:rPr lang="es-MX"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		- Línea Temática: Ecología y Biodiversidad en Salares y su conexión con la Producción del Litio.</a:t>
            </a:r>
          </a:p>
          <a:p>
            <a:pPr lvl="1" indent="0" algn="just"/>
            <a:r>
              <a:rPr lang="es-MX"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		- Línea Temática: Ingeniería y Geología en Litio y Salares.</a:t>
            </a:r>
          </a:p>
          <a:p>
            <a:pPr lvl="1" indent="0" algn="just"/>
            <a:endParaRPr lang="es-MX" sz="8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764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D05AF632-8E8C-8F4C-BBC3-7B064FE9D7AB}"/>
              </a:ext>
            </a:extLst>
          </p:cNvPr>
          <p:cNvSpPr/>
          <p:nvPr/>
        </p:nvSpPr>
        <p:spPr>
          <a:xfrm>
            <a:off x="577850" y="1169589"/>
            <a:ext cx="11023600" cy="5292634"/>
          </a:xfrm>
          <a:prstGeom prst="roundRect">
            <a:avLst>
              <a:gd name="adj" fmla="val 3477"/>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10" name="Imagen 9">
            <a:extLst>
              <a:ext uri="{FF2B5EF4-FFF2-40B4-BE49-F238E27FC236}">
                <a16:creationId xmlns:a16="http://schemas.microsoft.com/office/drawing/2014/main" id="{0CE899B4-C543-534D-B440-E44029FFC6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7819" y="1274384"/>
            <a:ext cx="2373547" cy="2761806"/>
          </a:xfrm>
          <a:prstGeom prst="rect">
            <a:avLst/>
          </a:prstGeom>
        </p:spPr>
      </p:pic>
      <p:sp>
        <p:nvSpPr>
          <p:cNvPr id="2" name="Título 1"/>
          <p:cNvSpPr>
            <a:spLocks noGrp="1"/>
          </p:cNvSpPr>
          <p:nvPr>
            <p:ph type="title"/>
          </p:nvPr>
        </p:nvSpPr>
        <p:spPr>
          <a:xfrm>
            <a:off x="577850" y="420775"/>
            <a:ext cx="11385550" cy="634786"/>
          </a:xfrm>
        </p:spPr>
        <p:txBody>
          <a:body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ANILLO TEMÁTICOS EN ÁREAS ESPECÍFICAS 2024: ESENCIALES DEL CONCURSO</a:t>
            </a:r>
          </a:p>
        </p:txBody>
      </p:sp>
      <p:cxnSp>
        <p:nvCxnSpPr>
          <p:cNvPr id="4" name="Conector recto 3"/>
          <p:cNvCxnSpPr>
            <a:cxnSpLocks/>
          </p:cNvCxnSpPr>
          <p:nvPr/>
        </p:nvCxnSpPr>
        <p:spPr>
          <a:xfrm>
            <a:off x="696384" y="1054100"/>
            <a:ext cx="9487276"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6" name="Marcador de contenido 2">
            <a:extLst>
              <a:ext uri="{FF2B5EF4-FFF2-40B4-BE49-F238E27FC236}">
                <a16:creationId xmlns:a16="http://schemas.microsoft.com/office/drawing/2014/main" id="{C29423BA-CF19-2645-A39A-10CBD6A9379D}"/>
              </a:ext>
            </a:extLst>
          </p:cNvPr>
          <p:cNvSpPr>
            <a:spLocks noGrp="1"/>
          </p:cNvSpPr>
          <p:nvPr>
            <p:ph idx="1"/>
          </p:nvPr>
        </p:nvSpPr>
        <p:spPr>
          <a:xfrm>
            <a:off x="742950" y="1048774"/>
            <a:ext cx="8784508" cy="2064079"/>
          </a:xfrm>
          <a:ln w="28575" cmpd="sng">
            <a:noFill/>
          </a:ln>
        </p:spPr>
        <p:txBody>
          <a:bodyPr/>
          <a:lstStyle/>
          <a:p>
            <a:pPr algn="just"/>
            <a:endParaRPr lang="es-ES" sz="1500" b="1" u="sng" dirty="0">
              <a:solidFill>
                <a:schemeClr val="tx1">
                  <a:lumMod val="75000"/>
                  <a:lumOff val="25000"/>
                </a:schemeClr>
              </a:solidFill>
              <a:latin typeface="+mn-lt"/>
            </a:endParaRPr>
          </a:p>
          <a:p>
            <a:pPr algn="just"/>
            <a:r>
              <a:rPr lang="es-ES" sz="1600" b="1" u="sng"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FINANCIAMIENTO:</a:t>
            </a:r>
          </a:p>
          <a:p>
            <a:pPr marL="650875" lvl="1" indent="-285750" algn="just">
              <a:buFont typeface="Courier New" panose="02070309020205020404" pitchFamily="49" charset="0"/>
              <a:buChar char="o"/>
            </a:pPr>
            <a:r>
              <a:rPr lang="es-ES" sz="1600" b="1" dirty="0">
                <a:solidFill>
                  <a:schemeClr val="tx1">
                    <a:lumMod val="75000"/>
                    <a:lumOff val="25000"/>
                  </a:schemeClr>
                </a:solidFill>
                <a:latin typeface="Calibri Light" panose="020F0302020204030204" pitchFamily="34" charset="0"/>
                <a:cs typeface="Calibri Light" panose="020F0302020204030204" pitchFamily="34" charset="0"/>
              </a:rPr>
              <a:t>Anillo Temático en el área de Ciencias Sociales: </a:t>
            </a:r>
            <a:r>
              <a:rPr lang="es-ES" sz="1600" dirty="0">
                <a:solidFill>
                  <a:schemeClr val="tx1">
                    <a:lumMod val="75000"/>
                    <a:lumOff val="25000"/>
                  </a:schemeClr>
                </a:solidFill>
                <a:latin typeface="Calibri Light" panose="020F0302020204030204" pitchFamily="34" charset="0"/>
                <a:cs typeface="Calibri Light" panose="020F0302020204030204" pitchFamily="34" charset="0"/>
              </a:rPr>
              <a:t>El financiamiento máximo anual por parte de ANID, que resulte adjudicado, será de </a:t>
            </a:r>
            <a:r>
              <a:rPr lang="es-ES" sz="1600" b="1" dirty="0">
                <a:solidFill>
                  <a:schemeClr val="tx1">
                    <a:lumMod val="75000"/>
                    <a:lumOff val="25000"/>
                  </a:schemeClr>
                </a:solidFill>
                <a:latin typeface="Calibri Light" panose="020F0302020204030204" pitchFamily="34" charset="0"/>
                <a:cs typeface="Calibri Light" panose="020F0302020204030204" pitchFamily="34" charset="0"/>
              </a:rPr>
              <a:t>$155.250.000 </a:t>
            </a:r>
            <a:r>
              <a:rPr lang="es-ES" sz="1600" dirty="0">
                <a:solidFill>
                  <a:schemeClr val="tx1">
                    <a:lumMod val="75000"/>
                    <a:lumOff val="25000"/>
                  </a:schemeClr>
                </a:solidFill>
                <a:latin typeface="Calibri Light" panose="020F0302020204030204" pitchFamily="34" charset="0"/>
                <a:cs typeface="Calibri Light" panose="020F0302020204030204" pitchFamily="34" charset="0"/>
              </a:rPr>
              <a:t>(ciento cincuenta y cinco millones doscientos cincuenta mil pesos). El financiamiento máximo por parte de ANID, para los tres años de ejecución, será de </a:t>
            </a:r>
            <a:r>
              <a:rPr lang="es-ES" sz="1600" b="1" dirty="0">
                <a:solidFill>
                  <a:schemeClr val="tx1">
                    <a:lumMod val="75000"/>
                    <a:lumOff val="25000"/>
                  </a:schemeClr>
                </a:solidFill>
                <a:latin typeface="Calibri Light" panose="020F0302020204030204" pitchFamily="34" charset="0"/>
                <a:cs typeface="Calibri Light" panose="020F0302020204030204" pitchFamily="34" charset="0"/>
              </a:rPr>
              <a:t>$465.750.000 </a:t>
            </a:r>
            <a:r>
              <a:rPr lang="es-ES" sz="1600" dirty="0">
                <a:solidFill>
                  <a:schemeClr val="tx1">
                    <a:lumMod val="75000"/>
                    <a:lumOff val="25000"/>
                  </a:schemeClr>
                </a:solidFill>
                <a:latin typeface="Calibri Light" panose="020F0302020204030204" pitchFamily="34" charset="0"/>
                <a:cs typeface="Calibri Light" panose="020F0302020204030204" pitchFamily="34" charset="0"/>
              </a:rPr>
              <a:t>(cuatrocientos sesenta y cinco millones setecientos cincuenta mil pesos).</a:t>
            </a:r>
          </a:p>
          <a:p>
            <a:pPr marL="650875" lvl="1" indent="-285750" algn="just">
              <a:buFont typeface="Courier New" panose="02070309020205020404" pitchFamily="49" charset="0"/>
              <a:buChar char="o"/>
            </a:pPr>
            <a:r>
              <a:rPr lang="es-ES" sz="1600" b="1" dirty="0">
                <a:solidFill>
                  <a:schemeClr val="tx1">
                    <a:lumMod val="75000"/>
                    <a:lumOff val="25000"/>
                  </a:schemeClr>
                </a:solidFill>
                <a:latin typeface="Calibri Light" panose="020F0302020204030204" pitchFamily="34" charset="0"/>
                <a:cs typeface="Calibri Light" panose="020F0302020204030204" pitchFamily="34" charset="0"/>
              </a:rPr>
              <a:t>Anillo Temático en el área de Ciencias y/o Tecnología</a:t>
            </a:r>
            <a:r>
              <a:rPr lang="es-ES" sz="1600" dirty="0">
                <a:solidFill>
                  <a:schemeClr val="tx1">
                    <a:lumMod val="75000"/>
                    <a:lumOff val="25000"/>
                  </a:schemeClr>
                </a:solidFill>
                <a:latin typeface="Calibri Light" panose="020F0302020204030204" pitchFamily="34" charset="0"/>
                <a:cs typeface="Calibri Light" panose="020F0302020204030204" pitchFamily="34" charset="0"/>
              </a:rPr>
              <a:t>: El financiamiento máximo anual por parte de ANID, que resulte adjudicado, será de </a:t>
            </a:r>
            <a:r>
              <a:rPr lang="es-ES" sz="1600" b="1" dirty="0">
                <a:solidFill>
                  <a:schemeClr val="tx1">
                    <a:lumMod val="75000"/>
                    <a:lumOff val="25000"/>
                  </a:schemeClr>
                </a:solidFill>
                <a:latin typeface="Calibri Light" panose="020F0302020204030204" pitchFamily="34" charset="0"/>
                <a:cs typeface="Calibri Light" panose="020F0302020204030204" pitchFamily="34" charset="0"/>
              </a:rPr>
              <a:t>$211.140.000 </a:t>
            </a:r>
            <a:r>
              <a:rPr lang="es-ES" sz="1600" dirty="0">
                <a:solidFill>
                  <a:schemeClr val="tx1">
                    <a:lumMod val="75000"/>
                    <a:lumOff val="25000"/>
                  </a:schemeClr>
                </a:solidFill>
                <a:latin typeface="Calibri Light" panose="020F0302020204030204" pitchFamily="34" charset="0"/>
                <a:cs typeface="Calibri Light" panose="020F0302020204030204" pitchFamily="34" charset="0"/>
              </a:rPr>
              <a:t>(doscientos once millones ciento cuarenta mil pesos). El financiamiento máximo por parte de ANID, para los tres años de ejecución, será de </a:t>
            </a:r>
            <a:r>
              <a:rPr lang="es-ES" sz="1600" b="1" dirty="0">
                <a:solidFill>
                  <a:schemeClr val="tx1">
                    <a:lumMod val="75000"/>
                    <a:lumOff val="25000"/>
                  </a:schemeClr>
                </a:solidFill>
                <a:latin typeface="Calibri Light" panose="020F0302020204030204" pitchFamily="34" charset="0"/>
                <a:cs typeface="Calibri Light" panose="020F0302020204030204" pitchFamily="34" charset="0"/>
              </a:rPr>
              <a:t>$633.420.000 </a:t>
            </a:r>
            <a:r>
              <a:rPr lang="es-ES" sz="1600" dirty="0">
                <a:solidFill>
                  <a:schemeClr val="tx1">
                    <a:lumMod val="75000"/>
                    <a:lumOff val="25000"/>
                  </a:schemeClr>
                </a:solidFill>
                <a:latin typeface="Calibri Light" panose="020F0302020204030204" pitchFamily="34" charset="0"/>
                <a:cs typeface="Calibri Light" panose="020F0302020204030204" pitchFamily="34" charset="0"/>
              </a:rPr>
              <a:t>(seiscientos treinta y tres millones cuatrocientos veinte mil pesos).</a:t>
            </a:r>
          </a:p>
          <a:p>
            <a:pPr marL="650875" lvl="1" indent="-285750" algn="just">
              <a:buFont typeface="Courier New" panose="02070309020205020404" pitchFamily="49" charset="0"/>
              <a:buChar char="o"/>
            </a:pPr>
            <a:endParaRPr lang="es-ES" sz="1600" dirty="0">
              <a:solidFill>
                <a:schemeClr val="tx1">
                  <a:lumMod val="75000"/>
                  <a:lumOff val="25000"/>
                </a:schemeClr>
              </a:solidFill>
              <a:latin typeface="Calibri Light" panose="020F0302020204030204" pitchFamily="34" charset="0"/>
              <a:cs typeface="Calibri Light" panose="020F0302020204030204" pitchFamily="34" charset="0"/>
            </a:endParaRPr>
          </a:p>
          <a:p>
            <a:pPr marL="0" indent="0" algn="just">
              <a:buNone/>
            </a:pPr>
            <a:endParaRPr lang="es-CL" sz="1400" dirty="0">
              <a:solidFill>
                <a:schemeClr val="tx1">
                  <a:lumMod val="75000"/>
                  <a:lumOff val="25000"/>
                </a:schemeClr>
              </a:solidFill>
              <a:latin typeface="Calibri Light" panose="020F0302020204030204" pitchFamily="34" charset="0"/>
              <a:cs typeface="Calibri Light" panose="020F0302020204030204" pitchFamily="34" charset="0"/>
            </a:endParaRPr>
          </a:p>
          <a:p>
            <a:pPr marL="0" indent="0" algn="just">
              <a:buNone/>
            </a:pPr>
            <a:endParaRPr lang="es-ES" sz="1600" dirty="0">
              <a:solidFill>
                <a:schemeClr val="tx1">
                  <a:lumMod val="75000"/>
                  <a:lumOff val="25000"/>
                </a:schemeClr>
              </a:solidFill>
              <a:latin typeface="+mn-lt"/>
              <a:ea typeface="ＭＳ Ｐゴシック" charset="-128"/>
              <a:cs typeface="+mn-cs"/>
            </a:endParaRPr>
          </a:p>
        </p:txBody>
      </p:sp>
      <p:sp>
        <p:nvSpPr>
          <p:cNvPr id="11" name="Marcador de contenido 2">
            <a:extLst>
              <a:ext uri="{FF2B5EF4-FFF2-40B4-BE49-F238E27FC236}">
                <a16:creationId xmlns:a16="http://schemas.microsoft.com/office/drawing/2014/main" id="{5708FFBF-D8B9-C84A-BC49-7C6039207DAE}"/>
              </a:ext>
            </a:extLst>
          </p:cNvPr>
          <p:cNvSpPr txBox="1">
            <a:spLocks/>
          </p:cNvSpPr>
          <p:nvPr/>
        </p:nvSpPr>
        <p:spPr>
          <a:xfrm>
            <a:off x="742950" y="3429000"/>
            <a:ext cx="10498668" cy="2650025"/>
          </a:xfrm>
          <a:prstGeom prst="rect">
            <a:avLst/>
          </a:prstGeom>
          <a:ln w="28575" cmpd="sng">
            <a:noFill/>
          </a:ln>
        </p:spPr>
        <p:txBody>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a:ea typeface="MS PGothic" panose="020B0600070205080204" pitchFamily="34" charset="-128"/>
                <a:cs typeface="Arial"/>
              </a:defRPr>
            </a:lvl1pPr>
            <a:lvl2pPr marL="365125" indent="92075" algn="l" defTabSz="457200" rtl="0" eaLnBrk="0" fontAlgn="base" hangingPunct="0">
              <a:spcBef>
                <a:spcPct val="20000"/>
              </a:spcBef>
              <a:spcAft>
                <a:spcPct val="0"/>
              </a:spcAft>
              <a:defRPr sz="2800" kern="1200">
                <a:solidFill>
                  <a:schemeClr val="tx1"/>
                </a:solidFill>
                <a:latin typeface="Arial"/>
                <a:ea typeface="Arial" charset="0"/>
                <a:cs typeface="Arial"/>
              </a:defRPr>
            </a:lvl2pPr>
            <a:lvl3pPr marL="630238" indent="-241300" algn="l" defTabSz="457200" rtl="0" eaLnBrk="0" fontAlgn="base" hangingPunct="0">
              <a:spcBef>
                <a:spcPct val="20000"/>
              </a:spcBef>
              <a:spcAft>
                <a:spcPct val="0"/>
              </a:spcAft>
              <a:buFont typeface="Arial" charset="0"/>
              <a:buChar char="•"/>
              <a:defRPr sz="2400" kern="1200">
                <a:solidFill>
                  <a:schemeClr val="tx1"/>
                </a:solidFill>
                <a:latin typeface="Arial"/>
                <a:ea typeface="Arial" charset="0"/>
                <a:cs typeface="Arial"/>
              </a:defRPr>
            </a:lvl3pPr>
            <a:lvl4pPr marL="982663" indent="-268288" algn="l" defTabSz="457200" rtl="0" eaLnBrk="0" fontAlgn="base" hangingPunct="0">
              <a:spcBef>
                <a:spcPct val="20000"/>
              </a:spcBef>
              <a:spcAft>
                <a:spcPct val="0"/>
              </a:spcAft>
              <a:buFont typeface="Arial" charset="0"/>
              <a:buChar char="–"/>
              <a:defRPr sz="2000" kern="1200">
                <a:solidFill>
                  <a:schemeClr val="tx1"/>
                </a:solidFill>
                <a:latin typeface="Arial"/>
                <a:ea typeface="Arial" charset="0"/>
                <a:cs typeface="Arial"/>
              </a:defRPr>
            </a:lvl4pPr>
            <a:lvl5pPr marL="981075" indent="847725" algn="l" defTabSz="457200" rtl="0" eaLnBrk="0" fontAlgn="base" hangingPunct="0">
              <a:spcBef>
                <a:spcPct val="20000"/>
              </a:spcBef>
              <a:spcAft>
                <a:spcPct val="0"/>
              </a:spcAft>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s-ES" sz="1500" b="1" u="sng" dirty="0">
              <a:solidFill>
                <a:schemeClr val="tx1">
                  <a:lumMod val="75000"/>
                  <a:lumOff val="25000"/>
                </a:schemeClr>
              </a:solidFill>
              <a:latin typeface="+mn-lt"/>
            </a:endParaRPr>
          </a:p>
          <a:p>
            <a:pPr marL="0" indent="0" algn="just">
              <a:buFont typeface="Arial" charset="0"/>
              <a:buNone/>
            </a:pPr>
            <a:endParaRPr lang="es-ES" sz="1500" b="1" u="sng" dirty="0">
              <a:solidFill>
                <a:schemeClr val="tx1">
                  <a:lumMod val="75000"/>
                  <a:lumOff val="25000"/>
                </a:schemeClr>
              </a:solidFill>
              <a:latin typeface="+mj-lt"/>
            </a:endParaRPr>
          </a:p>
          <a:p>
            <a:pPr algn="just"/>
            <a:r>
              <a:rPr lang="es-ES" sz="1600" b="1" u="sng"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INSTITUCIONES PARTICIPANTES</a:t>
            </a:r>
          </a:p>
          <a:p>
            <a:pPr marL="650875" lvl="1" indent="-285750" algn="just">
              <a:buFont typeface="Courier New" panose="02070309020205020404" pitchFamily="49" charset="0"/>
              <a:buChar char="o"/>
            </a:pPr>
            <a:r>
              <a:rPr lang="es-ES" sz="1600" b="1" u="sng"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Institución Principal:</a:t>
            </a:r>
            <a:r>
              <a:rPr lang="es-ES" sz="1600" b="1"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es-MX"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Será Institución Principal la beneficiaria directa de los recursos adjudicados por este concurso. Esta Institución deberá otorgar espacio físico y apoyo en infraestructura, personal y en todas aquellas formas posibles para la consecución exitosa de los objetivos del proyecto.</a:t>
            </a:r>
          </a:p>
          <a:p>
            <a:pPr marL="650875" lvl="1" indent="-285750" algn="just">
              <a:buFont typeface="Courier New" panose="02070309020205020404" pitchFamily="49" charset="0"/>
              <a:buChar char="o"/>
            </a:pPr>
            <a:endParaRPr lang="es-MX"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a:p>
            <a:pPr marL="650875" lvl="1" indent="-285750" algn="just">
              <a:buFont typeface="Courier New" panose="02070309020205020404" pitchFamily="49" charset="0"/>
              <a:buChar char="o"/>
            </a:pPr>
            <a:r>
              <a:rPr lang="es-ES" sz="1600" b="1" u="sng"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Institución Asociada:</a:t>
            </a:r>
            <a:r>
              <a:rPr lang="es-ES" sz="1600" b="1"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es-MX"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Serán Instituciones Asociadas todas aquellas instituciones nacionales tales como universidades, entidades públicas y/o privadas, servicios públicos, fundaciones, corporaciones, entre otras, las que deberán prestar apoyo en el desarrollo e implementación de una o varias actividades del proyecto.</a:t>
            </a:r>
            <a:endParaRPr lang="es-ES" sz="1600" dirty="0">
              <a:solidFill>
                <a:schemeClr val="tx1">
                  <a:lumMod val="75000"/>
                  <a:lumOff val="25000"/>
                </a:schemeClr>
              </a:solidFill>
              <a:latin typeface="+mn-lt"/>
              <a:ea typeface="ＭＳ Ｐゴシック" charset="-128"/>
              <a:cs typeface="+mn-cs"/>
            </a:endParaRPr>
          </a:p>
          <a:p>
            <a:pPr marL="650875" lvl="1" indent="-285750" algn="just">
              <a:buFont typeface="Courier New" panose="02070309020205020404" pitchFamily="49" charset="0"/>
              <a:buChar char="o"/>
            </a:pPr>
            <a:endParaRPr lang="es-MX"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10258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2600" y="419314"/>
            <a:ext cx="11302999" cy="634786"/>
          </a:xfrm>
        </p:spPr>
        <p:txBody>
          <a:body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ANILLOS TEMÁTICOS EN ÁREAS ESPECÍFICAS 2024: CRITERIOS DE EVALUACIÓN</a:t>
            </a:r>
          </a:p>
        </p:txBody>
      </p:sp>
      <p:cxnSp>
        <p:nvCxnSpPr>
          <p:cNvPr id="4" name="Conector recto 3"/>
          <p:cNvCxnSpPr>
            <a:cxnSpLocks/>
          </p:cNvCxnSpPr>
          <p:nvPr/>
        </p:nvCxnSpPr>
        <p:spPr>
          <a:xfrm>
            <a:off x="696384" y="1054100"/>
            <a:ext cx="9487276"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aphicFrame>
        <p:nvGraphicFramePr>
          <p:cNvPr id="7" name="Tabla 11">
            <a:extLst>
              <a:ext uri="{FF2B5EF4-FFF2-40B4-BE49-F238E27FC236}">
                <a16:creationId xmlns:a16="http://schemas.microsoft.com/office/drawing/2014/main" id="{C2CF0D69-EB2C-487F-A3C2-2047B7049CF8}"/>
              </a:ext>
            </a:extLst>
          </p:cNvPr>
          <p:cNvGraphicFramePr>
            <a:graphicFrameLocks noGrp="1"/>
          </p:cNvGraphicFramePr>
          <p:nvPr>
            <p:extLst>
              <p:ext uri="{D42A27DB-BD31-4B8C-83A1-F6EECF244321}">
                <p14:modId xmlns:p14="http://schemas.microsoft.com/office/powerpoint/2010/main" val="3422453524"/>
              </p:ext>
            </p:extLst>
          </p:nvPr>
        </p:nvGraphicFramePr>
        <p:xfrm>
          <a:off x="1454150" y="1485900"/>
          <a:ext cx="9283700" cy="4705350"/>
        </p:xfrm>
        <a:graphic>
          <a:graphicData uri="http://schemas.openxmlformats.org/drawingml/2006/table">
            <a:tbl>
              <a:tblPr firstRow="1" bandRow="1">
                <a:tableStyleId>{00A15C55-8517-42AA-B614-E9B94910E393}</a:tableStyleId>
              </a:tblPr>
              <a:tblGrid>
                <a:gridCol w="4641850">
                  <a:extLst>
                    <a:ext uri="{9D8B030D-6E8A-4147-A177-3AD203B41FA5}">
                      <a16:colId xmlns:a16="http://schemas.microsoft.com/office/drawing/2014/main" val="3903301656"/>
                    </a:ext>
                  </a:extLst>
                </a:gridCol>
                <a:gridCol w="4641850">
                  <a:extLst>
                    <a:ext uri="{9D8B030D-6E8A-4147-A177-3AD203B41FA5}">
                      <a16:colId xmlns:a16="http://schemas.microsoft.com/office/drawing/2014/main" val="2924321387"/>
                    </a:ext>
                  </a:extLst>
                </a:gridCol>
              </a:tblGrid>
              <a:tr h="575361">
                <a:tc>
                  <a:txBody>
                    <a:bodyPr/>
                    <a:lstStyle/>
                    <a:p>
                      <a:pPr algn="ctr"/>
                      <a:r>
                        <a:rPr lang="es-CL" dirty="0"/>
                        <a:t>DETALLE DEL CRITERIO</a:t>
                      </a:r>
                    </a:p>
                  </a:txBody>
                  <a:tcPr>
                    <a:solidFill>
                      <a:schemeClr val="bg2">
                        <a:lumMod val="50000"/>
                      </a:schemeClr>
                    </a:solidFill>
                  </a:tcPr>
                </a:tc>
                <a:tc>
                  <a:txBody>
                    <a:bodyPr/>
                    <a:lstStyle/>
                    <a:p>
                      <a:pPr algn="ctr"/>
                      <a:r>
                        <a:rPr lang="es-CL" dirty="0"/>
                        <a:t>PONDERACIÓN</a:t>
                      </a:r>
                    </a:p>
                  </a:txBody>
                  <a:tcPr>
                    <a:solidFill>
                      <a:schemeClr val="bg2">
                        <a:lumMod val="50000"/>
                      </a:schemeClr>
                    </a:solidFill>
                  </a:tcPr>
                </a:tc>
                <a:extLst>
                  <a:ext uri="{0D108BD9-81ED-4DB2-BD59-A6C34878D82A}">
                    <a16:rowId xmlns:a16="http://schemas.microsoft.com/office/drawing/2014/main" val="3239880346"/>
                  </a:ext>
                </a:extLst>
              </a:tr>
              <a:tr h="993089">
                <a:tc>
                  <a:txBody>
                    <a:bodyPr/>
                    <a:lstStyle/>
                    <a:p>
                      <a:pPr algn="l"/>
                      <a:r>
                        <a:rPr lang="es-CL" dirty="0"/>
                        <a:t>Pertinencia, relevancia, novedad respecto a la/s temática/s a la/s que postula</a:t>
                      </a:r>
                    </a:p>
                  </a:txBody>
                  <a:tcPr anchor="ctr">
                    <a:solidFill>
                      <a:schemeClr val="bg2">
                        <a:lumMod val="75000"/>
                      </a:schemeClr>
                    </a:solidFill>
                  </a:tcPr>
                </a:tc>
                <a:tc>
                  <a:txBody>
                    <a:bodyPr/>
                    <a:lstStyle/>
                    <a:p>
                      <a:pPr algn="ctr"/>
                      <a:r>
                        <a:rPr lang="es-CL" dirty="0"/>
                        <a:t>30%</a:t>
                      </a:r>
                    </a:p>
                  </a:txBody>
                  <a:tcPr anchor="ctr">
                    <a:solidFill>
                      <a:schemeClr val="bg2">
                        <a:lumMod val="75000"/>
                      </a:schemeClr>
                    </a:solidFill>
                  </a:tcPr>
                </a:tc>
                <a:extLst>
                  <a:ext uri="{0D108BD9-81ED-4DB2-BD59-A6C34878D82A}">
                    <a16:rowId xmlns:a16="http://schemas.microsoft.com/office/drawing/2014/main" val="18004527"/>
                  </a:ext>
                </a:extLst>
              </a:tr>
              <a:tr h="575361">
                <a:tc>
                  <a:txBody>
                    <a:bodyPr/>
                    <a:lstStyle/>
                    <a:p>
                      <a:pPr algn="l"/>
                      <a:r>
                        <a:rPr lang="es-CL" dirty="0"/>
                        <a:t>Calidad científica del proyecto</a:t>
                      </a:r>
                    </a:p>
                  </a:txBody>
                  <a:tcPr anchor="ctr">
                    <a:solidFill>
                      <a:schemeClr val="bg2">
                        <a:lumMod val="75000"/>
                      </a:schemeClr>
                    </a:solidFill>
                  </a:tcPr>
                </a:tc>
                <a:tc>
                  <a:txBody>
                    <a:bodyPr/>
                    <a:lstStyle/>
                    <a:p>
                      <a:pPr algn="ctr"/>
                      <a:r>
                        <a:rPr lang="es-CL" dirty="0"/>
                        <a:t>25%</a:t>
                      </a:r>
                    </a:p>
                  </a:txBody>
                  <a:tcPr anchor="ctr">
                    <a:solidFill>
                      <a:schemeClr val="bg2">
                        <a:lumMod val="75000"/>
                      </a:schemeClr>
                    </a:solidFill>
                  </a:tcPr>
                </a:tc>
                <a:extLst>
                  <a:ext uri="{0D108BD9-81ED-4DB2-BD59-A6C34878D82A}">
                    <a16:rowId xmlns:a16="http://schemas.microsoft.com/office/drawing/2014/main" val="529403299"/>
                  </a:ext>
                </a:extLst>
              </a:tr>
              <a:tr h="993089">
                <a:tc>
                  <a:txBody>
                    <a:bodyPr/>
                    <a:lstStyle/>
                    <a:p>
                      <a:pPr algn="l"/>
                      <a:r>
                        <a:rPr lang="es-MX" dirty="0"/>
                        <a:t>Idoneidad y adecuación del personal participante en el proyecto proponente</a:t>
                      </a:r>
                      <a:endParaRPr lang="es-CL" dirty="0"/>
                    </a:p>
                  </a:txBody>
                  <a:tcPr anchor="ctr">
                    <a:solidFill>
                      <a:schemeClr val="bg2">
                        <a:lumMod val="75000"/>
                      </a:schemeClr>
                    </a:solidFill>
                  </a:tcPr>
                </a:tc>
                <a:tc>
                  <a:txBody>
                    <a:bodyPr/>
                    <a:lstStyle/>
                    <a:p>
                      <a:pPr algn="ctr"/>
                      <a:r>
                        <a:rPr lang="es-CL" dirty="0"/>
                        <a:t>15%</a:t>
                      </a:r>
                    </a:p>
                  </a:txBody>
                  <a:tcPr anchor="ctr">
                    <a:solidFill>
                      <a:schemeClr val="bg2">
                        <a:lumMod val="75000"/>
                      </a:schemeClr>
                    </a:solidFill>
                  </a:tcPr>
                </a:tc>
                <a:extLst>
                  <a:ext uri="{0D108BD9-81ED-4DB2-BD59-A6C34878D82A}">
                    <a16:rowId xmlns:a16="http://schemas.microsoft.com/office/drawing/2014/main" val="2988038623"/>
                  </a:ext>
                </a:extLst>
              </a:tr>
              <a:tr h="575361">
                <a:tc>
                  <a:txBody>
                    <a:bodyPr/>
                    <a:lstStyle/>
                    <a:p>
                      <a:pPr algn="l"/>
                      <a:r>
                        <a:rPr lang="es-CL" dirty="0"/>
                        <a:t>Factibilidad</a:t>
                      </a:r>
                    </a:p>
                  </a:txBody>
                  <a:tcPr anchor="ct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L" dirty="0"/>
                        <a:t>15%</a:t>
                      </a:r>
                    </a:p>
                  </a:txBody>
                  <a:tcPr anchor="ctr">
                    <a:solidFill>
                      <a:schemeClr val="bg2">
                        <a:lumMod val="75000"/>
                      </a:schemeClr>
                    </a:solidFill>
                  </a:tcPr>
                </a:tc>
                <a:extLst>
                  <a:ext uri="{0D108BD9-81ED-4DB2-BD59-A6C34878D82A}">
                    <a16:rowId xmlns:a16="http://schemas.microsoft.com/office/drawing/2014/main" val="1034013748"/>
                  </a:ext>
                </a:extLst>
              </a:tr>
              <a:tr h="993089">
                <a:tc>
                  <a:txBody>
                    <a:bodyPr/>
                    <a:lstStyle/>
                    <a:p>
                      <a:pPr algn="l"/>
                      <a:r>
                        <a:rPr lang="es-MX" dirty="0"/>
                        <a:t>Impacto del proyecto en la/s temática/s en la/s cual/es postula</a:t>
                      </a:r>
                      <a:endParaRPr lang="es-CL" dirty="0"/>
                    </a:p>
                  </a:txBody>
                  <a:tcPr anchor="ctr">
                    <a:solidFill>
                      <a:schemeClr val="bg2">
                        <a:lumMod val="75000"/>
                      </a:schemeClr>
                    </a:solidFill>
                  </a:tcPr>
                </a:tc>
                <a:tc>
                  <a:txBody>
                    <a:bodyPr/>
                    <a:lstStyle/>
                    <a:p>
                      <a:pPr algn="ctr"/>
                      <a:r>
                        <a:rPr lang="es-CL" dirty="0"/>
                        <a:t>15%</a:t>
                      </a:r>
                    </a:p>
                  </a:txBody>
                  <a:tcPr anchor="ctr">
                    <a:solidFill>
                      <a:schemeClr val="bg2">
                        <a:lumMod val="75000"/>
                      </a:schemeClr>
                    </a:solidFill>
                  </a:tcPr>
                </a:tc>
                <a:extLst>
                  <a:ext uri="{0D108BD9-81ED-4DB2-BD59-A6C34878D82A}">
                    <a16:rowId xmlns:a16="http://schemas.microsoft.com/office/drawing/2014/main" val="3993089196"/>
                  </a:ext>
                </a:extLst>
              </a:tr>
            </a:tbl>
          </a:graphicData>
        </a:graphic>
      </p:graphicFrame>
    </p:spTree>
    <p:extLst>
      <p:ext uri="{BB962C8B-B14F-4D97-AF65-F5344CB8AC3E}">
        <p14:creationId xmlns:p14="http://schemas.microsoft.com/office/powerpoint/2010/main" val="621709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D05AF632-8E8C-8F4C-BBC3-7B064FE9D7AB}"/>
              </a:ext>
            </a:extLst>
          </p:cNvPr>
          <p:cNvSpPr/>
          <p:nvPr/>
        </p:nvSpPr>
        <p:spPr>
          <a:xfrm>
            <a:off x="696383" y="1298613"/>
            <a:ext cx="10787389" cy="5148504"/>
          </a:xfrm>
          <a:prstGeom prst="roundRect">
            <a:avLst>
              <a:gd name="adj" fmla="val 3477"/>
            </a:avLst>
          </a:prstGeom>
          <a:solidFill>
            <a:srgbClr val="BFC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2" name="Título 1"/>
          <p:cNvSpPr>
            <a:spLocks noGrp="1"/>
          </p:cNvSpPr>
          <p:nvPr>
            <p:ph type="title"/>
          </p:nvPr>
        </p:nvSpPr>
        <p:spPr>
          <a:xfrm>
            <a:off x="696383" y="419314"/>
            <a:ext cx="10347716" cy="634786"/>
          </a:xfrm>
        </p:spPr>
        <p:txBody>
          <a:body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CONVOCATORIA ANILLOS 2024: REQUISITOS INVESTIGADORES/AS</a:t>
            </a:r>
          </a:p>
        </p:txBody>
      </p:sp>
      <p:cxnSp>
        <p:nvCxnSpPr>
          <p:cNvPr id="4" name="Conector recto 3"/>
          <p:cNvCxnSpPr>
            <a:cxnSpLocks/>
          </p:cNvCxnSpPr>
          <p:nvPr/>
        </p:nvCxnSpPr>
        <p:spPr>
          <a:xfrm>
            <a:off x="696384" y="1054100"/>
            <a:ext cx="9487276"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6" name="Marcador de contenido 2">
            <a:extLst>
              <a:ext uri="{FF2B5EF4-FFF2-40B4-BE49-F238E27FC236}">
                <a16:creationId xmlns:a16="http://schemas.microsoft.com/office/drawing/2014/main" id="{C29423BA-CF19-2645-A39A-10CBD6A9379D}"/>
              </a:ext>
            </a:extLst>
          </p:cNvPr>
          <p:cNvSpPr>
            <a:spLocks noGrp="1"/>
          </p:cNvSpPr>
          <p:nvPr>
            <p:ph idx="1"/>
          </p:nvPr>
        </p:nvSpPr>
        <p:spPr>
          <a:xfrm>
            <a:off x="880726" y="1253708"/>
            <a:ext cx="8305882" cy="2064079"/>
          </a:xfrm>
          <a:ln w="28575" cmpd="sng">
            <a:noFill/>
          </a:ln>
        </p:spPr>
        <p:txBody>
          <a:bodyPr/>
          <a:lstStyle/>
          <a:p>
            <a:pPr algn="just"/>
            <a:endParaRPr lang="es-ES" sz="1500" b="1" u="sng" dirty="0">
              <a:solidFill>
                <a:schemeClr val="tx1">
                  <a:lumMod val="75000"/>
                  <a:lumOff val="25000"/>
                </a:schemeClr>
              </a:solidFill>
              <a:latin typeface="+mn-lt"/>
            </a:endParaRPr>
          </a:p>
          <a:p>
            <a:pPr algn="just"/>
            <a:r>
              <a:rPr lang="es-ES" sz="1600" b="1" u="sng"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PERSONAL PARTICIPANTE</a:t>
            </a:r>
          </a:p>
          <a:p>
            <a:pPr marL="0" indent="0" algn="just">
              <a:buNone/>
            </a:pPr>
            <a:endParaRPr lang="es-ES" sz="1000" b="1" u="sng"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a:p>
            <a:pPr marL="650875" lvl="1" indent="-285750" algn="just">
              <a:buFont typeface="Wingdings" panose="05000000000000000000" pitchFamily="2" charset="2"/>
              <a:buChar char="v"/>
            </a:pPr>
            <a:r>
              <a:rPr lang="es-ES" sz="1600" b="1"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Equipo Investigadores Principales (obligatorio)</a:t>
            </a:r>
            <a:r>
              <a:rPr lang="es-ES"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 Un mínimo de 3 y un máximo de 5 Investigadores/as Principales, incluyendo al/a la directora/a y director/a alterno/a. El equipo debe pertenecer a la Institución Principal o a la/s Institución/es Asociada/s (Director/a y Director/a Alterno/a deben pertenecer a la Institución Principal).</a:t>
            </a:r>
          </a:p>
          <a:p>
            <a:pPr marL="650875" lvl="1" indent="-285750" algn="just">
              <a:buFont typeface="Wingdings" panose="05000000000000000000" pitchFamily="2" charset="2"/>
              <a:buChar char="v"/>
            </a:pPr>
            <a:r>
              <a:rPr lang="es-ES"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Opcionalmente se podrá incluir </a:t>
            </a:r>
            <a:r>
              <a:rPr lang="es-ES" sz="1600" b="1"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hasta</a:t>
            </a:r>
            <a:r>
              <a:rPr lang="es-ES"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 2 Investigadores/as Asociados/as participando de forma simultánea en el proyecto.</a:t>
            </a:r>
          </a:p>
          <a:p>
            <a:pPr marL="0" lvl="0" indent="0" algn="just">
              <a:buNone/>
            </a:pPr>
            <a:endParaRPr lang="es-ES" sz="1400" dirty="0">
              <a:solidFill>
                <a:schemeClr val="tx1">
                  <a:lumMod val="75000"/>
                  <a:lumOff val="25000"/>
                </a:schemeClr>
              </a:solidFill>
              <a:latin typeface="Calibri Light" panose="020F0302020204030204" pitchFamily="34" charset="0"/>
              <a:cs typeface="Calibri Light" panose="020F0302020204030204" pitchFamily="34" charset="0"/>
            </a:endParaRPr>
          </a:p>
          <a:p>
            <a:pPr marL="0" indent="0" algn="just">
              <a:buNone/>
            </a:pPr>
            <a:endParaRPr lang="es-CL" sz="1400" dirty="0">
              <a:solidFill>
                <a:schemeClr val="tx1">
                  <a:lumMod val="75000"/>
                  <a:lumOff val="25000"/>
                </a:schemeClr>
              </a:solidFill>
              <a:latin typeface="Calibri Light" panose="020F0302020204030204" pitchFamily="34" charset="0"/>
              <a:cs typeface="Calibri Light" panose="020F0302020204030204" pitchFamily="34" charset="0"/>
            </a:endParaRPr>
          </a:p>
          <a:p>
            <a:pPr marL="0" indent="0" algn="just">
              <a:buNone/>
            </a:pPr>
            <a:endParaRPr lang="es-ES" sz="1600" dirty="0">
              <a:solidFill>
                <a:schemeClr val="tx1">
                  <a:lumMod val="75000"/>
                  <a:lumOff val="25000"/>
                </a:schemeClr>
              </a:solidFill>
              <a:latin typeface="+mn-lt"/>
              <a:ea typeface="ＭＳ Ｐゴシック" charset="-128"/>
              <a:cs typeface="+mn-cs"/>
            </a:endParaRPr>
          </a:p>
        </p:txBody>
      </p:sp>
      <p:sp>
        <p:nvSpPr>
          <p:cNvPr id="11" name="Marcador de contenido 2">
            <a:extLst>
              <a:ext uri="{FF2B5EF4-FFF2-40B4-BE49-F238E27FC236}">
                <a16:creationId xmlns:a16="http://schemas.microsoft.com/office/drawing/2014/main" id="{5708FFBF-D8B9-C84A-BC49-7C6039207DAE}"/>
              </a:ext>
            </a:extLst>
          </p:cNvPr>
          <p:cNvSpPr txBox="1">
            <a:spLocks/>
          </p:cNvSpPr>
          <p:nvPr/>
        </p:nvSpPr>
        <p:spPr>
          <a:xfrm>
            <a:off x="696383" y="3296558"/>
            <a:ext cx="10452101" cy="2878419"/>
          </a:xfrm>
          <a:prstGeom prst="rect">
            <a:avLst/>
          </a:prstGeom>
          <a:ln w="28575" cmpd="sng">
            <a:noFill/>
          </a:ln>
        </p:spPr>
        <p:txBody>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a:ea typeface="MS PGothic" panose="020B0600070205080204" pitchFamily="34" charset="-128"/>
                <a:cs typeface="Arial"/>
              </a:defRPr>
            </a:lvl1pPr>
            <a:lvl2pPr marL="365125" indent="92075" algn="l" defTabSz="457200" rtl="0" eaLnBrk="0" fontAlgn="base" hangingPunct="0">
              <a:spcBef>
                <a:spcPct val="20000"/>
              </a:spcBef>
              <a:spcAft>
                <a:spcPct val="0"/>
              </a:spcAft>
              <a:defRPr sz="2800" kern="1200">
                <a:solidFill>
                  <a:schemeClr val="tx1"/>
                </a:solidFill>
                <a:latin typeface="Arial"/>
                <a:ea typeface="Arial" charset="0"/>
                <a:cs typeface="Arial"/>
              </a:defRPr>
            </a:lvl2pPr>
            <a:lvl3pPr marL="630238" indent="-241300" algn="l" defTabSz="457200" rtl="0" eaLnBrk="0" fontAlgn="base" hangingPunct="0">
              <a:spcBef>
                <a:spcPct val="20000"/>
              </a:spcBef>
              <a:spcAft>
                <a:spcPct val="0"/>
              </a:spcAft>
              <a:buFont typeface="Arial" charset="0"/>
              <a:buChar char="•"/>
              <a:defRPr sz="2400" kern="1200">
                <a:solidFill>
                  <a:schemeClr val="tx1"/>
                </a:solidFill>
                <a:latin typeface="Arial"/>
                <a:ea typeface="Arial" charset="0"/>
                <a:cs typeface="Arial"/>
              </a:defRPr>
            </a:lvl3pPr>
            <a:lvl4pPr marL="982663" indent="-268288" algn="l" defTabSz="457200" rtl="0" eaLnBrk="0" fontAlgn="base" hangingPunct="0">
              <a:spcBef>
                <a:spcPct val="20000"/>
              </a:spcBef>
              <a:spcAft>
                <a:spcPct val="0"/>
              </a:spcAft>
              <a:buFont typeface="Arial" charset="0"/>
              <a:buChar char="–"/>
              <a:defRPr sz="2000" kern="1200">
                <a:solidFill>
                  <a:schemeClr val="tx1"/>
                </a:solidFill>
                <a:latin typeface="Arial"/>
                <a:ea typeface="Arial" charset="0"/>
                <a:cs typeface="Arial"/>
              </a:defRPr>
            </a:lvl4pPr>
            <a:lvl5pPr marL="981075" indent="847725" algn="l" defTabSz="457200" rtl="0" eaLnBrk="0" fontAlgn="base" hangingPunct="0">
              <a:spcBef>
                <a:spcPct val="20000"/>
              </a:spcBef>
              <a:spcAft>
                <a:spcPct val="0"/>
              </a:spcAft>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s-ES" sz="1500" b="1" u="sng" dirty="0">
              <a:solidFill>
                <a:schemeClr val="tx1">
                  <a:lumMod val="75000"/>
                  <a:lumOff val="25000"/>
                </a:schemeClr>
              </a:solidFill>
              <a:latin typeface="+mn-lt"/>
            </a:endParaRPr>
          </a:p>
          <a:p>
            <a:pPr marL="0" indent="0" algn="just">
              <a:buFont typeface="Arial" charset="0"/>
              <a:buNone/>
            </a:pPr>
            <a:endParaRPr lang="es-ES" sz="1500" b="1" u="sng" dirty="0">
              <a:solidFill>
                <a:schemeClr val="tx1">
                  <a:lumMod val="75000"/>
                  <a:lumOff val="25000"/>
                </a:schemeClr>
              </a:solidFill>
              <a:latin typeface="+mj-lt"/>
            </a:endParaRPr>
          </a:p>
        </p:txBody>
      </p:sp>
      <p:pic>
        <p:nvPicPr>
          <p:cNvPr id="10" name="Imagen 9">
            <a:extLst>
              <a:ext uri="{FF2B5EF4-FFF2-40B4-BE49-F238E27FC236}">
                <a16:creationId xmlns:a16="http://schemas.microsoft.com/office/drawing/2014/main" id="{0CE899B4-C543-534D-B440-E44029FFC6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266" y="1298612"/>
            <a:ext cx="2140296" cy="2490400"/>
          </a:xfrm>
          <a:prstGeom prst="rect">
            <a:avLst/>
          </a:prstGeom>
        </p:spPr>
      </p:pic>
      <p:sp>
        <p:nvSpPr>
          <p:cNvPr id="9" name="Marcador de contenido 2">
            <a:extLst>
              <a:ext uri="{FF2B5EF4-FFF2-40B4-BE49-F238E27FC236}">
                <a16:creationId xmlns:a16="http://schemas.microsoft.com/office/drawing/2014/main" id="{CF677AE3-AF69-4ED9-A420-E3C8333EA775}"/>
              </a:ext>
            </a:extLst>
          </p:cNvPr>
          <p:cNvSpPr txBox="1">
            <a:spLocks/>
          </p:cNvSpPr>
          <p:nvPr/>
        </p:nvSpPr>
        <p:spPr>
          <a:xfrm>
            <a:off x="594689" y="3517395"/>
            <a:ext cx="10655488" cy="3265220"/>
          </a:xfrm>
          <a:prstGeom prst="rect">
            <a:avLst/>
          </a:prstGeom>
          <a:ln w="28575" cmpd="sng">
            <a:noFill/>
          </a:ln>
        </p:spPr>
        <p:txBody>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a:ea typeface="MS PGothic" panose="020B0600070205080204" pitchFamily="34" charset="-128"/>
                <a:cs typeface="Arial"/>
              </a:defRPr>
            </a:lvl1pPr>
            <a:lvl2pPr marL="365125" indent="92075" algn="l" defTabSz="457200" rtl="0" eaLnBrk="0" fontAlgn="base" hangingPunct="0">
              <a:spcBef>
                <a:spcPct val="20000"/>
              </a:spcBef>
              <a:spcAft>
                <a:spcPct val="0"/>
              </a:spcAft>
              <a:defRPr sz="2800" kern="1200">
                <a:solidFill>
                  <a:schemeClr val="tx1"/>
                </a:solidFill>
                <a:latin typeface="Arial"/>
                <a:ea typeface="Arial" charset="0"/>
                <a:cs typeface="Arial"/>
              </a:defRPr>
            </a:lvl2pPr>
            <a:lvl3pPr marL="630238" indent="-241300" algn="l" defTabSz="457200" rtl="0" eaLnBrk="0" fontAlgn="base" hangingPunct="0">
              <a:spcBef>
                <a:spcPct val="20000"/>
              </a:spcBef>
              <a:spcAft>
                <a:spcPct val="0"/>
              </a:spcAft>
              <a:buFont typeface="Arial" charset="0"/>
              <a:buChar char="•"/>
              <a:defRPr sz="2400" kern="1200">
                <a:solidFill>
                  <a:schemeClr val="tx1"/>
                </a:solidFill>
                <a:latin typeface="Arial"/>
                <a:ea typeface="Arial" charset="0"/>
                <a:cs typeface="Arial"/>
              </a:defRPr>
            </a:lvl3pPr>
            <a:lvl4pPr marL="982663" indent="-268288" algn="l" defTabSz="457200" rtl="0" eaLnBrk="0" fontAlgn="base" hangingPunct="0">
              <a:spcBef>
                <a:spcPct val="20000"/>
              </a:spcBef>
              <a:spcAft>
                <a:spcPct val="0"/>
              </a:spcAft>
              <a:buFont typeface="Arial" charset="0"/>
              <a:buChar char="–"/>
              <a:defRPr sz="2000" kern="1200">
                <a:solidFill>
                  <a:schemeClr val="tx1"/>
                </a:solidFill>
                <a:latin typeface="Arial"/>
                <a:ea typeface="Arial" charset="0"/>
                <a:cs typeface="Arial"/>
              </a:defRPr>
            </a:lvl4pPr>
            <a:lvl5pPr marL="981075" indent="847725" algn="l" defTabSz="457200" rtl="0" eaLnBrk="0" fontAlgn="base" hangingPunct="0">
              <a:spcBef>
                <a:spcPct val="20000"/>
              </a:spcBef>
              <a:spcAft>
                <a:spcPct val="0"/>
              </a:spcAft>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s-ES" sz="1500" b="1" u="sng" dirty="0">
              <a:solidFill>
                <a:schemeClr val="tx1">
                  <a:lumMod val="75000"/>
                  <a:lumOff val="25000"/>
                </a:schemeClr>
              </a:solidFill>
              <a:latin typeface="+mn-lt"/>
            </a:endParaRPr>
          </a:p>
          <a:p>
            <a:pPr marL="650875" lvl="1" indent="-285750" algn="just">
              <a:buFont typeface="Courier New" panose="02070309020205020404" pitchFamily="49" charset="0"/>
              <a:buChar char="o"/>
            </a:pPr>
            <a:r>
              <a:rPr lang="es-MX"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Podrán participar Investigadores(as) Extranjeros (no residentes en Chile) en actividades enmarcadas estrictamente en los objetivos del proyecto Anillo.</a:t>
            </a:r>
          </a:p>
          <a:p>
            <a:pPr marL="650875" lvl="1" indent="-285750" algn="just">
              <a:buFont typeface="Courier New" panose="02070309020205020404" pitchFamily="49" charset="0"/>
              <a:buChar char="o"/>
            </a:pPr>
            <a:r>
              <a:rPr lang="es-MX"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Se podrán incluir </a:t>
            </a:r>
            <a:r>
              <a:rPr lang="es-MX" sz="1600" dirty="0" err="1">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Postdoctorantes</a:t>
            </a:r>
            <a:r>
              <a:rPr lang="es-MX"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 cuya temática de proyecto esté vinculada a los objetivos a desarrollar en el Anillo.</a:t>
            </a:r>
          </a:p>
          <a:p>
            <a:pPr marL="650875" lvl="1" indent="-285750" algn="just">
              <a:buFont typeface="Courier New" panose="02070309020205020404" pitchFamily="49" charset="0"/>
              <a:buChar char="o"/>
            </a:pPr>
            <a:r>
              <a:rPr lang="es-MX"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Tesistas de pre y/o postgrado que se encuentren cursando sus grados y realizando sus tesis en el marco del proyecto Anillo.</a:t>
            </a:r>
          </a:p>
          <a:p>
            <a:pPr marL="650875" lvl="1" indent="-285750" algn="just">
              <a:buFont typeface="Courier New" panose="02070309020205020404" pitchFamily="49" charset="0"/>
              <a:buChar char="o"/>
            </a:pPr>
            <a:r>
              <a:rPr lang="es-MX"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Se podrán incluir Asistentes de Investigación, Personal Profesional, Técnico y Administrativo, de ser necesarios, para apoyar la correcta ejecución del proyecto.</a:t>
            </a:r>
          </a:p>
          <a:p>
            <a:pPr marL="650875" lvl="1" indent="-285750" algn="just">
              <a:buFont typeface="Courier New" panose="02070309020205020404" pitchFamily="49" charset="0"/>
              <a:buChar char="o"/>
            </a:pPr>
            <a:r>
              <a:rPr lang="es-MX"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Se requiere un(a) encargado(a) de vinculación y comunicación, puede ser de jornada completa o parcial, o en su defecto que algún integrante del equipo detente este rol.</a:t>
            </a:r>
            <a:endParaRPr lang="es-ES" sz="1400" dirty="0">
              <a:solidFill>
                <a:schemeClr val="tx1">
                  <a:lumMod val="75000"/>
                  <a:lumOff val="25000"/>
                </a:schemeClr>
              </a:solidFill>
              <a:latin typeface="Calibri Light" panose="020F0302020204030204" pitchFamily="34" charset="0"/>
              <a:cs typeface="Calibri Light" panose="020F0302020204030204" pitchFamily="34" charset="0"/>
            </a:endParaRPr>
          </a:p>
          <a:p>
            <a:pPr marL="0" indent="0" algn="just">
              <a:buFont typeface="Arial" charset="0"/>
              <a:buNone/>
            </a:pPr>
            <a:endParaRPr lang="es-CL" sz="1400" dirty="0">
              <a:solidFill>
                <a:schemeClr val="tx1">
                  <a:lumMod val="75000"/>
                  <a:lumOff val="25000"/>
                </a:schemeClr>
              </a:solidFill>
              <a:latin typeface="Calibri Light" panose="020F0302020204030204" pitchFamily="34" charset="0"/>
              <a:cs typeface="Calibri Light" panose="020F0302020204030204" pitchFamily="34" charset="0"/>
            </a:endParaRPr>
          </a:p>
          <a:p>
            <a:pPr marL="0" indent="0" algn="just">
              <a:buFont typeface="Arial" charset="0"/>
              <a:buNone/>
            </a:pPr>
            <a:endParaRPr lang="es-ES" sz="1600" dirty="0">
              <a:solidFill>
                <a:schemeClr val="tx1">
                  <a:lumMod val="75000"/>
                  <a:lumOff val="25000"/>
                </a:schemeClr>
              </a:solidFill>
              <a:latin typeface="+mn-lt"/>
              <a:ea typeface="ＭＳ Ｐゴシック" charset="-128"/>
              <a:cs typeface="+mn-cs"/>
            </a:endParaRPr>
          </a:p>
        </p:txBody>
      </p:sp>
    </p:spTree>
    <p:extLst>
      <p:ext uri="{BB962C8B-B14F-4D97-AF65-F5344CB8AC3E}">
        <p14:creationId xmlns:p14="http://schemas.microsoft.com/office/powerpoint/2010/main" val="161325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07BEFB42-605E-5948-B2FB-F1AF69B6DC8C}"/>
              </a:ext>
            </a:extLst>
          </p:cNvPr>
          <p:cNvSpPr/>
          <p:nvPr/>
        </p:nvSpPr>
        <p:spPr>
          <a:xfrm>
            <a:off x="450235" y="1208174"/>
            <a:ext cx="11291529" cy="5048271"/>
          </a:xfrm>
          <a:prstGeom prst="roundRect">
            <a:avLst>
              <a:gd name="adj" fmla="val 3477"/>
            </a:avLst>
          </a:prstGeom>
          <a:solidFill>
            <a:srgbClr val="BFC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cxnSp>
        <p:nvCxnSpPr>
          <p:cNvPr id="4" name="Conector recto 3"/>
          <p:cNvCxnSpPr>
            <a:cxnSpLocks/>
          </p:cNvCxnSpPr>
          <p:nvPr/>
        </p:nvCxnSpPr>
        <p:spPr>
          <a:xfrm>
            <a:off x="696384" y="1054100"/>
            <a:ext cx="9487276"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6" name="Marcador de contenido 2">
            <a:extLst>
              <a:ext uri="{FF2B5EF4-FFF2-40B4-BE49-F238E27FC236}">
                <a16:creationId xmlns:a16="http://schemas.microsoft.com/office/drawing/2014/main" id="{C29423BA-CF19-2645-A39A-10CBD6A9379D}"/>
              </a:ext>
            </a:extLst>
          </p:cNvPr>
          <p:cNvSpPr>
            <a:spLocks noGrp="1"/>
          </p:cNvSpPr>
          <p:nvPr>
            <p:ph idx="1"/>
          </p:nvPr>
        </p:nvSpPr>
        <p:spPr>
          <a:xfrm>
            <a:off x="922142" y="1146046"/>
            <a:ext cx="10347716" cy="4693923"/>
          </a:xfrm>
          <a:ln w="28575" cmpd="sng">
            <a:noFill/>
          </a:ln>
        </p:spPr>
        <p:txBody>
          <a:bodyPr/>
          <a:lstStyle/>
          <a:p>
            <a:pPr algn="just"/>
            <a:endParaRPr lang="es-ES" sz="2000" b="1" u="sng" dirty="0">
              <a:solidFill>
                <a:schemeClr val="tx1">
                  <a:lumMod val="75000"/>
                  <a:lumOff val="25000"/>
                </a:schemeClr>
              </a:solidFill>
              <a:latin typeface="+mn-lt"/>
            </a:endParaRPr>
          </a:p>
          <a:p>
            <a:pPr marL="0" indent="0" algn="just">
              <a:spcAft>
                <a:spcPts val="1800"/>
              </a:spcAft>
              <a:buNone/>
            </a:pPr>
            <a:r>
              <a:rPr lang="es-ES" sz="2000" b="1" u="sng" dirty="0">
                <a:solidFill>
                  <a:schemeClr val="tx1">
                    <a:lumMod val="75000"/>
                    <a:lumOff val="25000"/>
                  </a:schemeClr>
                </a:solidFill>
                <a:latin typeface="Calibri Light" panose="020F0302020204030204" pitchFamily="34" charset="0"/>
                <a:cs typeface="Calibri Light" panose="020F0302020204030204" pitchFamily="34" charset="0"/>
              </a:rPr>
              <a:t>POSTULACIÓN</a:t>
            </a:r>
            <a:r>
              <a:rPr lang="es-ES" sz="2000" dirty="0">
                <a:solidFill>
                  <a:schemeClr val="tx1">
                    <a:lumMod val="75000"/>
                    <a:lumOff val="25000"/>
                  </a:schemeClr>
                </a:solidFill>
                <a:latin typeface="Calibri Light" panose="020F0302020204030204" pitchFamily="34" charset="0"/>
                <a:cs typeface="Calibri Light" panose="020F0302020204030204" pitchFamily="34" charset="0"/>
              </a:rPr>
              <a:t>:</a:t>
            </a:r>
          </a:p>
          <a:p>
            <a:pPr algn="l">
              <a:buFont typeface="Wingdings" panose="05000000000000000000" pitchFamily="2" charset="2"/>
              <a:buChar char="ü"/>
            </a:pPr>
            <a:r>
              <a:rPr lang="es-MX" sz="18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Un(a) Investigador(a) podrá postular en calidad de Director(a) o Directora(a) Alterno(a) en una única propuesta de los concursos de Proyecto Anillo, en cualquiera de sus modalidades, o de los concursos de Núcleo Milenio de las convocatorias 2024.</a:t>
            </a:r>
          </a:p>
          <a:p>
            <a:pPr algn="l">
              <a:buFont typeface="Wingdings" panose="05000000000000000000" pitchFamily="2" charset="2"/>
              <a:buChar char="ü"/>
            </a:pPr>
            <a:r>
              <a:rPr lang="es-MX" sz="18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El(La)Director(a) o Directora(a) Alterno(a) podrá postular en una segunda propuesta, ya sea en el concurso de Proyecto Anillo, en cualquiera de sus modalidades, o de los concursos de Núcleo Milenio de las convocatorias 2024, como investigador(a) principal o Investigador(a) asociado(a). </a:t>
            </a:r>
          </a:p>
          <a:p>
            <a:pPr algn="l">
              <a:buFont typeface="Wingdings" panose="05000000000000000000" pitchFamily="2" charset="2"/>
              <a:buChar char="ü"/>
            </a:pPr>
            <a:r>
              <a:rPr lang="es-MX" sz="18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En el cargo de Investigador(a) Principal, exceptuando los cargos de Director(a) o Director(a) Alterno(a), podrá postular en un máximo de 2 (dos) propuestas de los concursos de Proyecto Anillo, en cualquiera de sus modalidades, o Núcleos. </a:t>
            </a:r>
            <a:endParaRPr lang="es-MX" sz="18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a:p>
            <a:pPr algn="l">
              <a:buFont typeface="Wingdings" panose="05000000000000000000" pitchFamily="2" charset="2"/>
              <a:buChar char="ü"/>
            </a:pPr>
            <a:r>
              <a:rPr lang="es-MX" sz="18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Un(a) investigador(a) podrá postular en la categoría de Investigador(a) Asociado(a), exceptuando los cargos de Director(a), Director(a) Alterno(a), en un máximo de 2 (dos) propuestas presentadas a este concurso. </a:t>
            </a:r>
            <a:endParaRPr lang="es-ES" sz="2400" dirty="0">
              <a:solidFill>
                <a:schemeClr val="tx1">
                  <a:lumMod val="75000"/>
                  <a:lumOff val="25000"/>
                </a:schemeClr>
              </a:solidFill>
              <a:latin typeface="Calibri Light" panose="020F0302020204030204" pitchFamily="34" charset="0"/>
              <a:cs typeface="Calibri Light" panose="020F0302020204030204" pitchFamily="34" charset="0"/>
            </a:endParaRPr>
          </a:p>
          <a:p>
            <a:pPr marL="0" indent="0" algn="just">
              <a:buNone/>
            </a:pPr>
            <a:endParaRPr lang="es-ES" sz="2000" dirty="0">
              <a:solidFill>
                <a:schemeClr val="tx1">
                  <a:lumMod val="75000"/>
                  <a:lumOff val="25000"/>
                </a:schemeClr>
              </a:solidFill>
              <a:latin typeface="Calibri Light" panose="020F0302020204030204" pitchFamily="34" charset="0"/>
              <a:cs typeface="Calibri Light" panose="020F0302020204030204" pitchFamily="34" charset="0"/>
            </a:endParaRPr>
          </a:p>
          <a:p>
            <a:pPr marL="0" indent="0" algn="just">
              <a:buNone/>
            </a:pPr>
            <a:endParaRPr lang="es-ES" sz="1500" dirty="0">
              <a:solidFill>
                <a:schemeClr val="tx1">
                  <a:lumMod val="75000"/>
                  <a:lumOff val="25000"/>
                </a:schemeClr>
              </a:solidFill>
              <a:latin typeface="Calibri Light" panose="020F0302020204030204" pitchFamily="34" charset="0"/>
              <a:cs typeface="Calibri Light" panose="020F0302020204030204" pitchFamily="34" charset="0"/>
            </a:endParaRPr>
          </a:p>
          <a:p>
            <a:pPr marL="0" indent="0" algn="just">
              <a:buNone/>
            </a:pPr>
            <a:endParaRPr lang="es-CL" sz="1500" dirty="0">
              <a:solidFill>
                <a:schemeClr val="tx1">
                  <a:lumMod val="75000"/>
                  <a:lumOff val="25000"/>
                </a:schemeClr>
              </a:solidFill>
              <a:latin typeface="+mn-lt"/>
            </a:endParaRPr>
          </a:p>
          <a:p>
            <a:pPr marL="0" indent="0" algn="just">
              <a:buNone/>
            </a:pPr>
            <a:endParaRPr lang="es-ES" sz="1600" dirty="0">
              <a:solidFill>
                <a:schemeClr val="tx1">
                  <a:lumMod val="75000"/>
                  <a:lumOff val="25000"/>
                </a:schemeClr>
              </a:solidFill>
              <a:latin typeface="+mn-lt"/>
              <a:ea typeface="ＭＳ Ｐゴシック" charset="-128"/>
              <a:cs typeface="+mn-cs"/>
            </a:endParaRPr>
          </a:p>
        </p:txBody>
      </p:sp>
      <p:pic>
        <p:nvPicPr>
          <p:cNvPr id="7" name="Imagen 6">
            <a:extLst>
              <a:ext uri="{FF2B5EF4-FFF2-40B4-BE49-F238E27FC236}">
                <a16:creationId xmlns:a16="http://schemas.microsoft.com/office/drawing/2014/main" id="{59C0B2C5-D450-5245-9C15-C4DE033B2A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3461" y="316214"/>
            <a:ext cx="1091406" cy="1091406"/>
          </a:xfrm>
          <a:prstGeom prst="rect">
            <a:avLst/>
          </a:prstGeom>
        </p:spPr>
      </p:pic>
      <p:sp>
        <p:nvSpPr>
          <p:cNvPr id="5" name="Título 4">
            <a:extLst>
              <a:ext uri="{FF2B5EF4-FFF2-40B4-BE49-F238E27FC236}">
                <a16:creationId xmlns:a16="http://schemas.microsoft.com/office/drawing/2014/main" id="{30FE2105-3287-4463-B4AB-9C8F970B0E20}"/>
              </a:ext>
            </a:extLst>
          </p:cNvPr>
          <p:cNvSpPr>
            <a:spLocks noGrp="1"/>
          </p:cNvSpPr>
          <p:nvPr>
            <p:ph type="title"/>
          </p:nvPr>
        </p:nvSpPr>
        <p:spPr/>
        <p:txBody>
          <a:bodyPr/>
          <a:lstStyle/>
          <a:p>
            <a:endParaRPr lang="es-CL" dirty="0"/>
          </a:p>
        </p:txBody>
      </p:sp>
      <p:sp>
        <p:nvSpPr>
          <p:cNvPr id="11" name="Título 1">
            <a:extLst>
              <a:ext uri="{FF2B5EF4-FFF2-40B4-BE49-F238E27FC236}">
                <a16:creationId xmlns:a16="http://schemas.microsoft.com/office/drawing/2014/main" id="{9062EA39-4EC7-448D-9A5A-FBE74FE40763}"/>
              </a:ext>
            </a:extLst>
          </p:cNvPr>
          <p:cNvSpPr txBox="1">
            <a:spLocks/>
          </p:cNvSpPr>
          <p:nvPr/>
        </p:nvSpPr>
        <p:spPr>
          <a:xfrm>
            <a:off x="347133" y="469987"/>
            <a:ext cx="10519985" cy="634786"/>
          </a:xfrm>
          <a:prstGeom prst="rect">
            <a:avLst/>
          </a:prstGeom>
        </p:spPr>
        <p:txBody>
          <a:bodyPr/>
          <a:lstStyle>
            <a:lvl1pPr algn="l" defTabSz="457200" rtl="0" eaLnBrk="0" fontAlgn="base" hangingPunct="0">
              <a:spcBef>
                <a:spcPct val="0"/>
              </a:spcBef>
              <a:spcAft>
                <a:spcPct val="0"/>
              </a:spcAft>
              <a:defRPr sz="3200" b="1" kern="1200">
                <a:solidFill>
                  <a:schemeClr val="bg1"/>
                </a:solidFill>
                <a:latin typeface="Arial"/>
                <a:ea typeface="MS PGothic" panose="020B0600070205080204" pitchFamily="34" charset="-128"/>
                <a:cs typeface="Arial"/>
              </a:defRPr>
            </a:lvl1pPr>
            <a:lvl2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2pPr>
            <a:lvl3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3pPr>
            <a:lvl4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4pPr>
            <a:lvl5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5pPr>
            <a:lvl6pPr marL="457200" algn="l" defTabSz="457200" rtl="0" fontAlgn="base">
              <a:spcBef>
                <a:spcPct val="0"/>
              </a:spcBef>
              <a:spcAft>
                <a:spcPct val="0"/>
              </a:spcAft>
              <a:defRPr sz="3200" b="1">
                <a:solidFill>
                  <a:schemeClr val="bg1"/>
                </a:solidFill>
                <a:latin typeface="Arial" charset="0"/>
                <a:ea typeface="ＭＳ Ｐゴシック" charset="0"/>
                <a:cs typeface="Arial" charset="0"/>
              </a:defRPr>
            </a:lvl6pPr>
            <a:lvl7pPr marL="914400" algn="l" defTabSz="457200" rtl="0" fontAlgn="base">
              <a:spcBef>
                <a:spcPct val="0"/>
              </a:spcBef>
              <a:spcAft>
                <a:spcPct val="0"/>
              </a:spcAft>
              <a:defRPr sz="3200" b="1">
                <a:solidFill>
                  <a:schemeClr val="bg1"/>
                </a:solidFill>
                <a:latin typeface="Arial" charset="0"/>
                <a:ea typeface="ＭＳ Ｐゴシック" charset="0"/>
                <a:cs typeface="Arial" charset="0"/>
              </a:defRPr>
            </a:lvl7pPr>
            <a:lvl8pPr marL="1371600" algn="l" defTabSz="457200" rtl="0" fontAlgn="base">
              <a:spcBef>
                <a:spcPct val="0"/>
              </a:spcBef>
              <a:spcAft>
                <a:spcPct val="0"/>
              </a:spcAft>
              <a:defRPr sz="3200" b="1">
                <a:solidFill>
                  <a:schemeClr val="bg1"/>
                </a:solidFill>
                <a:latin typeface="Arial" charset="0"/>
                <a:ea typeface="ＭＳ Ｐゴシック" charset="0"/>
                <a:cs typeface="Arial" charset="0"/>
              </a:defRPr>
            </a:lvl8pPr>
            <a:lvl9pPr marL="1828800" algn="l" defTabSz="457200" rtl="0" fontAlgn="base">
              <a:spcBef>
                <a:spcPct val="0"/>
              </a:spcBef>
              <a:spcAft>
                <a:spcPct val="0"/>
              </a:spcAft>
              <a:defRPr sz="3200" b="1">
                <a:solidFill>
                  <a:schemeClr val="bg1"/>
                </a:solidFill>
                <a:latin typeface="Arial" charset="0"/>
                <a:ea typeface="ＭＳ Ｐゴシック" charset="0"/>
                <a:cs typeface="Arial" charset="0"/>
              </a:defRPr>
            </a:lvl9p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CONVOCATORIA ANILLOS 2024: RESTRICCIONES E INCOMPATIBILIDADES</a:t>
            </a:r>
          </a:p>
        </p:txBody>
      </p:sp>
      <p:pic>
        <p:nvPicPr>
          <p:cNvPr id="9" name="Gráfico 8" descr="Bombilla y equipo con relleno sólido">
            <a:extLst>
              <a:ext uri="{FF2B5EF4-FFF2-40B4-BE49-F238E27FC236}">
                <a16:creationId xmlns:a16="http://schemas.microsoft.com/office/drawing/2014/main" id="{163BC7D7-C2A0-4063-ADD0-C7BFF3F794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4113" y="4619797"/>
            <a:ext cx="784151" cy="784151"/>
          </a:xfrm>
          <a:prstGeom prst="rect">
            <a:avLst/>
          </a:prstGeom>
        </p:spPr>
      </p:pic>
    </p:spTree>
    <p:extLst>
      <p:ext uri="{BB962C8B-B14F-4D97-AF65-F5344CB8AC3E}">
        <p14:creationId xmlns:p14="http://schemas.microsoft.com/office/powerpoint/2010/main" val="2915005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07BEFB42-605E-5948-B2FB-F1AF69B6DC8C}"/>
              </a:ext>
            </a:extLst>
          </p:cNvPr>
          <p:cNvSpPr/>
          <p:nvPr/>
        </p:nvSpPr>
        <p:spPr>
          <a:xfrm>
            <a:off x="644548" y="1208174"/>
            <a:ext cx="10902904" cy="5048271"/>
          </a:xfrm>
          <a:prstGeom prst="roundRect">
            <a:avLst>
              <a:gd name="adj" fmla="val 3477"/>
            </a:avLst>
          </a:prstGeom>
          <a:solidFill>
            <a:srgbClr val="BFC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cxnSp>
        <p:nvCxnSpPr>
          <p:cNvPr id="4" name="Conector recto 3"/>
          <p:cNvCxnSpPr>
            <a:cxnSpLocks/>
          </p:cNvCxnSpPr>
          <p:nvPr/>
        </p:nvCxnSpPr>
        <p:spPr>
          <a:xfrm>
            <a:off x="696384" y="1054100"/>
            <a:ext cx="9487276"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6" name="Marcador de contenido 2">
            <a:extLst>
              <a:ext uri="{FF2B5EF4-FFF2-40B4-BE49-F238E27FC236}">
                <a16:creationId xmlns:a16="http://schemas.microsoft.com/office/drawing/2014/main" id="{C29423BA-CF19-2645-A39A-10CBD6A9379D}"/>
              </a:ext>
            </a:extLst>
          </p:cNvPr>
          <p:cNvSpPr>
            <a:spLocks noGrp="1"/>
          </p:cNvSpPr>
          <p:nvPr>
            <p:ph idx="1"/>
          </p:nvPr>
        </p:nvSpPr>
        <p:spPr>
          <a:xfrm>
            <a:off x="899652" y="1028451"/>
            <a:ext cx="10347716" cy="5388863"/>
          </a:xfrm>
          <a:ln w="28575" cmpd="sng">
            <a:noFill/>
          </a:ln>
        </p:spPr>
        <p:txBody>
          <a:bodyPr/>
          <a:lstStyle/>
          <a:p>
            <a:pPr algn="just"/>
            <a:endParaRPr lang="es-ES" sz="1400" b="1" u="sng" dirty="0">
              <a:solidFill>
                <a:schemeClr val="tx1">
                  <a:lumMod val="75000"/>
                  <a:lumOff val="25000"/>
                </a:schemeClr>
              </a:solidFill>
              <a:latin typeface="+mn-lt"/>
            </a:endParaRPr>
          </a:p>
          <a:p>
            <a:pPr marL="0" indent="0" algn="just">
              <a:spcAft>
                <a:spcPts val="1800"/>
              </a:spcAft>
              <a:buNone/>
            </a:pPr>
            <a:r>
              <a:rPr lang="es-ES" sz="2000" b="1" u="sng" dirty="0">
                <a:solidFill>
                  <a:schemeClr val="tx1">
                    <a:lumMod val="75000"/>
                    <a:lumOff val="25000"/>
                  </a:schemeClr>
                </a:solidFill>
                <a:latin typeface="Calibri Light" panose="020F0302020204030204" pitchFamily="34" charset="0"/>
                <a:cs typeface="Calibri Light" panose="020F0302020204030204" pitchFamily="34" charset="0"/>
              </a:rPr>
              <a:t>POSTULACIÓN</a:t>
            </a:r>
            <a:r>
              <a:rPr lang="es-ES" sz="2000" dirty="0">
                <a:solidFill>
                  <a:schemeClr val="tx1">
                    <a:lumMod val="75000"/>
                    <a:lumOff val="25000"/>
                  </a:schemeClr>
                </a:solidFill>
                <a:latin typeface="Calibri Light" panose="020F0302020204030204" pitchFamily="34" charset="0"/>
                <a:cs typeface="Calibri Light" panose="020F0302020204030204" pitchFamily="34" charset="0"/>
              </a:rPr>
              <a:t>:</a:t>
            </a:r>
            <a:endParaRPr lang="es-MX" sz="16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a:p>
            <a:pPr algn="l">
              <a:buFont typeface="Wingdings" panose="05000000000000000000" pitchFamily="2" charset="2"/>
              <a:buChar char="ü"/>
            </a:pPr>
            <a:r>
              <a:rPr lang="es-MX" sz="18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Un investigador(a) Principal o Asociado(a) podrá postular en un máximo de dos propuestas de los concursos de Proyecto Anillo, en cualquiera de sus modalidades. </a:t>
            </a:r>
          </a:p>
          <a:p>
            <a:pPr algn="l">
              <a:buFont typeface="Wingdings" panose="05000000000000000000" pitchFamily="2" charset="2"/>
              <a:buChar char="ü"/>
            </a:pPr>
            <a:r>
              <a:rPr lang="es-MX" sz="18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Un mismo grupo de investigadores(as) principales no podrá postular de manera simultánea en una propuesta de Proyecto Anillo, en cualquiera de sus modalidades, y en una propuesta de la convocatoria a Núcleo Milenio. Sin embargo, se permite la postulación en dos propuestas de grupos de hasta 2 (dos) investigadores(as) principales en dos propuestas a Anillos de Investigación o en una propuesta de Núcleo Milenio y en una propuesta de la convocatoria a Proyecto Anillo. </a:t>
            </a:r>
          </a:p>
          <a:p>
            <a:pPr algn="l">
              <a:buFont typeface="Wingdings" panose="05000000000000000000" pitchFamily="2" charset="2"/>
              <a:buChar char="ü"/>
            </a:pPr>
            <a:r>
              <a:rPr lang="es-MX" sz="18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No podrán postular en un proyecto Anillo como Investigadores(as) Principales, incluyendo al(a la) Director(a) y Director(a) Alterno, todas aquellas personas que detenten los siguientes cargos directivos de representación institucional, considerados de alta responsabilidad y carga administrativa, y/o que tengan, por función y atribuciones de su cargo, conflictos de interés al tomar decisiones o manejar información privilegiada sobre proyectos de investigación: Rectores, Vicerrectores y/o Directores de Investigación, Pro-Rectores, Decanos (as) y quienes tengan cargos equivalentes en otras instituciones participantes que no sean universidades. </a:t>
            </a:r>
          </a:p>
          <a:p>
            <a:pPr marL="0" indent="0">
              <a:buNone/>
            </a:pPr>
            <a:endParaRPr lang="es-ES" sz="2000" dirty="0">
              <a:solidFill>
                <a:schemeClr val="tx1">
                  <a:lumMod val="75000"/>
                  <a:lumOff val="25000"/>
                </a:schemeClr>
              </a:solidFill>
              <a:latin typeface="Calibri Light" panose="020F0302020204030204" pitchFamily="34" charset="0"/>
              <a:cs typeface="Calibri Light" panose="020F0302020204030204" pitchFamily="34" charset="0"/>
            </a:endParaRPr>
          </a:p>
          <a:p>
            <a:pPr marL="0" indent="0" algn="just">
              <a:buNone/>
            </a:pPr>
            <a:endParaRPr lang="es-ES" sz="2000" dirty="0">
              <a:solidFill>
                <a:schemeClr val="tx1">
                  <a:lumMod val="75000"/>
                  <a:lumOff val="25000"/>
                </a:schemeClr>
              </a:solidFill>
              <a:latin typeface="Calibri Light" panose="020F0302020204030204" pitchFamily="34" charset="0"/>
              <a:cs typeface="Calibri Light" panose="020F0302020204030204" pitchFamily="34" charset="0"/>
            </a:endParaRPr>
          </a:p>
          <a:p>
            <a:pPr marL="0" indent="0" algn="just">
              <a:buNone/>
            </a:pPr>
            <a:endParaRPr lang="es-ES" sz="1500" dirty="0">
              <a:solidFill>
                <a:schemeClr val="tx1">
                  <a:lumMod val="75000"/>
                  <a:lumOff val="25000"/>
                </a:schemeClr>
              </a:solidFill>
              <a:latin typeface="Calibri Light" panose="020F0302020204030204" pitchFamily="34" charset="0"/>
              <a:cs typeface="Calibri Light" panose="020F0302020204030204" pitchFamily="34" charset="0"/>
            </a:endParaRPr>
          </a:p>
          <a:p>
            <a:pPr marL="0" indent="0" algn="just">
              <a:buNone/>
            </a:pPr>
            <a:endParaRPr lang="es-CL" sz="1500" dirty="0">
              <a:solidFill>
                <a:schemeClr val="tx1">
                  <a:lumMod val="75000"/>
                  <a:lumOff val="25000"/>
                </a:schemeClr>
              </a:solidFill>
              <a:latin typeface="+mn-lt"/>
            </a:endParaRPr>
          </a:p>
          <a:p>
            <a:pPr marL="0" indent="0" algn="just">
              <a:buNone/>
            </a:pPr>
            <a:endParaRPr lang="es-ES" sz="1600" dirty="0">
              <a:solidFill>
                <a:schemeClr val="tx1">
                  <a:lumMod val="75000"/>
                  <a:lumOff val="25000"/>
                </a:schemeClr>
              </a:solidFill>
              <a:latin typeface="+mn-lt"/>
              <a:ea typeface="ＭＳ Ｐゴシック" charset="-128"/>
              <a:cs typeface="+mn-cs"/>
            </a:endParaRPr>
          </a:p>
        </p:txBody>
      </p:sp>
      <p:pic>
        <p:nvPicPr>
          <p:cNvPr id="7" name="Imagen 6">
            <a:extLst>
              <a:ext uri="{FF2B5EF4-FFF2-40B4-BE49-F238E27FC236}">
                <a16:creationId xmlns:a16="http://schemas.microsoft.com/office/drawing/2014/main" id="{59C0B2C5-D450-5245-9C15-C4DE033B2A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3461" y="316214"/>
            <a:ext cx="1091406" cy="1091406"/>
          </a:xfrm>
          <a:prstGeom prst="rect">
            <a:avLst/>
          </a:prstGeom>
        </p:spPr>
      </p:pic>
      <p:sp>
        <p:nvSpPr>
          <p:cNvPr id="11" name="Título 1">
            <a:extLst>
              <a:ext uri="{FF2B5EF4-FFF2-40B4-BE49-F238E27FC236}">
                <a16:creationId xmlns:a16="http://schemas.microsoft.com/office/drawing/2014/main" id="{9062EA39-4EC7-448D-9A5A-FBE74FE40763}"/>
              </a:ext>
            </a:extLst>
          </p:cNvPr>
          <p:cNvSpPr txBox="1">
            <a:spLocks/>
          </p:cNvSpPr>
          <p:nvPr/>
        </p:nvSpPr>
        <p:spPr>
          <a:xfrm>
            <a:off x="526774" y="483527"/>
            <a:ext cx="10429796" cy="634786"/>
          </a:xfrm>
          <a:prstGeom prst="rect">
            <a:avLst/>
          </a:prstGeom>
        </p:spPr>
        <p:txBody>
          <a:bodyPr/>
          <a:lstStyle>
            <a:lvl1pPr algn="l" defTabSz="457200" rtl="0" eaLnBrk="0" fontAlgn="base" hangingPunct="0">
              <a:spcBef>
                <a:spcPct val="0"/>
              </a:spcBef>
              <a:spcAft>
                <a:spcPct val="0"/>
              </a:spcAft>
              <a:defRPr sz="3200" b="1" kern="1200">
                <a:solidFill>
                  <a:schemeClr val="bg1"/>
                </a:solidFill>
                <a:latin typeface="Arial"/>
                <a:ea typeface="MS PGothic" panose="020B0600070205080204" pitchFamily="34" charset="-128"/>
                <a:cs typeface="Arial"/>
              </a:defRPr>
            </a:lvl1pPr>
            <a:lvl2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2pPr>
            <a:lvl3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3pPr>
            <a:lvl4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4pPr>
            <a:lvl5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5pPr>
            <a:lvl6pPr marL="457200" algn="l" defTabSz="457200" rtl="0" fontAlgn="base">
              <a:spcBef>
                <a:spcPct val="0"/>
              </a:spcBef>
              <a:spcAft>
                <a:spcPct val="0"/>
              </a:spcAft>
              <a:defRPr sz="3200" b="1">
                <a:solidFill>
                  <a:schemeClr val="bg1"/>
                </a:solidFill>
                <a:latin typeface="Arial" charset="0"/>
                <a:ea typeface="ＭＳ Ｐゴシック" charset="0"/>
                <a:cs typeface="Arial" charset="0"/>
              </a:defRPr>
            </a:lvl6pPr>
            <a:lvl7pPr marL="914400" algn="l" defTabSz="457200" rtl="0" fontAlgn="base">
              <a:spcBef>
                <a:spcPct val="0"/>
              </a:spcBef>
              <a:spcAft>
                <a:spcPct val="0"/>
              </a:spcAft>
              <a:defRPr sz="3200" b="1">
                <a:solidFill>
                  <a:schemeClr val="bg1"/>
                </a:solidFill>
                <a:latin typeface="Arial" charset="0"/>
                <a:ea typeface="ＭＳ Ｐゴシック" charset="0"/>
                <a:cs typeface="Arial" charset="0"/>
              </a:defRPr>
            </a:lvl7pPr>
            <a:lvl8pPr marL="1371600" algn="l" defTabSz="457200" rtl="0" fontAlgn="base">
              <a:spcBef>
                <a:spcPct val="0"/>
              </a:spcBef>
              <a:spcAft>
                <a:spcPct val="0"/>
              </a:spcAft>
              <a:defRPr sz="3200" b="1">
                <a:solidFill>
                  <a:schemeClr val="bg1"/>
                </a:solidFill>
                <a:latin typeface="Arial" charset="0"/>
                <a:ea typeface="ＭＳ Ｐゴシック" charset="0"/>
                <a:cs typeface="Arial" charset="0"/>
              </a:defRPr>
            </a:lvl8pPr>
            <a:lvl9pPr marL="1828800" algn="l" defTabSz="457200" rtl="0" fontAlgn="base">
              <a:spcBef>
                <a:spcPct val="0"/>
              </a:spcBef>
              <a:spcAft>
                <a:spcPct val="0"/>
              </a:spcAft>
              <a:defRPr sz="3200" b="1">
                <a:solidFill>
                  <a:schemeClr val="bg1"/>
                </a:solidFill>
                <a:latin typeface="Arial" charset="0"/>
                <a:ea typeface="ＭＳ Ｐゴシック" charset="0"/>
                <a:cs typeface="Arial" charset="0"/>
              </a:defRPr>
            </a:lvl9p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CONVOCATORIA ANILLOS 2024: RESTRICCIONES E INCOMPATIBILIDADES</a:t>
            </a:r>
          </a:p>
        </p:txBody>
      </p:sp>
    </p:spTree>
    <p:extLst>
      <p:ext uri="{BB962C8B-B14F-4D97-AF65-F5344CB8AC3E}">
        <p14:creationId xmlns:p14="http://schemas.microsoft.com/office/powerpoint/2010/main" val="1494380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07BEFB42-605E-5948-B2FB-F1AF69B6DC8C}"/>
              </a:ext>
            </a:extLst>
          </p:cNvPr>
          <p:cNvSpPr/>
          <p:nvPr/>
        </p:nvSpPr>
        <p:spPr>
          <a:xfrm>
            <a:off x="644548" y="1208174"/>
            <a:ext cx="10902904" cy="5048271"/>
          </a:xfrm>
          <a:prstGeom prst="roundRect">
            <a:avLst>
              <a:gd name="adj" fmla="val 3477"/>
            </a:avLst>
          </a:prstGeom>
          <a:solidFill>
            <a:srgbClr val="BFC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cxnSp>
        <p:nvCxnSpPr>
          <p:cNvPr id="4" name="Conector recto 3"/>
          <p:cNvCxnSpPr>
            <a:cxnSpLocks/>
          </p:cNvCxnSpPr>
          <p:nvPr/>
        </p:nvCxnSpPr>
        <p:spPr>
          <a:xfrm>
            <a:off x="696384" y="1054100"/>
            <a:ext cx="9487276"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6" name="Marcador de contenido 2">
            <a:extLst>
              <a:ext uri="{FF2B5EF4-FFF2-40B4-BE49-F238E27FC236}">
                <a16:creationId xmlns:a16="http://schemas.microsoft.com/office/drawing/2014/main" id="{C29423BA-CF19-2645-A39A-10CBD6A9379D}"/>
              </a:ext>
            </a:extLst>
          </p:cNvPr>
          <p:cNvSpPr>
            <a:spLocks noGrp="1"/>
          </p:cNvSpPr>
          <p:nvPr>
            <p:ph idx="1"/>
          </p:nvPr>
        </p:nvSpPr>
        <p:spPr>
          <a:xfrm>
            <a:off x="1188474" y="1208174"/>
            <a:ext cx="9815052" cy="5388863"/>
          </a:xfrm>
          <a:ln w="28575" cmpd="sng">
            <a:noFill/>
          </a:ln>
        </p:spPr>
        <p:txBody>
          <a:bodyPr/>
          <a:lstStyle/>
          <a:p>
            <a:pPr algn="just"/>
            <a:endParaRPr lang="es-ES" sz="1400" b="1" u="sng" dirty="0">
              <a:solidFill>
                <a:schemeClr val="tx1">
                  <a:lumMod val="75000"/>
                  <a:lumOff val="25000"/>
                </a:schemeClr>
              </a:solidFill>
              <a:latin typeface="+mn-lt"/>
            </a:endParaRPr>
          </a:p>
          <a:p>
            <a:pPr marL="0" indent="0" algn="just">
              <a:spcAft>
                <a:spcPts val="1800"/>
              </a:spcAft>
              <a:buNone/>
            </a:pPr>
            <a:r>
              <a:rPr lang="es-ES" sz="2000" b="1" u="sng" dirty="0">
                <a:solidFill>
                  <a:schemeClr val="tx1">
                    <a:lumMod val="75000"/>
                    <a:lumOff val="25000"/>
                  </a:schemeClr>
                </a:solidFill>
                <a:latin typeface="Calibri Light" panose="020F0302020204030204" pitchFamily="34" charset="0"/>
                <a:cs typeface="Calibri Light" panose="020F0302020204030204" pitchFamily="34" charset="0"/>
              </a:rPr>
              <a:t>PARTICIPACIÓN EN PROYECTOR ADJUDICADOS Y/O EN EJECUCIÓN</a:t>
            </a:r>
            <a:r>
              <a:rPr lang="es-ES" sz="2000" dirty="0">
                <a:solidFill>
                  <a:schemeClr val="tx1">
                    <a:lumMod val="75000"/>
                    <a:lumOff val="25000"/>
                  </a:schemeClr>
                </a:solidFill>
                <a:latin typeface="Calibri Light" panose="020F0302020204030204" pitchFamily="34" charset="0"/>
                <a:cs typeface="Calibri Light" panose="020F0302020204030204" pitchFamily="34" charset="0"/>
              </a:rPr>
              <a:t>:</a:t>
            </a:r>
            <a:endParaRPr lang="es-MX" sz="16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a:p>
            <a:pPr algn="just">
              <a:buFont typeface="Wingdings" panose="05000000000000000000" pitchFamily="2" charset="2"/>
              <a:buChar char="ü"/>
            </a:pPr>
            <a:r>
              <a:rPr lang="es-MX" sz="18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Un(a) Investigador(a) no podrá ejercer como Director(a) o Director(a) Alterno(a) de un Anillo, y a la vez ejercer como Director(a) o Director(a) Alterno(a) en otro proyecto Anillo, en cualquiera de sus modalidades, Núcleo, o Centro ANID. En el caso de adjudicarse una propuesta que lo ponga en esta situación, deberá desistirse de su propuesta o renunciar al proyecto o centro vigente, según su preferencia y de acuerdo al cargo postulado en la propuesta. Si rechaza la propuesta recién adjudicada, ésta se considerará por completa desistida; si opta por el nuevo Anillo, deberá renunciar a su cargo en el proyecto o Centro vigente y deberá informar que ha presentado la solicitud de reemplazo, al instrumento respectivo, dentro de los 20 (veinte) primeros días contados desde el aviso de adjudicación. En caso de no resolver estas incompatibilidades dentro del plazo indicado, la nueva propuesta se dará por desistida.</a:t>
            </a:r>
            <a:endParaRPr lang="es-ES" sz="2000" dirty="0">
              <a:solidFill>
                <a:schemeClr val="tx1">
                  <a:lumMod val="75000"/>
                  <a:lumOff val="25000"/>
                </a:schemeClr>
              </a:solidFill>
              <a:latin typeface="Calibri Light" panose="020F0302020204030204" pitchFamily="34" charset="0"/>
              <a:cs typeface="Calibri Light" panose="020F0302020204030204" pitchFamily="34" charset="0"/>
            </a:endParaRPr>
          </a:p>
          <a:p>
            <a:pPr marL="0" indent="0" algn="just">
              <a:buNone/>
            </a:pPr>
            <a:endParaRPr lang="es-ES" sz="2000" dirty="0">
              <a:solidFill>
                <a:schemeClr val="tx1">
                  <a:lumMod val="75000"/>
                  <a:lumOff val="25000"/>
                </a:schemeClr>
              </a:solidFill>
              <a:latin typeface="Calibri Light" panose="020F0302020204030204" pitchFamily="34" charset="0"/>
              <a:cs typeface="Calibri Light" panose="020F0302020204030204" pitchFamily="34" charset="0"/>
            </a:endParaRPr>
          </a:p>
          <a:p>
            <a:pPr marL="0" indent="0" algn="just">
              <a:buNone/>
            </a:pPr>
            <a:endParaRPr lang="es-ES" sz="1500" dirty="0">
              <a:solidFill>
                <a:schemeClr val="tx1">
                  <a:lumMod val="75000"/>
                  <a:lumOff val="25000"/>
                </a:schemeClr>
              </a:solidFill>
              <a:latin typeface="Calibri Light" panose="020F0302020204030204" pitchFamily="34" charset="0"/>
              <a:cs typeface="Calibri Light" panose="020F0302020204030204" pitchFamily="34" charset="0"/>
            </a:endParaRPr>
          </a:p>
          <a:p>
            <a:pPr marL="0" indent="0" algn="just">
              <a:buNone/>
            </a:pPr>
            <a:endParaRPr lang="es-CL" sz="1500" dirty="0">
              <a:solidFill>
                <a:schemeClr val="tx1">
                  <a:lumMod val="75000"/>
                  <a:lumOff val="25000"/>
                </a:schemeClr>
              </a:solidFill>
              <a:latin typeface="+mn-lt"/>
            </a:endParaRPr>
          </a:p>
          <a:p>
            <a:pPr marL="0" indent="0" algn="just">
              <a:buNone/>
            </a:pPr>
            <a:endParaRPr lang="es-ES" sz="1600" dirty="0">
              <a:solidFill>
                <a:schemeClr val="tx1">
                  <a:lumMod val="75000"/>
                  <a:lumOff val="25000"/>
                </a:schemeClr>
              </a:solidFill>
              <a:latin typeface="+mn-lt"/>
              <a:ea typeface="ＭＳ Ｐゴシック" charset="-128"/>
              <a:cs typeface="+mn-cs"/>
            </a:endParaRPr>
          </a:p>
        </p:txBody>
      </p:sp>
      <p:pic>
        <p:nvPicPr>
          <p:cNvPr id="7" name="Imagen 6">
            <a:extLst>
              <a:ext uri="{FF2B5EF4-FFF2-40B4-BE49-F238E27FC236}">
                <a16:creationId xmlns:a16="http://schemas.microsoft.com/office/drawing/2014/main" id="{59C0B2C5-D450-5245-9C15-C4DE033B2A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3461" y="316214"/>
            <a:ext cx="1091406" cy="1091406"/>
          </a:xfrm>
          <a:prstGeom prst="rect">
            <a:avLst/>
          </a:prstGeom>
        </p:spPr>
      </p:pic>
      <p:sp>
        <p:nvSpPr>
          <p:cNvPr id="11" name="Título 1">
            <a:extLst>
              <a:ext uri="{FF2B5EF4-FFF2-40B4-BE49-F238E27FC236}">
                <a16:creationId xmlns:a16="http://schemas.microsoft.com/office/drawing/2014/main" id="{9062EA39-4EC7-448D-9A5A-FBE74FE40763}"/>
              </a:ext>
            </a:extLst>
          </p:cNvPr>
          <p:cNvSpPr txBox="1">
            <a:spLocks/>
          </p:cNvSpPr>
          <p:nvPr/>
        </p:nvSpPr>
        <p:spPr>
          <a:xfrm>
            <a:off x="483541" y="475714"/>
            <a:ext cx="10519985" cy="634786"/>
          </a:xfrm>
          <a:prstGeom prst="rect">
            <a:avLst/>
          </a:prstGeom>
        </p:spPr>
        <p:txBody>
          <a:bodyPr/>
          <a:lstStyle>
            <a:lvl1pPr algn="l" defTabSz="457200" rtl="0" eaLnBrk="0" fontAlgn="base" hangingPunct="0">
              <a:spcBef>
                <a:spcPct val="0"/>
              </a:spcBef>
              <a:spcAft>
                <a:spcPct val="0"/>
              </a:spcAft>
              <a:defRPr sz="3200" b="1" kern="1200">
                <a:solidFill>
                  <a:schemeClr val="bg1"/>
                </a:solidFill>
                <a:latin typeface="Arial"/>
                <a:ea typeface="MS PGothic" panose="020B0600070205080204" pitchFamily="34" charset="-128"/>
                <a:cs typeface="Arial"/>
              </a:defRPr>
            </a:lvl1pPr>
            <a:lvl2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2pPr>
            <a:lvl3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3pPr>
            <a:lvl4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4pPr>
            <a:lvl5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5pPr>
            <a:lvl6pPr marL="457200" algn="l" defTabSz="457200" rtl="0" fontAlgn="base">
              <a:spcBef>
                <a:spcPct val="0"/>
              </a:spcBef>
              <a:spcAft>
                <a:spcPct val="0"/>
              </a:spcAft>
              <a:defRPr sz="3200" b="1">
                <a:solidFill>
                  <a:schemeClr val="bg1"/>
                </a:solidFill>
                <a:latin typeface="Arial" charset="0"/>
                <a:ea typeface="ＭＳ Ｐゴシック" charset="0"/>
                <a:cs typeface="Arial" charset="0"/>
              </a:defRPr>
            </a:lvl6pPr>
            <a:lvl7pPr marL="914400" algn="l" defTabSz="457200" rtl="0" fontAlgn="base">
              <a:spcBef>
                <a:spcPct val="0"/>
              </a:spcBef>
              <a:spcAft>
                <a:spcPct val="0"/>
              </a:spcAft>
              <a:defRPr sz="3200" b="1">
                <a:solidFill>
                  <a:schemeClr val="bg1"/>
                </a:solidFill>
                <a:latin typeface="Arial" charset="0"/>
                <a:ea typeface="ＭＳ Ｐゴシック" charset="0"/>
                <a:cs typeface="Arial" charset="0"/>
              </a:defRPr>
            </a:lvl7pPr>
            <a:lvl8pPr marL="1371600" algn="l" defTabSz="457200" rtl="0" fontAlgn="base">
              <a:spcBef>
                <a:spcPct val="0"/>
              </a:spcBef>
              <a:spcAft>
                <a:spcPct val="0"/>
              </a:spcAft>
              <a:defRPr sz="3200" b="1">
                <a:solidFill>
                  <a:schemeClr val="bg1"/>
                </a:solidFill>
                <a:latin typeface="Arial" charset="0"/>
                <a:ea typeface="ＭＳ Ｐゴシック" charset="0"/>
                <a:cs typeface="Arial" charset="0"/>
              </a:defRPr>
            </a:lvl8pPr>
            <a:lvl9pPr marL="1828800" algn="l" defTabSz="457200" rtl="0" fontAlgn="base">
              <a:spcBef>
                <a:spcPct val="0"/>
              </a:spcBef>
              <a:spcAft>
                <a:spcPct val="0"/>
              </a:spcAft>
              <a:defRPr sz="3200" b="1">
                <a:solidFill>
                  <a:schemeClr val="bg1"/>
                </a:solidFill>
                <a:latin typeface="Arial" charset="0"/>
                <a:ea typeface="ＭＳ Ｐゴシック" charset="0"/>
                <a:cs typeface="Arial" charset="0"/>
              </a:defRPr>
            </a:lvl9p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CONVOCATORIA ANILLOS 2024: RESTRICCIONES E INCOMPATIBILIDADES</a:t>
            </a:r>
          </a:p>
        </p:txBody>
      </p:sp>
    </p:spTree>
    <p:extLst>
      <p:ext uri="{BB962C8B-B14F-4D97-AF65-F5344CB8AC3E}">
        <p14:creationId xmlns:p14="http://schemas.microsoft.com/office/powerpoint/2010/main" val="1294740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07BEFB42-605E-5948-B2FB-F1AF69B6DC8C}"/>
              </a:ext>
            </a:extLst>
          </p:cNvPr>
          <p:cNvSpPr/>
          <p:nvPr/>
        </p:nvSpPr>
        <p:spPr>
          <a:xfrm>
            <a:off x="644548" y="1208174"/>
            <a:ext cx="10902904" cy="5048271"/>
          </a:xfrm>
          <a:prstGeom prst="roundRect">
            <a:avLst>
              <a:gd name="adj" fmla="val 3477"/>
            </a:avLst>
          </a:prstGeom>
          <a:solidFill>
            <a:srgbClr val="BFC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cxnSp>
        <p:nvCxnSpPr>
          <p:cNvPr id="4" name="Conector recto 3"/>
          <p:cNvCxnSpPr>
            <a:cxnSpLocks/>
          </p:cNvCxnSpPr>
          <p:nvPr/>
        </p:nvCxnSpPr>
        <p:spPr>
          <a:xfrm>
            <a:off x="696384" y="1054100"/>
            <a:ext cx="9487276"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6" name="Marcador de contenido 2">
            <a:extLst>
              <a:ext uri="{FF2B5EF4-FFF2-40B4-BE49-F238E27FC236}">
                <a16:creationId xmlns:a16="http://schemas.microsoft.com/office/drawing/2014/main" id="{C29423BA-CF19-2645-A39A-10CBD6A9379D}"/>
              </a:ext>
            </a:extLst>
          </p:cNvPr>
          <p:cNvSpPr>
            <a:spLocks noGrp="1"/>
          </p:cNvSpPr>
          <p:nvPr>
            <p:ph idx="1"/>
          </p:nvPr>
        </p:nvSpPr>
        <p:spPr>
          <a:xfrm>
            <a:off x="1188474" y="1208174"/>
            <a:ext cx="9815052" cy="5388863"/>
          </a:xfrm>
          <a:ln w="28575" cmpd="sng">
            <a:noFill/>
          </a:ln>
        </p:spPr>
        <p:txBody>
          <a:bodyPr/>
          <a:lstStyle/>
          <a:p>
            <a:pPr algn="just"/>
            <a:endParaRPr lang="es-ES" sz="1400" b="1" u="sng" dirty="0">
              <a:solidFill>
                <a:schemeClr val="tx1">
                  <a:lumMod val="75000"/>
                  <a:lumOff val="25000"/>
                </a:schemeClr>
              </a:solidFill>
              <a:latin typeface="+mn-lt"/>
            </a:endParaRPr>
          </a:p>
          <a:p>
            <a:pPr marL="0" indent="0" algn="just">
              <a:spcAft>
                <a:spcPts val="1800"/>
              </a:spcAft>
              <a:buNone/>
            </a:pPr>
            <a:r>
              <a:rPr lang="es-ES" sz="2000" b="1" u="sng" dirty="0">
                <a:solidFill>
                  <a:schemeClr val="tx1">
                    <a:lumMod val="75000"/>
                    <a:lumOff val="25000"/>
                  </a:schemeClr>
                </a:solidFill>
                <a:latin typeface="Calibri Light" panose="020F0302020204030204" pitchFamily="34" charset="0"/>
                <a:cs typeface="Calibri Light" panose="020F0302020204030204" pitchFamily="34" charset="0"/>
              </a:rPr>
              <a:t>PARTICIPACIÓN EN PROYECTOR ADJUDICADOS Y/O EN EJECUCIÓN</a:t>
            </a:r>
            <a:r>
              <a:rPr lang="es-ES" sz="2000" dirty="0">
                <a:solidFill>
                  <a:schemeClr val="tx1">
                    <a:lumMod val="75000"/>
                    <a:lumOff val="25000"/>
                  </a:schemeClr>
                </a:solidFill>
                <a:latin typeface="Calibri Light" panose="020F0302020204030204" pitchFamily="34" charset="0"/>
                <a:cs typeface="Calibri Light" panose="020F0302020204030204" pitchFamily="34" charset="0"/>
              </a:rPr>
              <a:t>:</a:t>
            </a:r>
            <a:endParaRPr lang="es-MX" sz="16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a:p>
            <a:pPr algn="just">
              <a:buFont typeface="Wingdings" panose="05000000000000000000" pitchFamily="2" charset="2"/>
              <a:buChar char="ü"/>
            </a:pPr>
            <a:r>
              <a:rPr lang="es-MX" sz="18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Un(a) investigador(a) podrá ejercer como Investigador(a) principal en un máximo de 2 (dos) proyectos Anillo, en cualquiera de sus modalidades, Centros ANID y/o Núcleo Milenio. En el caso de adjudicarse una propuesta que lo ponga en una situación que incumpla este punto, deberá desistirse de su propuesta o renunciar a alguno de los proyectos o centros vigente, según su preferencia y de acuerdo con cargo postulado en la propuesta. Si rechaza la propuesta recién adjudicada, ésta se considerará por completa desistida. Si opta por el nuevo Anillo, deberá renunciar a alguno de los cargos en los proyectos o Centros vigentes y deberá informar que ha presentado la solicitud de reemplazo, al instrumento respectivo, dentro de los 20 (veinte) primeros días contados desde el aviso de adjudicación. En caso de no resolver estas incompatibilidades dentro del plazo indicado, la nueva propuesta se dará por desistida.</a:t>
            </a:r>
            <a:endParaRPr lang="es-ES" sz="2000" dirty="0">
              <a:solidFill>
                <a:schemeClr val="tx1">
                  <a:lumMod val="75000"/>
                  <a:lumOff val="25000"/>
                </a:schemeClr>
              </a:solidFill>
              <a:latin typeface="Calibri Light" panose="020F0302020204030204" pitchFamily="34" charset="0"/>
              <a:cs typeface="Calibri Light" panose="020F0302020204030204" pitchFamily="34" charset="0"/>
            </a:endParaRPr>
          </a:p>
          <a:p>
            <a:pPr marL="0" indent="0" algn="just">
              <a:buNone/>
            </a:pPr>
            <a:endParaRPr lang="es-ES" sz="1500" dirty="0">
              <a:solidFill>
                <a:schemeClr val="tx1">
                  <a:lumMod val="75000"/>
                  <a:lumOff val="25000"/>
                </a:schemeClr>
              </a:solidFill>
              <a:latin typeface="Calibri Light" panose="020F0302020204030204" pitchFamily="34" charset="0"/>
              <a:cs typeface="Calibri Light" panose="020F0302020204030204" pitchFamily="34" charset="0"/>
            </a:endParaRPr>
          </a:p>
          <a:p>
            <a:pPr marL="0" indent="0" algn="just">
              <a:buNone/>
            </a:pPr>
            <a:endParaRPr lang="es-CL" sz="1500" dirty="0">
              <a:solidFill>
                <a:schemeClr val="tx1">
                  <a:lumMod val="75000"/>
                  <a:lumOff val="25000"/>
                </a:schemeClr>
              </a:solidFill>
              <a:latin typeface="+mn-lt"/>
            </a:endParaRPr>
          </a:p>
          <a:p>
            <a:pPr marL="0" indent="0" algn="just">
              <a:buNone/>
            </a:pPr>
            <a:endParaRPr lang="es-ES" sz="1600" dirty="0">
              <a:solidFill>
                <a:schemeClr val="tx1">
                  <a:lumMod val="75000"/>
                  <a:lumOff val="25000"/>
                </a:schemeClr>
              </a:solidFill>
              <a:latin typeface="+mn-lt"/>
              <a:ea typeface="ＭＳ Ｐゴシック" charset="-128"/>
              <a:cs typeface="+mn-cs"/>
            </a:endParaRPr>
          </a:p>
        </p:txBody>
      </p:sp>
      <p:pic>
        <p:nvPicPr>
          <p:cNvPr id="7" name="Imagen 6">
            <a:extLst>
              <a:ext uri="{FF2B5EF4-FFF2-40B4-BE49-F238E27FC236}">
                <a16:creationId xmlns:a16="http://schemas.microsoft.com/office/drawing/2014/main" id="{59C0B2C5-D450-5245-9C15-C4DE033B2A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3461" y="316214"/>
            <a:ext cx="1091406" cy="1091406"/>
          </a:xfrm>
          <a:prstGeom prst="rect">
            <a:avLst/>
          </a:prstGeom>
        </p:spPr>
      </p:pic>
      <p:sp>
        <p:nvSpPr>
          <p:cNvPr id="5" name="Título 4">
            <a:extLst>
              <a:ext uri="{FF2B5EF4-FFF2-40B4-BE49-F238E27FC236}">
                <a16:creationId xmlns:a16="http://schemas.microsoft.com/office/drawing/2014/main" id="{30FE2105-3287-4463-B4AB-9C8F970B0E20}"/>
              </a:ext>
            </a:extLst>
          </p:cNvPr>
          <p:cNvSpPr>
            <a:spLocks noGrp="1"/>
          </p:cNvSpPr>
          <p:nvPr>
            <p:ph type="title"/>
          </p:nvPr>
        </p:nvSpPr>
        <p:spPr/>
        <p:txBody>
          <a:bodyPr/>
          <a:lstStyle/>
          <a:p>
            <a:endParaRPr lang="es-CL" dirty="0"/>
          </a:p>
        </p:txBody>
      </p:sp>
      <p:sp>
        <p:nvSpPr>
          <p:cNvPr id="11" name="Título 1">
            <a:extLst>
              <a:ext uri="{FF2B5EF4-FFF2-40B4-BE49-F238E27FC236}">
                <a16:creationId xmlns:a16="http://schemas.microsoft.com/office/drawing/2014/main" id="{9062EA39-4EC7-448D-9A5A-FBE74FE40763}"/>
              </a:ext>
            </a:extLst>
          </p:cNvPr>
          <p:cNvSpPr txBox="1">
            <a:spLocks/>
          </p:cNvSpPr>
          <p:nvPr/>
        </p:nvSpPr>
        <p:spPr>
          <a:xfrm>
            <a:off x="347133" y="469987"/>
            <a:ext cx="10519985" cy="634786"/>
          </a:xfrm>
          <a:prstGeom prst="rect">
            <a:avLst/>
          </a:prstGeom>
        </p:spPr>
        <p:txBody>
          <a:bodyPr/>
          <a:lstStyle>
            <a:lvl1pPr algn="l" defTabSz="457200" rtl="0" eaLnBrk="0" fontAlgn="base" hangingPunct="0">
              <a:spcBef>
                <a:spcPct val="0"/>
              </a:spcBef>
              <a:spcAft>
                <a:spcPct val="0"/>
              </a:spcAft>
              <a:defRPr sz="3200" b="1" kern="1200">
                <a:solidFill>
                  <a:schemeClr val="bg1"/>
                </a:solidFill>
                <a:latin typeface="Arial"/>
                <a:ea typeface="MS PGothic" panose="020B0600070205080204" pitchFamily="34" charset="-128"/>
                <a:cs typeface="Arial"/>
              </a:defRPr>
            </a:lvl1pPr>
            <a:lvl2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2pPr>
            <a:lvl3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3pPr>
            <a:lvl4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4pPr>
            <a:lvl5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5pPr>
            <a:lvl6pPr marL="457200" algn="l" defTabSz="457200" rtl="0" fontAlgn="base">
              <a:spcBef>
                <a:spcPct val="0"/>
              </a:spcBef>
              <a:spcAft>
                <a:spcPct val="0"/>
              </a:spcAft>
              <a:defRPr sz="3200" b="1">
                <a:solidFill>
                  <a:schemeClr val="bg1"/>
                </a:solidFill>
                <a:latin typeface="Arial" charset="0"/>
                <a:ea typeface="ＭＳ Ｐゴシック" charset="0"/>
                <a:cs typeface="Arial" charset="0"/>
              </a:defRPr>
            </a:lvl6pPr>
            <a:lvl7pPr marL="914400" algn="l" defTabSz="457200" rtl="0" fontAlgn="base">
              <a:spcBef>
                <a:spcPct val="0"/>
              </a:spcBef>
              <a:spcAft>
                <a:spcPct val="0"/>
              </a:spcAft>
              <a:defRPr sz="3200" b="1">
                <a:solidFill>
                  <a:schemeClr val="bg1"/>
                </a:solidFill>
                <a:latin typeface="Arial" charset="0"/>
                <a:ea typeface="ＭＳ Ｐゴシック" charset="0"/>
                <a:cs typeface="Arial" charset="0"/>
              </a:defRPr>
            </a:lvl7pPr>
            <a:lvl8pPr marL="1371600" algn="l" defTabSz="457200" rtl="0" fontAlgn="base">
              <a:spcBef>
                <a:spcPct val="0"/>
              </a:spcBef>
              <a:spcAft>
                <a:spcPct val="0"/>
              </a:spcAft>
              <a:defRPr sz="3200" b="1">
                <a:solidFill>
                  <a:schemeClr val="bg1"/>
                </a:solidFill>
                <a:latin typeface="Arial" charset="0"/>
                <a:ea typeface="ＭＳ Ｐゴシック" charset="0"/>
                <a:cs typeface="Arial" charset="0"/>
              </a:defRPr>
            </a:lvl8pPr>
            <a:lvl9pPr marL="1828800" algn="l" defTabSz="457200" rtl="0" fontAlgn="base">
              <a:spcBef>
                <a:spcPct val="0"/>
              </a:spcBef>
              <a:spcAft>
                <a:spcPct val="0"/>
              </a:spcAft>
              <a:defRPr sz="3200" b="1">
                <a:solidFill>
                  <a:schemeClr val="bg1"/>
                </a:solidFill>
                <a:latin typeface="Arial" charset="0"/>
                <a:ea typeface="ＭＳ Ｐゴシック" charset="0"/>
                <a:cs typeface="Arial" charset="0"/>
              </a:defRPr>
            </a:lvl9p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CONVOCATORIA ANILLOS 2024: RESTRICCIONES E INCOMPATIBILIDADES</a:t>
            </a:r>
          </a:p>
        </p:txBody>
      </p:sp>
    </p:spTree>
    <p:extLst>
      <p:ext uri="{BB962C8B-B14F-4D97-AF65-F5344CB8AC3E}">
        <p14:creationId xmlns:p14="http://schemas.microsoft.com/office/powerpoint/2010/main" val="902488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07BEFB42-605E-5948-B2FB-F1AF69B6DC8C}"/>
              </a:ext>
            </a:extLst>
          </p:cNvPr>
          <p:cNvSpPr/>
          <p:nvPr/>
        </p:nvSpPr>
        <p:spPr>
          <a:xfrm>
            <a:off x="644548" y="1208174"/>
            <a:ext cx="10902904" cy="5048271"/>
          </a:xfrm>
          <a:prstGeom prst="roundRect">
            <a:avLst>
              <a:gd name="adj" fmla="val 3477"/>
            </a:avLst>
          </a:prstGeom>
          <a:solidFill>
            <a:srgbClr val="BFC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cxnSp>
        <p:nvCxnSpPr>
          <p:cNvPr id="4" name="Conector recto 3"/>
          <p:cNvCxnSpPr>
            <a:cxnSpLocks/>
          </p:cNvCxnSpPr>
          <p:nvPr/>
        </p:nvCxnSpPr>
        <p:spPr>
          <a:xfrm>
            <a:off x="696384" y="1054100"/>
            <a:ext cx="9487276"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6" name="Marcador de contenido 2">
            <a:extLst>
              <a:ext uri="{FF2B5EF4-FFF2-40B4-BE49-F238E27FC236}">
                <a16:creationId xmlns:a16="http://schemas.microsoft.com/office/drawing/2014/main" id="{C29423BA-CF19-2645-A39A-10CBD6A9379D}"/>
              </a:ext>
            </a:extLst>
          </p:cNvPr>
          <p:cNvSpPr>
            <a:spLocks noGrp="1"/>
          </p:cNvSpPr>
          <p:nvPr>
            <p:ph idx="1"/>
          </p:nvPr>
        </p:nvSpPr>
        <p:spPr>
          <a:xfrm>
            <a:off x="1188474" y="1208174"/>
            <a:ext cx="9815052" cy="5388863"/>
          </a:xfrm>
          <a:ln w="28575" cmpd="sng">
            <a:noFill/>
          </a:ln>
        </p:spPr>
        <p:txBody>
          <a:bodyPr/>
          <a:lstStyle/>
          <a:p>
            <a:pPr algn="just"/>
            <a:endParaRPr lang="es-ES" sz="1400" b="1" u="sng" dirty="0">
              <a:solidFill>
                <a:schemeClr val="tx1">
                  <a:lumMod val="75000"/>
                  <a:lumOff val="25000"/>
                </a:schemeClr>
              </a:solidFill>
              <a:latin typeface="+mn-lt"/>
            </a:endParaRPr>
          </a:p>
          <a:p>
            <a:pPr marL="0" indent="0" algn="just">
              <a:spcAft>
                <a:spcPts val="1800"/>
              </a:spcAft>
              <a:buNone/>
            </a:pPr>
            <a:r>
              <a:rPr lang="es-ES" sz="2000" b="1" u="sng" dirty="0">
                <a:solidFill>
                  <a:schemeClr val="tx1">
                    <a:lumMod val="75000"/>
                    <a:lumOff val="25000"/>
                  </a:schemeClr>
                </a:solidFill>
                <a:latin typeface="Calibri Light" panose="020F0302020204030204" pitchFamily="34" charset="0"/>
                <a:cs typeface="Calibri Light" panose="020F0302020204030204" pitchFamily="34" charset="0"/>
              </a:rPr>
              <a:t>PARTICIPACIÓN EN PROYECTOR ADJUDICADOS Y/O EN EJECUCIÓN</a:t>
            </a:r>
            <a:r>
              <a:rPr lang="es-ES" sz="2000" dirty="0">
                <a:solidFill>
                  <a:schemeClr val="tx1">
                    <a:lumMod val="75000"/>
                    <a:lumOff val="25000"/>
                  </a:schemeClr>
                </a:solidFill>
                <a:latin typeface="Calibri Light" panose="020F0302020204030204" pitchFamily="34" charset="0"/>
                <a:cs typeface="Calibri Light" panose="020F0302020204030204" pitchFamily="34" charset="0"/>
              </a:rPr>
              <a:t>:</a:t>
            </a:r>
            <a:endParaRPr lang="es-MX" sz="16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a:p>
            <a:pPr algn="just">
              <a:buFont typeface="Wingdings" panose="05000000000000000000" pitchFamily="2" charset="2"/>
              <a:buChar char="ü"/>
            </a:pPr>
            <a:r>
              <a:rPr lang="es-MX" sz="18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Un(a) investigador(a) podrá participar simultáneamente en la categoría de Investigador(a) Asociado, en un máximo de dos proyectos Anillo, en cualquiera de sus modalidades, Centros ANID y/o Núcleo Milenio. En el caso de adjudicarse una propuesta que lo ponga en una situación que incumpla este punto, deberá desistirse de su propuesta o renunciar a alguno de los proyectos o centros vigente, según su preferencia y de acuerdo con cargo postulado en la propuesta. Si rechaza la propuesta recién adjudicada, ésta se considerará por completa desistida. Si opta por el nuevo Anillo, deberá renunciar a alguno de los cargos en los proyectos o Centros vigentes y deberá informar que ha presentado la solicitud de reemplazo, al instrumento respectivo, dentro de los 20 (veinte) primeros días contados desde el aviso de adjudicación. En caso de no resolver estas incompatibilidades dentro del plazo indicado, la nueva propuesta se dará por desistida.</a:t>
            </a:r>
            <a:endParaRPr lang="es-ES" sz="1500" dirty="0">
              <a:solidFill>
                <a:schemeClr val="tx1">
                  <a:lumMod val="75000"/>
                  <a:lumOff val="25000"/>
                </a:schemeClr>
              </a:solidFill>
              <a:latin typeface="Calibri Light" panose="020F0302020204030204" pitchFamily="34" charset="0"/>
              <a:cs typeface="Calibri Light" panose="020F0302020204030204" pitchFamily="34" charset="0"/>
            </a:endParaRPr>
          </a:p>
          <a:p>
            <a:pPr marL="0" indent="0" algn="just">
              <a:buNone/>
            </a:pPr>
            <a:endParaRPr lang="es-CL" sz="1500" dirty="0">
              <a:solidFill>
                <a:schemeClr val="tx1">
                  <a:lumMod val="75000"/>
                  <a:lumOff val="25000"/>
                </a:schemeClr>
              </a:solidFill>
              <a:latin typeface="+mn-lt"/>
            </a:endParaRPr>
          </a:p>
          <a:p>
            <a:pPr marL="0" indent="0" algn="just">
              <a:buNone/>
            </a:pPr>
            <a:endParaRPr lang="es-ES" sz="1600" dirty="0">
              <a:solidFill>
                <a:schemeClr val="tx1">
                  <a:lumMod val="75000"/>
                  <a:lumOff val="25000"/>
                </a:schemeClr>
              </a:solidFill>
              <a:latin typeface="+mn-lt"/>
              <a:ea typeface="ＭＳ Ｐゴシック" charset="-128"/>
              <a:cs typeface="+mn-cs"/>
            </a:endParaRPr>
          </a:p>
        </p:txBody>
      </p:sp>
      <p:pic>
        <p:nvPicPr>
          <p:cNvPr id="7" name="Imagen 6">
            <a:extLst>
              <a:ext uri="{FF2B5EF4-FFF2-40B4-BE49-F238E27FC236}">
                <a16:creationId xmlns:a16="http://schemas.microsoft.com/office/drawing/2014/main" id="{59C0B2C5-D450-5245-9C15-C4DE033B2A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3461" y="316214"/>
            <a:ext cx="1091406" cy="1091406"/>
          </a:xfrm>
          <a:prstGeom prst="rect">
            <a:avLst/>
          </a:prstGeom>
        </p:spPr>
      </p:pic>
      <p:sp>
        <p:nvSpPr>
          <p:cNvPr id="11" name="Título 1">
            <a:extLst>
              <a:ext uri="{FF2B5EF4-FFF2-40B4-BE49-F238E27FC236}">
                <a16:creationId xmlns:a16="http://schemas.microsoft.com/office/drawing/2014/main" id="{9062EA39-4EC7-448D-9A5A-FBE74FE40763}"/>
              </a:ext>
            </a:extLst>
          </p:cNvPr>
          <p:cNvSpPr txBox="1">
            <a:spLocks/>
          </p:cNvSpPr>
          <p:nvPr/>
        </p:nvSpPr>
        <p:spPr>
          <a:xfrm>
            <a:off x="347133" y="469987"/>
            <a:ext cx="10519985" cy="634786"/>
          </a:xfrm>
          <a:prstGeom prst="rect">
            <a:avLst/>
          </a:prstGeom>
        </p:spPr>
        <p:txBody>
          <a:bodyPr/>
          <a:lstStyle>
            <a:lvl1pPr algn="l" defTabSz="457200" rtl="0" eaLnBrk="0" fontAlgn="base" hangingPunct="0">
              <a:spcBef>
                <a:spcPct val="0"/>
              </a:spcBef>
              <a:spcAft>
                <a:spcPct val="0"/>
              </a:spcAft>
              <a:defRPr sz="3200" b="1" kern="1200">
                <a:solidFill>
                  <a:schemeClr val="bg1"/>
                </a:solidFill>
                <a:latin typeface="Arial"/>
                <a:ea typeface="MS PGothic" panose="020B0600070205080204" pitchFamily="34" charset="-128"/>
                <a:cs typeface="Arial"/>
              </a:defRPr>
            </a:lvl1pPr>
            <a:lvl2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2pPr>
            <a:lvl3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3pPr>
            <a:lvl4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4pPr>
            <a:lvl5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5pPr>
            <a:lvl6pPr marL="457200" algn="l" defTabSz="457200" rtl="0" fontAlgn="base">
              <a:spcBef>
                <a:spcPct val="0"/>
              </a:spcBef>
              <a:spcAft>
                <a:spcPct val="0"/>
              </a:spcAft>
              <a:defRPr sz="3200" b="1">
                <a:solidFill>
                  <a:schemeClr val="bg1"/>
                </a:solidFill>
                <a:latin typeface="Arial" charset="0"/>
                <a:ea typeface="ＭＳ Ｐゴシック" charset="0"/>
                <a:cs typeface="Arial" charset="0"/>
              </a:defRPr>
            </a:lvl6pPr>
            <a:lvl7pPr marL="914400" algn="l" defTabSz="457200" rtl="0" fontAlgn="base">
              <a:spcBef>
                <a:spcPct val="0"/>
              </a:spcBef>
              <a:spcAft>
                <a:spcPct val="0"/>
              </a:spcAft>
              <a:defRPr sz="3200" b="1">
                <a:solidFill>
                  <a:schemeClr val="bg1"/>
                </a:solidFill>
                <a:latin typeface="Arial" charset="0"/>
                <a:ea typeface="ＭＳ Ｐゴシック" charset="0"/>
                <a:cs typeface="Arial" charset="0"/>
              </a:defRPr>
            </a:lvl7pPr>
            <a:lvl8pPr marL="1371600" algn="l" defTabSz="457200" rtl="0" fontAlgn="base">
              <a:spcBef>
                <a:spcPct val="0"/>
              </a:spcBef>
              <a:spcAft>
                <a:spcPct val="0"/>
              </a:spcAft>
              <a:defRPr sz="3200" b="1">
                <a:solidFill>
                  <a:schemeClr val="bg1"/>
                </a:solidFill>
                <a:latin typeface="Arial" charset="0"/>
                <a:ea typeface="ＭＳ Ｐゴシック" charset="0"/>
                <a:cs typeface="Arial" charset="0"/>
              </a:defRPr>
            </a:lvl8pPr>
            <a:lvl9pPr marL="1828800" algn="l" defTabSz="457200" rtl="0" fontAlgn="base">
              <a:spcBef>
                <a:spcPct val="0"/>
              </a:spcBef>
              <a:spcAft>
                <a:spcPct val="0"/>
              </a:spcAft>
              <a:defRPr sz="3200" b="1">
                <a:solidFill>
                  <a:schemeClr val="bg1"/>
                </a:solidFill>
                <a:latin typeface="Arial" charset="0"/>
                <a:ea typeface="ＭＳ Ｐゴシック" charset="0"/>
                <a:cs typeface="Arial" charset="0"/>
              </a:defRPr>
            </a:lvl9p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CONVOCATORIA ANILLOS 2024: RESTRICCIONES E INCOMPATIBILIDADES</a:t>
            </a:r>
          </a:p>
        </p:txBody>
      </p:sp>
    </p:spTree>
    <p:extLst>
      <p:ext uri="{BB962C8B-B14F-4D97-AF65-F5344CB8AC3E}">
        <p14:creationId xmlns:p14="http://schemas.microsoft.com/office/powerpoint/2010/main" val="4278712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07BEFB42-605E-5948-B2FB-F1AF69B6DC8C}"/>
              </a:ext>
            </a:extLst>
          </p:cNvPr>
          <p:cNvSpPr/>
          <p:nvPr/>
        </p:nvSpPr>
        <p:spPr>
          <a:xfrm>
            <a:off x="644548" y="1208174"/>
            <a:ext cx="10902904" cy="5048271"/>
          </a:xfrm>
          <a:prstGeom prst="roundRect">
            <a:avLst>
              <a:gd name="adj" fmla="val 3477"/>
            </a:avLst>
          </a:prstGeom>
          <a:solidFill>
            <a:srgbClr val="BFC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cxnSp>
        <p:nvCxnSpPr>
          <p:cNvPr id="4" name="Conector recto 3"/>
          <p:cNvCxnSpPr>
            <a:cxnSpLocks/>
          </p:cNvCxnSpPr>
          <p:nvPr/>
        </p:nvCxnSpPr>
        <p:spPr>
          <a:xfrm>
            <a:off x="696384" y="1054100"/>
            <a:ext cx="9487276"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6" name="Marcador de contenido 2">
            <a:extLst>
              <a:ext uri="{FF2B5EF4-FFF2-40B4-BE49-F238E27FC236}">
                <a16:creationId xmlns:a16="http://schemas.microsoft.com/office/drawing/2014/main" id="{C29423BA-CF19-2645-A39A-10CBD6A9379D}"/>
              </a:ext>
            </a:extLst>
          </p:cNvPr>
          <p:cNvSpPr>
            <a:spLocks noGrp="1"/>
          </p:cNvSpPr>
          <p:nvPr>
            <p:ph idx="1"/>
          </p:nvPr>
        </p:nvSpPr>
        <p:spPr>
          <a:xfrm>
            <a:off x="1188474" y="1208174"/>
            <a:ext cx="9815052" cy="5388863"/>
          </a:xfrm>
          <a:ln w="28575" cmpd="sng">
            <a:noFill/>
          </a:ln>
        </p:spPr>
        <p:txBody>
          <a:bodyPr/>
          <a:lstStyle/>
          <a:p>
            <a:pPr algn="just"/>
            <a:endParaRPr lang="es-ES" sz="1400" b="1" u="sng" dirty="0">
              <a:solidFill>
                <a:schemeClr val="tx1">
                  <a:lumMod val="75000"/>
                  <a:lumOff val="25000"/>
                </a:schemeClr>
              </a:solidFill>
              <a:latin typeface="+mn-lt"/>
            </a:endParaRPr>
          </a:p>
          <a:p>
            <a:pPr marL="0" indent="0" algn="just">
              <a:spcAft>
                <a:spcPts val="1800"/>
              </a:spcAft>
              <a:buNone/>
            </a:pPr>
            <a:r>
              <a:rPr lang="es-ES" sz="2000" b="1" u="sng" dirty="0">
                <a:solidFill>
                  <a:schemeClr val="tx1">
                    <a:lumMod val="75000"/>
                    <a:lumOff val="25000"/>
                  </a:schemeClr>
                </a:solidFill>
                <a:latin typeface="Calibri Light" panose="020F0302020204030204" pitchFamily="34" charset="0"/>
                <a:cs typeface="Calibri Light" panose="020F0302020204030204" pitchFamily="34" charset="0"/>
              </a:rPr>
              <a:t>PARTICIPACIÓN EN PROYECTOR ADJUDICADOS Y/O EN EJECUCIÓN</a:t>
            </a:r>
            <a:r>
              <a:rPr lang="es-ES" sz="2000" dirty="0">
                <a:solidFill>
                  <a:schemeClr val="tx1">
                    <a:lumMod val="75000"/>
                    <a:lumOff val="25000"/>
                  </a:schemeClr>
                </a:solidFill>
                <a:latin typeface="Calibri Light" panose="020F0302020204030204" pitchFamily="34" charset="0"/>
                <a:cs typeface="Calibri Light" panose="020F0302020204030204" pitchFamily="34" charset="0"/>
              </a:rPr>
              <a:t>:</a:t>
            </a:r>
            <a:endParaRPr lang="es-MX" sz="16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a:p>
            <a:pPr algn="just">
              <a:buFont typeface="Wingdings" panose="05000000000000000000" pitchFamily="2" charset="2"/>
              <a:buChar char="ü"/>
            </a:pPr>
            <a:r>
              <a:rPr lang="es-MX" sz="18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No podrán participar en un proyecto Anillo como Investigadores(as) Principales, incluyendo al(a la) Director(a) y Director(a) Alterno, todas aquellas personas que detenten los siguientes cargos directivos de representación institucional, considerados de alta responsabilidad y carga administrativa, y/o que tengan, por función y atribuciones de su cargo, conflictos de interés al tomar decisiones o manejar información privilegiada sobre proyectos de investigación: Rectores, Vicerrectores y/o Directores de Investigación, Pro-Rectores, Decanos (as) y quienes tengan cargos equivalentes en otras instituciones participantes que no sean universidades.</a:t>
            </a:r>
            <a:endParaRPr lang="es-CL" sz="1500" dirty="0">
              <a:solidFill>
                <a:schemeClr val="tx1">
                  <a:lumMod val="75000"/>
                  <a:lumOff val="25000"/>
                </a:schemeClr>
              </a:solidFill>
              <a:latin typeface="+mn-lt"/>
            </a:endParaRPr>
          </a:p>
          <a:p>
            <a:pPr marL="0" indent="0" algn="just">
              <a:buNone/>
            </a:pPr>
            <a:endParaRPr lang="es-ES" sz="1600" dirty="0">
              <a:solidFill>
                <a:schemeClr val="tx1">
                  <a:lumMod val="75000"/>
                  <a:lumOff val="25000"/>
                </a:schemeClr>
              </a:solidFill>
              <a:latin typeface="+mn-lt"/>
              <a:ea typeface="ＭＳ Ｐゴシック" charset="-128"/>
              <a:cs typeface="+mn-cs"/>
            </a:endParaRPr>
          </a:p>
        </p:txBody>
      </p:sp>
      <p:pic>
        <p:nvPicPr>
          <p:cNvPr id="7" name="Imagen 6">
            <a:extLst>
              <a:ext uri="{FF2B5EF4-FFF2-40B4-BE49-F238E27FC236}">
                <a16:creationId xmlns:a16="http://schemas.microsoft.com/office/drawing/2014/main" id="{59C0B2C5-D450-5245-9C15-C4DE033B2A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3461" y="316214"/>
            <a:ext cx="1091406" cy="1091406"/>
          </a:xfrm>
          <a:prstGeom prst="rect">
            <a:avLst/>
          </a:prstGeom>
        </p:spPr>
      </p:pic>
      <p:sp>
        <p:nvSpPr>
          <p:cNvPr id="11" name="Título 1">
            <a:extLst>
              <a:ext uri="{FF2B5EF4-FFF2-40B4-BE49-F238E27FC236}">
                <a16:creationId xmlns:a16="http://schemas.microsoft.com/office/drawing/2014/main" id="{9062EA39-4EC7-448D-9A5A-FBE74FE40763}"/>
              </a:ext>
            </a:extLst>
          </p:cNvPr>
          <p:cNvSpPr txBox="1">
            <a:spLocks/>
          </p:cNvSpPr>
          <p:nvPr/>
        </p:nvSpPr>
        <p:spPr>
          <a:xfrm>
            <a:off x="347133" y="469987"/>
            <a:ext cx="10519985" cy="634786"/>
          </a:xfrm>
          <a:prstGeom prst="rect">
            <a:avLst/>
          </a:prstGeom>
        </p:spPr>
        <p:txBody>
          <a:bodyPr/>
          <a:lstStyle>
            <a:lvl1pPr algn="l" defTabSz="457200" rtl="0" eaLnBrk="0" fontAlgn="base" hangingPunct="0">
              <a:spcBef>
                <a:spcPct val="0"/>
              </a:spcBef>
              <a:spcAft>
                <a:spcPct val="0"/>
              </a:spcAft>
              <a:defRPr sz="3200" b="1" kern="1200">
                <a:solidFill>
                  <a:schemeClr val="bg1"/>
                </a:solidFill>
                <a:latin typeface="Arial"/>
                <a:ea typeface="MS PGothic" panose="020B0600070205080204" pitchFamily="34" charset="-128"/>
                <a:cs typeface="Arial"/>
              </a:defRPr>
            </a:lvl1pPr>
            <a:lvl2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2pPr>
            <a:lvl3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3pPr>
            <a:lvl4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4pPr>
            <a:lvl5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5pPr>
            <a:lvl6pPr marL="457200" algn="l" defTabSz="457200" rtl="0" fontAlgn="base">
              <a:spcBef>
                <a:spcPct val="0"/>
              </a:spcBef>
              <a:spcAft>
                <a:spcPct val="0"/>
              </a:spcAft>
              <a:defRPr sz="3200" b="1">
                <a:solidFill>
                  <a:schemeClr val="bg1"/>
                </a:solidFill>
                <a:latin typeface="Arial" charset="0"/>
                <a:ea typeface="ＭＳ Ｐゴシック" charset="0"/>
                <a:cs typeface="Arial" charset="0"/>
              </a:defRPr>
            </a:lvl6pPr>
            <a:lvl7pPr marL="914400" algn="l" defTabSz="457200" rtl="0" fontAlgn="base">
              <a:spcBef>
                <a:spcPct val="0"/>
              </a:spcBef>
              <a:spcAft>
                <a:spcPct val="0"/>
              </a:spcAft>
              <a:defRPr sz="3200" b="1">
                <a:solidFill>
                  <a:schemeClr val="bg1"/>
                </a:solidFill>
                <a:latin typeface="Arial" charset="0"/>
                <a:ea typeface="ＭＳ Ｐゴシック" charset="0"/>
                <a:cs typeface="Arial" charset="0"/>
              </a:defRPr>
            </a:lvl7pPr>
            <a:lvl8pPr marL="1371600" algn="l" defTabSz="457200" rtl="0" fontAlgn="base">
              <a:spcBef>
                <a:spcPct val="0"/>
              </a:spcBef>
              <a:spcAft>
                <a:spcPct val="0"/>
              </a:spcAft>
              <a:defRPr sz="3200" b="1">
                <a:solidFill>
                  <a:schemeClr val="bg1"/>
                </a:solidFill>
                <a:latin typeface="Arial" charset="0"/>
                <a:ea typeface="ＭＳ Ｐゴシック" charset="0"/>
                <a:cs typeface="Arial" charset="0"/>
              </a:defRPr>
            </a:lvl8pPr>
            <a:lvl9pPr marL="1828800" algn="l" defTabSz="457200" rtl="0" fontAlgn="base">
              <a:spcBef>
                <a:spcPct val="0"/>
              </a:spcBef>
              <a:spcAft>
                <a:spcPct val="0"/>
              </a:spcAft>
              <a:defRPr sz="3200" b="1">
                <a:solidFill>
                  <a:schemeClr val="bg1"/>
                </a:solidFill>
                <a:latin typeface="Arial" charset="0"/>
                <a:ea typeface="ＭＳ Ｐゴシック" charset="0"/>
                <a:cs typeface="Arial" charset="0"/>
              </a:defRPr>
            </a:lvl9p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CONVOCATORIA ANILLOS 2024: RESTRICCIONES E INCOMPATIBILIDADES</a:t>
            </a:r>
          </a:p>
        </p:txBody>
      </p:sp>
    </p:spTree>
    <p:extLst>
      <p:ext uri="{BB962C8B-B14F-4D97-AF65-F5344CB8AC3E}">
        <p14:creationId xmlns:p14="http://schemas.microsoft.com/office/powerpoint/2010/main" val="4184110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1654956" y="1962607"/>
            <a:ext cx="8742422" cy="341406"/>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167" y="2959654"/>
            <a:ext cx="11808000" cy="3787145"/>
          </a:xfrm>
          <a:prstGeom prst="rect">
            <a:avLst/>
          </a:prstGeom>
        </p:spPr>
      </p:pic>
      <p:pic>
        <p:nvPicPr>
          <p:cNvPr id="12" name="Imagen 11"/>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96967" y="952450"/>
            <a:ext cx="10058400" cy="1040782"/>
          </a:xfrm>
          <a:prstGeom prst="rect">
            <a:avLst/>
          </a:prstGeom>
        </p:spPr>
      </p:pic>
    </p:spTree>
    <p:extLst>
      <p:ext uri="{BB962C8B-B14F-4D97-AF65-F5344CB8AC3E}">
        <p14:creationId xmlns:p14="http://schemas.microsoft.com/office/powerpoint/2010/main" val="3919055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07BEFB42-605E-5948-B2FB-F1AF69B6DC8C}"/>
              </a:ext>
            </a:extLst>
          </p:cNvPr>
          <p:cNvSpPr/>
          <p:nvPr/>
        </p:nvSpPr>
        <p:spPr>
          <a:xfrm>
            <a:off x="644548" y="1208174"/>
            <a:ext cx="10902904" cy="5048271"/>
          </a:xfrm>
          <a:prstGeom prst="roundRect">
            <a:avLst>
              <a:gd name="adj" fmla="val 3477"/>
            </a:avLst>
          </a:prstGeom>
          <a:solidFill>
            <a:srgbClr val="BFC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cxnSp>
        <p:nvCxnSpPr>
          <p:cNvPr id="4" name="Conector recto 3"/>
          <p:cNvCxnSpPr>
            <a:cxnSpLocks/>
          </p:cNvCxnSpPr>
          <p:nvPr/>
        </p:nvCxnSpPr>
        <p:spPr>
          <a:xfrm>
            <a:off x="696384" y="1054100"/>
            <a:ext cx="9487276"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6" name="Marcador de contenido 2">
            <a:extLst>
              <a:ext uri="{FF2B5EF4-FFF2-40B4-BE49-F238E27FC236}">
                <a16:creationId xmlns:a16="http://schemas.microsoft.com/office/drawing/2014/main" id="{C29423BA-CF19-2645-A39A-10CBD6A9379D}"/>
              </a:ext>
            </a:extLst>
          </p:cNvPr>
          <p:cNvSpPr>
            <a:spLocks noGrp="1"/>
          </p:cNvSpPr>
          <p:nvPr>
            <p:ph idx="1"/>
          </p:nvPr>
        </p:nvSpPr>
        <p:spPr>
          <a:xfrm>
            <a:off x="1188474" y="1208174"/>
            <a:ext cx="9815052" cy="5388863"/>
          </a:xfrm>
          <a:ln w="28575" cmpd="sng">
            <a:noFill/>
          </a:ln>
        </p:spPr>
        <p:txBody>
          <a:bodyPr/>
          <a:lstStyle/>
          <a:p>
            <a:pPr algn="just"/>
            <a:endParaRPr lang="es-ES" sz="1400" b="1" u="sng" dirty="0">
              <a:solidFill>
                <a:schemeClr val="tx1">
                  <a:lumMod val="75000"/>
                  <a:lumOff val="25000"/>
                </a:schemeClr>
              </a:solidFill>
              <a:latin typeface="+mn-lt"/>
            </a:endParaRPr>
          </a:p>
          <a:p>
            <a:pPr marL="0" indent="0" algn="just">
              <a:spcAft>
                <a:spcPts val="1800"/>
              </a:spcAft>
              <a:buNone/>
            </a:pPr>
            <a:r>
              <a:rPr lang="es-ES" sz="2000" b="1" u="sng" dirty="0">
                <a:solidFill>
                  <a:schemeClr val="tx1">
                    <a:lumMod val="75000"/>
                    <a:lumOff val="25000"/>
                  </a:schemeClr>
                </a:solidFill>
                <a:latin typeface="Calibri Light" panose="020F0302020204030204" pitchFamily="34" charset="0"/>
                <a:cs typeface="Calibri Light" panose="020F0302020204030204" pitchFamily="34" charset="0"/>
              </a:rPr>
              <a:t>PARTICIPACIÓN EN PROYECTOR ADJUDICADOS Y/O EN EJECUCIÓN</a:t>
            </a:r>
            <a:r>
              <a:rPr lang="es-ES" sz="2000" dirty="0">
                <a:solidFill>
                  <a:schemeClr val="tx1">
                    <a:lumMod val="75000"/>
                    <a:lumOff val="25000"/>
                  </a:schemeClr>
                </a:solidFill>
                <a:latin typeface="Calibri Light" panose="020F0302020204030204" pitchFamily="34" charset="0"/>
                <a:cs typeface="Calibri Light" panose="020F0302020204030204" pitchFamily="34" charset="0"/>
              </a:rPr>
              <a:t>:</a:t>
            </a:r>
            <a:endParaRPr lang="es-MX" sz="16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a:p>
            <a:pPr algn="just">
              <a:buFont typeface="Wingdings" panose="05000000000000000000" pitchFamily="2" charset="2"/>
              <a:buChar char="ü"/>
            </a:pPr>
            <a:r>
              <a:rPr lang="es-MX" sz="18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El equipo de investigadores(as) principales, incluyendo a quienes actúen como Director(a) y Director(a) Alterno(a), no podrá ser sustituido en ese cargo durante todo el proceso de concurso y, hasta que el Anillo adjudicado haya cumplido al menos un año de ejecución, contados desde el término de la total tramitación del acto administrativo que apruebe el convenio suscrito. Constituirán excepciones a la regla anterior, el fallecimiento o la ocurrencia de una situación no previsible al momento de efectuar la postulación, y no imputable al(a la) Director(a) o al equipo de investigadores(as) principales, la que deberá ser comunicada a ANID, incluyendo la designación de un(a) nuevo(a) investigador(a) o Director(a) para su evaluación y pronunciamiento. En cualquier caso, dichas circunstancias deben haber ocurrido en una fecha posterior al cierre de la convocatoria.</a:t>
            </a:r>
          </a:p>
          <a:p>
            <a:pPr algn="just">
              <a:buFont typeface="Wingdings" panose="05000000000000000000" pitchFamily="2" charset="2"/>
              <a:buChar char="ü"/>
            </a:pPr>
            <a:r>
              <a:rPr lang="es-MX" sz="18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A partir del segundo año, en caso de existir modificaciones del equipo de investigadores(as) se espera que el proyecto realice los esfuerzos necesarios para mantener o mejorar la composición de género del grupo de investigadores(as) participantes en el proyecto, incluyendo Director(a), Director(a) Alterno(a), Investigadores(as) Principal, y Investigadores(as) Asociados(as), teniendo en cuenta la variedad de disciplinas.</a:t>
            </a:r>
            <a:endParaRPr lang="es-CL" sz="1500" dirty="0">
              <a:solidFill>
                <a:schemeClr val="tx1">
                  <a:lumMod val="75000"/>
                  <a:lumOff val="25000"/>
                </a:schemeClr>
              </a:solidFill>
              <a:latin typeface="+mn-lt"/>
            </a:endParaRPr>
          </a:p>
          <a:p>
            <a:pPr marL="0" indent="0" algn="just">
              <a:buNone/>
            </a:pPr>
            <a:endParaRPr lang="es-ES" sz="1600" dirty="0">
              <a:solidFill>
                <a:schemeClr val="tx1">
                  <a:lumMod val="75000"/>
                  <a:lumOff val="25000"/>
                </a:schemeClr>
              </a:solidFill>
              <a:latin typeface="+mn-lt"/>
              <a:ea typeface="ＭＳ Ｐゴシック" charset="-128"/>
              <a:cs typeface="+mn-cs"/>
            </a:endParaRPr>
          </a:p>
        </p:txBody>
      </p:sp>
      <p:pic>
        <p:nvPicPr>
          <p:cNvPr id="7" name="Imagen 6">
            <a:extLst>
              <a:ext uri="{FF2B5EF4-FFF2-40B4-BE49-F238E27FC236}">
                <a16:creationId xmlns:a16="http://schemas.microsoft.com/office/drawing/2014/main" id="{59C0B2C5-D450-5245-9C15-C4DE033B2A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3461" y="316214"/>
            <a:ext cx="1091406" cy="1091406"/>
          </a:xfrm>
          <a:prstGeom prst="rect">
            <a:avLst/>
          </a:prstGeom>
        </p:spPr>
      </p:pic>
      <p:sp>
        <p:nvSpPr>
          <p:cNvPr id="11" name="Título 1">
            <a:extLst>
              <a:ext uri="{FF2B5EF4-FFF2-40B4-BE49-F238E27FC236}">
                <a16:creationId xmlns:a16="http://schemas.microsoft.com/office/drawing/2014/main" id="{9062EA39-4EC7-448D-9A5A-FBE74FE40763}"/>
              </a:ext>
            </a:extLst>
          </p:cNvPr>
          <p:cNvSpPr txBox="1">
            <a:spLocks/>
          </p:cNvSpPr>
          <p:nvPr/>
        </p:nvSpPr>
        <p:spPr>
          <a:xfrm>
            <a:off x="427383" y="469987"/>
            <a:ext cx="10439735" cy="634786"/>
          </a:xfrm>
          <a:prstGeom prst="rect">
            <a:avLst/>
          </a:prstGeom>
        </p:spPr>
        <p:txBody>
          <a:bodyPr/>
          <a:lstStyle>
            <a:lvl1pPr algn="l" defTabSz="457200" rtl="0" eaLnBrk="0" fontAlgn="base" hangingPunct="0">
              <a:spcBef>
                <a:spcPct val="0"/>
              </a:spcBef>
              <a:spcAft>
                <a:spcPct val="0"/>
              </a:spcAft>
              <a:defRPr sz="3200" b="1" kern="1200">
                <a:solidFill>
                  <a:schemeClr val="bg1"/>
                </a:solidFill>
                <a:latin typeface="Arial"/>
                <a:ea typeface="MS PGothic" panose="020B0600070205080204" pitchFamily="34" charset="-128"/>
                <a:cs typeface="Arial"/>
              </a:defRPr>
            </a:lvl1pPr>
            <a:lvl2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2pPr>
            <a:lvl3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3pPr>
            <a:lvl4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4pPr>
            <a:lvl5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5pPr>
            <a:lvl6pPr marL="457200" algn="l" defTabSz="457200" rtl="0" fontAlgn="base">
              <a:spcBef>
                <a:spcPct val="0"/>
              </a:spcBef>
              <a:spcAft>
                <a:spcPct val="0"/>
              </a:spcAft>
              <a:defRPr sz="3200" b="1">
                <a:solidFill>
                  <a:schemeClr val="bg1"/>
                </a:solidFill>
                <a:latin typeface="Arial" charset="0"/>
                <a:ea typeface="ＭＳ Ｐゴシック" charset="0"/>
                <a:cs typeface="Arial" charset="0"/>
              </a:defRPr>
            </a:lvl6pPr>
            <a:lvl7pPr marL="914400" algn="l" defTabSz="457200" rtl="0" fontAlgn="base">
              <a:spcBef>
                <a:spcPct val="0"/>
              </a:spcBef>
              <a:spcAft>
                <a:spcPct val="0"/>
              </a:spcAft>
              <a:defRPr sz="3200" b="1">
                <a:solidFill>
                  <a:schemeClr val="bg1"/>
                </a:solidFill>
                <a:latin typeface="Arial" charset="0"/>
                <a:ea typeface="ＭＳ Ｐゴシック" charset="0"/>
                <a:cs typeface="Arial" charset="0"/>
              </a:defRPr>
            </a:lvl7pPr>
            <a:lvl8pPr marL="1371600" algn="l" defTabSz="457200" rtl="0" fontAlgn="base">
              <a:spcBef>
                <a:spcPct val="0"/>
              </a:spcBef>
              <a:spcAft>
                <a:spcPct val="0"/>
              </a:spcAft>
              <a:defRPr sz="3200" b="1">
                <a:solidFill>
                  <a:schemeClr val="bg1"/>
                </a:solidFill>
                <a:latin typeface="Arial" charset="0"/>
                <a:ea typeface="ＭＳ Ｐゴシック" charset="0"/>
                <a:cs typeface="Arial" charset="0"/>
              </a:defRPr>
            </a:lvl8pPr>
            <a:lvl9pPr marL="1828800" algn="l" defTabSz="457200" rtl="0" fontAlgn="base">
              <a:spcBef>
                <a:spcPct val="0"/>
              </a:spcBef>
              <a:spcAft>
                <a:spcPct val="0"/>
              </a:spcAft>
              <a:defRPr sz="3200" b="1">
                <a:solidFill>
                  <a:schemeClr val="bg1"/>
                </a:solidFill>
                <a:latin typeface="Arial" charset="0"/>
                <a:ea typeface="ＭＳ Ｐゴシック" charset="0"/>
                <a:cs typeface="Arial" charset="0"/>
              </a:defRPr>
            </a:lvl9p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CONVOCATORIA ANILLOS 2024: RESTRICCIONES E INCOMPATIBILIDADES</a:t>
            </a:r>
          </a:p>
        </p:txBody>
      </p:sp>
    </p:spTree>
    <p:extLst>
      <p:ext uri="{BB962C8B-B14F-4D97-AF65-F5344CB8AC3E}">
        <p14:creationId xmlns:p14="http://schemas.microsoft.com/office/powerpoint/2010/main" val="2853664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p:cNvCxnSpPr>
            <a:cxnSpLocks/>
          </p:cNvCxnSpPr>
          <p:nvPr/>
        </p:nvCxnSpPr>
        <p:spPr>
          <a:xfrm flipV="1">
            <a:off x="598413" y="805543"/>
            <a:ext cx="10151230" cy="41728"/>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14" name="Título 1">
            <a:extLst>
              <a:ext uri="{FF2B5EF4-FFF2-40B4-BE49-F238E27FC236}">
                <a16:creationId xmlns:a16="http://schemas.microsoft.com/office/drawing/2014/main" id="{3870F68D-A64E-4289-B0D6-842DCECE1A05}"/>
              </a:ext>
            </a:extLst>
          </p:cNvPr>
          <p:cNvSpPr txBox="1">
            <a:spLocks/>
          </p:cNvSpPr>
          <p:nvPr/>
        </p:nvSpPr>
        <p:spPr>
          <a:xfrm>
            <a:off x="533097" y="367702"/>
            <a:ext cx="10347716" cy="634786"/>
          </a:xfrm>
          <a:prstGeom prst="rect">
            <a:avLst/>
          </a:prstGeom>
        </p:spPr>
        <p:txBody>
          <a:bodyPr/>
          <a:lstStyle>
            <a:lvl1pPr algn="l" defTabSz="457200" rtl="0" eaLnBrk="0" fontAlgn="base" hangingPunct="0">
              <a:spcBef>
                <a:spcPct val="0"/>
              </a:spcBef>
              <a:spcAft>
                <a:spcPct val="0"/>
              </a:spcAft>
              <a:defRPr sz="3200" b="1" kern="1200">
                <a:solidFill>
                  <a:schemeClr val="bg1"/>
                </a:solidFill>
                <a:latin typeface="Arial"/>
                <a:ea typeface="MS PGothic" panose="020B0600070205080204" pitchFamily="34" charset="-128"/>
                <a:cs typeface="Arial"/>
              </a:defRPr>
            </a:lvl1pPr>
            <a:lvl2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2pPr>
            <a:lvl3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3pPr>
            <a:lvl4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4pPr>
            <a:lvl5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5pPr>
            <a:lvl6pPr marL="457200" algn="l" defTabSz="457200" rtl="0" fontAlgn="base">
              <a:spcBef>
                <a:spcPct val="0"/>
              </a:spcBef>
              <a:spcAft>
                <a:spcPct val="0"/>
              </a:spcAft>
              <a:defRPr sz="3200" b="1">
                <a:solidFill>
                  <a:schemeClr val="bg1"/>
                </a:solidFill>
                <a:latin typeface="Arial" charset="0"/>
                <a:ea typeface="ＭＳ Ｐゴシック" charset="0"/>
                <a:cs typeface="Arial" charset="0"/>
              </a:defRPr>
            </a:lvl6pPr>
            <a:lvl7pPr marL="914400" algn="l" defTabSz="457200" rtl="0" fontAlgn="base">
              <a:spcBef>
                <a:spcPct val="0"/>
              </a:spcBef>
              <a:spcAft>
                <a:spcPct val="0"/>
              </a:spcAft>
              <a:defRPr sz="3200" b="1">
                <a:solidFill>
                  <a:schemeClr val="bg1"/>
                </a:solidFill>
                <a:latin typeface="Arial" charset="0"/>
                <a:ea typeface="ＭＳ Ｐゴシック" charset="0"/>
                <a:cs typeface="Arial" charset="0"/>
              </a:defRPr>
            </a:lvl7pPr>
            <a:lvl8pPr marL="1371600" algn="l" defTabSz="457200" rtl="0" fontAlgn="base">
              <a:spcBef>
                <a:spcPct val="0"/>
              </a:spcBef>
              <a:spcAft>
                <a:spcPct val="0"/>
              </a:spcAft>
              <a:defRPr sz="3200" b="1">
                <a:solidFill>
                  <a:schemeClr val="bg1"/>
                </a:solidFill>
                <a:latin typeface="Arial" charset="0"/>
                <a:ea typeface="ＭＳ Ｐゴシック" charset="0"/>
                <a:cs typeface="Arial" charset="0"/>
              </a:defRPr>
            </a:lvl8pPr>
            <a:lvl9pPr marL="1828800" algn="l" defTabSz="457200" rtl="0" fontAlgn="base">
              <a:spcBef>
                <a:spcPct val="0"/>
              </a:spcBef>
              <a:spcAft>
                <a:spcPct val="0"/>
              </a:spcAft>
              <a:defRPr sz="3200" b="1">
                <a:solidFill>
                  <a:schemeClr val="bg1"/>
                </a:solidFill>
                <a:latin typeface="Arial" charset="0"/>
                <a:ea typeface="ＭＳ Ｐゴシック" charset="0"/>
                <a:cs typeface="Arial" charset="0"/>
              </a:defRPr>
            </a:lvl9p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ANILLO REGULAR DE TENOLOGÍA 2024: CAMBIOS EN LAS BASES</a:t>
            </a:r>
          </a:p>
        </p:txBody>
      </p:sp>
      <p:graphicFrame>
        <p:nvGraphicFramePr>
          <p:cNvPr id="2" name="Tabla 2">
            <a:extLst>
              <a:ext uri="{FF2B5EF4-FFF2-40B4-BE49-F238E27FC236}">
                <a16:creationId xmlns:a16="http://schemas.microsoft.com/office/drawing/2014/main" id="{1678579A-C710-4F11-A7B9-EA6C90AC7167}"/>
              </a:ext>
            </a:extLst>
          </p:cNvPr>
          <p:cNvGraphicFramePr>
            <a:graphicFrameLocks noGrp="1"/>
          </p:cNvGraphicFramePr>
          <p:nvPr>
            <p:extLst>
              <p:ext uri="{D42A27DB-BD31-4B8C-83A1-F6EECF244321}">
                <p14:modId xmlns:p14="http://schemas.microsoft.com/office/powerpoint/2010/main" val="1357847324"/>
              </p:ext>
            </p:extLst>
          </p:nvPr>
        </p:nvGraphicFramePr>
        <p:xfrm>
          <a:off x="1143613" y="1351246"/>
          <a:ext cx="10009414" cy="3694698"/>
        </p:xfrm>
        <a:graphic>
          <a:graphicData uri="http://schemas.openxmlformats.org/drawingml/2006/table">
            <a:tbl>
              <a:tblPr firstRow="1" bandRow="1">
                <a:tableStyleId>{5C22544A-7EE6-4342-B048-85BDC9FD1C3A}</a:tableStyleId>
              </a:tblPr>
              <a:tblGrid>
                <a:gridCol w="2993092">
                  <a:extLst>
                    <a:ext uri="{9D8B030D-6E8A-4147-A177-3AD203B41FA5}">
                      <a16:colId xmlns:a16="http://schemas.microsoft.com/office/drawing/2014/main" val="2345263523"/>
                    </a:ext>
                  </a:extLst>
                </a:gridCol>
                <a:gridCol w="4137051">
                  <a:extLst>
                    <a:ext uri="{9D8B030D-6E8A-4147-A177-3AD203B41FA5}">
                      <a16:colId xmlns:a16="http://schemas.microsoft.com/office/drawing/2014/main" val="2425124508"/>
                    </a:ext>
                  </a:extLst>
                </a:gridCol>
                <a:gridCol w="2879271">
                  <a:extLst>
                    <a:ext uri="{9D8B030D-6E8A-4147-A177-3AD203B41FA5}">
                      <a16:colId xmlns:a16="http://schemas.microsoft.com/office/drawing/2014/main" val="997399955"/>
                    </a:ext>
                  </a:extLst>
                </a:gridCol>
              </a:tblGrid>
              <a:tr h="701415">
                <a:tc>
                  <a:txBody>
                    <a:bodyPr/>
                    <a:lstStyle/>
                    <a:p>
                      <a:pPr algn="ctr"/>
                      <a:r>
                        <a:rPr lang="es-CL" b="1" dirty="0">
                          <a:latin typeface="+mn-lt"/>
                          <a:ea typeface="Calibri Light" panose="020F0302020204030204" pitchFamily="34" charset="0"/>
                          <a:cs typeface="Calibri Light" panose="020F0302020204030204" pitchFamily="34" charset="0"/>
                        </a:rPr>
                        <a:t>PUNTO EN LAS BASES</a:t>
                      </a:r>
                    </a:p>
                  </a:txBody>
                  <a:tcPr>
                    <a:solidFill>
                      <a:schemeClr val="accent4">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L" b="1" dirty="0">
                          <a:latin typeface="+mn-lt"/>
                          <a:ea typeface="Calibri Light" panose="020F0302020204030204" pitchFamily="34" charset="0"/>
                          <a:cs typeface="Calibri Light" panose="020F0302020204030204" pitchFamily="34" charset="0"/>
                        </a:rPr>
                        <a:t>CONVOCATORIA 2024</a:t>
                      </a:r>
                    </a:p>
                  </a:txBody>
                  <a:tcPr>
                    <a:solidFill>
                      <a:schemeClr val="accent4">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L" b="1" dirty="0">
                          <a:latin typeface="+mn-lt"/>
                          <a:ea typeface="Calibri Light" panose="020F0302020204030204" pitchFamily="34" charset="0"/>
                          <a:cs typeface="Calibri Light" panose="020F0302020204030204" pitchFamily="34" charset="0"/>
                        </a:rPr>
                        <a:t>CONVOCATORIA ANTERIOR</a:t>
                      </a:r>
                    </a:p>
                  </a:txBody>
                  <a:tcPr>
                    <a:solidFill>
                      <a:schemeClr val="accent4">
                        <a:lumMod val="75000"/>
                      </a:schemeClr>
                    </a:solidFill>
                  </a:tcPr>
                </a:tc>
                <a:extLst>
                  <a:ext uri="{0D108BD9-81ED-4DB2-BD59-A6C34878D82A}">
                    <a16:rowId xmlns:a16="http://schemas.microsoft.com/office/drawing/2014/main" val="3667227755"/>
                  </a:ext>
                </a:extLst>
              </a:tr>
              <a:tr h="1209180">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III. Condiciones generales</a:t>
                      </a:r>
                    </a:p>
                  </a:txBody>
                  <a:tcPr>
                    <a:solidFill>
                      <a:schemeClr val="accent4">
                        <a:lumMod val="40000"/>
                        <a:lumOff val="60000"/>
                      </a:schemeClr>
                    </a:solidFill>
                  </a:tcPr>
                </a:tc>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1. Instituciones Participantes: Se agrega la figura de la Institución Interesada. Obligatoria la participación de al menos una Institución Interesada.</a:t>
                      </a:r>
                    </a:p>
                  </a:txBody>
                  <a:tcPr>
                    <a:solidFill>
                      <a:schemeClr val="accent4">
                        <a:lumMod val="40000"/>
                        <a:lumOff val="60000"/>
                      </a:schemeClr>
                    </a:solidFill>
                  </a:tcPr>
                </a:tc>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*no existe la figura</a:t>
                      </a:r>
                    </a:p>
                  </a:txBody>
                  <a:tcPr>
                    <a:solidFill>
                      <a:schemeClr val="accent4">
                        <a:lumMod val="40000"/>
                        <a:lumOff val="60000"/>
                      </a:schemeClr>
                    </a:solidFill>
                  </a:tcPr>
                </a:tc>
                <a:extLst>
                  <a:ext uri="{0D108BD9-81ED-4DB2-BD59-A6C34878D82A}">
                    <a16:rowId xmlns:a16="http://schemas.microsoft.com/office/drawing/2014/main" val="261829667"/>
                  </a:ext>
                </a:extLst>
              </a:tr>
              <a:tr h="805543">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2. Personal participante en el proyecto</a:t>
                      </a:r>
                    </a:p>
                  </a:txBody>
                  <a:tcPr>
                    <a:solidFill>
                      <a:schemeClr val="accent4">
                        <a:lumMod val="40000"/>
                        <a:lumOff val="60000"/>
                      </a:schemeClr>
                    </a:solidFill>
                  </a:tcPr>
                </a:tc>
                <a:tc>
                  <a:txBody>
                    <a:bodyPr/>
                    <a:lstStyle/>
                    <a:p>
                      <a:r>
                        <a:rPr lang="es-CL" sz="1600" dirty="0" err="1">
                          <a:latin typeface="Calibri Light" panose="020F0302020204030204" pitchFamily="34" charset="0"/>
                          <a:ea typeface="Calibri Light" panose="020F0302020204030204" pitchFamily="34" charset="0"/>
                          <a:cs typeface="Calibri Light" panose="020F0302020204030204" pitchFamily="34" charset="0"/>
                        </a:rPr>
                        <a:t>ix</a:t>
                      </a:r>
                      <a:r>
                        <a:rPr lang="es-CL" sz="1600" dirty="0">
                          <a:latin typeface="Calibri Light" panose="020F0302020204030204" pitchFamily="34" charset="0"/>
                          <a:ea typeface="Calibri Light" panose="020F0302020204030204" pitchFamily="34" charset="0"/>
                          <a:cs typeface="Calibri Light" panose="020F0302020204030204" pitchFamily="34" charset="0"/>
                        </a:rPr>
                        <a:t>. Se deberá incluir un encargado de vinculación y comunicación</a:t>
                      </a:r>
                    </a:p>
                  </a:txBody>
                  <a:tcPr>
                    <a:solidFill>
                      <a:schemeClr val="accent4">
                        <a:lumMod val="40000"/>
                        <a:lumOff val="60000"/>
                      </a:schemeClr>
                    </a:solidFill>
                  </a:tcPr>
                </a:tc>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*no existe esta figura</a:t>
                      </a:r>
                    </a:p>
                  </a:txBody>
                  <a:tcPr>
                    <a:solidFill>
                      <a:schemeClr val="accent4">
                        <a:lumMod val="40000"/>
                        <a:lumOff val="60000"/>
                      </a:schemeClr>
                    </a:solidFill>
                  </a:tcPr>
                </a:tc>
                <a:extLst>
                  <a:ext uri="{0D108BD9-81ED-4DB2-BD59-A6C34878D82A}">
                    <a16:rowId xmlns:a16="http://schemas.microsoft.com/office/drawing/2014/main" val="1156355559"/>
                  </a:ext>
                </a:extLst>
              </a:tr>
              <a:tr h="978560">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3. Antecedentes de los proyectos</a:t>
                      </a:r>
                    </a:p>
                  </a:txBody>
                  <a:tcPr>
                    <a:solidFill>
                      <a:schemeClr val="accent4">
                        <a:lumMod val="40000"/>
                        <a:lumOff val="60000"/>
                      </a:schemeClr>
                    </a:solidFill>
                  </a:tcPr>
                </a:tc>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c. Formación de recursos humanos: elaboración y aplicación de un plan de acción con enfoque de género (Anexo 4).</a:t>
                      </a:r>
                    </a:p>
                  </a:txBody>
                  <a:tcPr>
                    <a:solidFill>
                      <a:schemeClr val="accent4">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600" dirty="0">
                          <a:latin typeface="Calibri Light" panose="020F0302020204030204" pitchFamily="34" charset="0"/>
                          <a:ea typeface="Calibri Light" panose="020F0302020204030204" pitchFamily="34" charset="0"/>
                          <a:cs typeface="Calibri Light" panose="020F0302020204030204" pitchFamily="34" charset="0"/>
                        </a:rPr>
                        <a:t>*no existe esta figura</a:t>
                      </a:r>
                    </a:p>
                  </a:txBody>
                  <a:tcPr>
                    <a:solidFill>
                      <a:schemeClr val="accent4">
                        <a:lumMod val="40000"/>
                        <a:lumOff val="60000"/>
                      </a:schemeClr>
                    </a:solidFill>
                  </a:tcPr>
                </a:tc>
                <a:extLst>
                  <a:ext uri="{0D108BD9-81ED-4DB2-BD59-A6C34878D82A}">
                    <a16:rowId xmlns:a16="http://schemas.microsoft.com/office/drawing/2014/main" val="1276494227"/>
                  </a:ext>
                </a:extLst>
              </a:tr>
            </a:tbl>
          </a:graphicData>
        </a:graphic>
      </p:graphicFrame>
      <p:pic>
        <p:nvPicPr>
          <p:cNvPr id="6" name="Gráfico 5" descr="Bombilla y equipo con relleno sólido">
            <a:extLst>
              <a:ext uri="{FF2B5EF4-FFF2-40B4-BE49-F238E27FC236}">
                <a16:creationId xmlns:a16="http://schemas.microsoft.com/office/drawing/2014/main" id="{D9270CFA-35E2-47CE-A7B5-F0A75ED50E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097" y="2215999"/>
            <a:ext cx="511159" cy="511159"/>
          </a:xfrm>
          <a:prstGeom prst="rect">
            <a:avLst/>
          </a:prstGeom>
        </p:spPr>
      </p:pic>
      <p:pic>
        <p:nvPicPr>
          <p:cNvPr id="8" name="Imagen 7">
            <a:extLst>
              <a:ext uri="{FF2B5EF4-FFF2-40B4-BE49-F238E27FC236}">
                <a16:creationId xmlns:a16="http://schemas.microsoft.com/office/drawing/2014/main" id="{B72588D6-D70F-4CC4-AD81-A55EBCC40B55}"/>
              </a:ext>
            </a:extLst>
          </p:cNvPr>
          <p:cNvPicPr>
            <a:picLocks noChangeAspect="1"/>
          </p:cNvPicPr>
          <p:nvPr/>
        </p:nvPicPr>
        <p:blipFill rotWithShape="1">
          <a:blip r:embed="rId5"/>
          <a:srcRect l="25146" t="19924" r="24809" b="36053"/>
          <a:stretch/>
        </p:blipFill>
        <p:spPr>
          <a:xfrm>
            <a:off x="10749643" y="367702"/>
            <a:ext cx="939334" cy="798836"/>
          </a:xfrm>
          <a:prstGeom prst="rect">
            <a:avLst/>
          </a:prstGeom>
          <a:noFill/>
          <a:effectLst/>
        </p:spPr>
      </p:pic>
    </p:spTree>
    <p:extLst>
      <p:ext uri="{BB962C8B-B14F-4D97-AF65-F5344CB8AC3E}">
        <p14:creationId xmlns:p14="http://schemas.microsoft.com/office/powerpoint/2010/main" val="2612205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p:cNvCxnSpPr>
            <a:cxnSpLocks/>
          </p:cNvCxnSpPr>
          <p:nvPr/>
        </p:nvCxnSpPr>
        <p:spPr>
          <a:xfrm flipV="1">
            <a:off x="598413" y="805543"/>
            <a:ext cx="10151230" cy="41728"/>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14" name="Título 1">
            <a:extLst>
              <a:ext uri="{FF2B5EF4-FFF2-40B4-BE49-F238E27FC236}">
                <a16:creationId xmlns:a16="http://schemas.microsoft.com/office/drawing/2014/main" id="{3870F68D-A64E-4289-B0D6-842DCECE1A05}"/>
              </a:ext>
            </a:extLst>
          </p:cNvPr>
          <p:cNvSpPr txBox="1">
            <a:spLocks/>
          </p:cNvSpPr>
          <p:nvPr/>
        </p:nvSpPr>
        <p:spPr>
          <a:xfrm>
            <a:off x="533097" y="367702"/>
            <a:ext cx="10347716" cy="634786"/>
          </a:xfrm>
          <a:prstGeom prst="rect">
            <a:avLst/>
          </a:prstGeom>
        </p:spPr>
        <p:txBody>
          <a:bodyPr/>
          <a:lstStyle>
            <a:lvl1pPr algn="l" defTabSz="457200" rtl="0" eaLnBrk="0" fontAlgn="base" hangingPunct="0">
              <a:spcBef>
                <a:spcPct val="0"/>
              </a:spcBef>
              <a:spcAft>
                <a:spcPct val="0"/>
              </a:spcAft>
              <a:defRPr sz="3200" b="1" kern="1200">
                <a:solidFill>
                  <a:schemeClr val="bg1"/>
                </a:solidFill>
                <a:latin typeface="Arial"/>
                <a:ea typeface="MS PGothic" panose="020B0600070205080204" pitchFamily="34" charset="-128"/>
                <a:cs typeface="Arial"/>
              </a:defRPr>
            </a:lvl1pPr>
            <a:lvl2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2pPr>
            <a:lvl3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3pPr>
            <a:lvl4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4pPr>
            <a:lvl5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5pPr>
            <a:lvl6pPr marL="457200" algn="l" defTabSz="457200" rtl="0" fontAlgn="base">
              <a:spcBef>
                <a:spcPct val="0"/>
              </a:spcBef>
              <a:spcAft>
                <a:spcPct val="0"/>
              </a:spcAft>
              <a:defRPr sz="3200" b="1">
                <a:solidFill>
                  <a:schemeClr val="bg1"/>
                </a:solidFill>
                <a:latin typeface="Arial" charset="0"/>
                <a:ea typeface="ＭＳ Ｐゴシック" charset="0"/>
                <a:cs typeface="Arial" charset="0"/>
              </a:defRPr>
            </a:lvl6pPr>
            <a:lvl7pPr marL="914400" algn="l" defTabSz="457200" rtl="0" fontAlgn="base">
              <a:spcBef>
                <a:spcPct val="0"/>
              </a:spcBef>
              <a:spcAft>
                <a:spcPct val="0"/>
              </a:spcAft>
              <a:defRPr sz="3200" b="1">
                <a:solidFill>
                  <a:schemeClr val="bg1"/>
                </a:solidFill>
                <a:latin typeface="Arial" charset="0"/>
                <a:ea typeface="ＭＳ Ｐゴシック" charset="0"/>
                <a:cs typeface="Arial" charset="0"/>
              </a:defRPr>
            </a:lvl7pPr>
            <a:lvl8pPr marL="1371600" algn="l" defTabSz="457200" rtl="0" fontAlgn="base">
              <a:spcBef>
                <a:spcPct val="0"/>
              </a:spcBef>
              <a:spcAft>
                <a:spcPct val="0"/>
              </a:spcAft>
              <a:defRPr sz="3200" b="1">
                <a:solidFill>
                  <a:schemeClr val="bg1"/>
                </a:solidFill>
                <a:latin typeface="Arial" charset="0"/>
                <a:ea typeface="ＭＳ Ｐゴシック" charset="0"/>
                <a:cs typeface="Arial" charset="0"/>
              </a:defRPr>
            </a:lvl8pPr>
            <a:lvl9pPr marL="1828800" algn="l" defTabSz="457200" rtl="0" fontAlgn="base">
              <a:spcBef>
                <a:spcPct val="0"/>
              </a:spcBef>
              <a:spcAft>
                <a:spcPct val="0"/>
              </a:spcAft>
              <a:defRPr sz="3200" b="1">
                <a:solidFill>
                  <a:schemeClr val="bg1"/>
                </a:solidFill>
                <a:latin typeface="Arial" charset="0"/>
                <a:ea typeface="ＭＳ Ｐゴシック" charset="0"/>
                <a:cs typeface="Arial" charset="0"/>
              </a:defRPr>
            </a:lvl9p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ANILLO REGULAR DE TENOLOGÍA 2024: CAMBIOS EN LAS BASES</a:t>
            </a:r>
          </a:p>
        </p:txBody>
      </p:sp>
      <p:graphicFrame>
        <p:nvGraphicFramePr>
          <p:cNvPr id="2" name="Tabla 2">
            <a:extLst>
              <a:ext uri="{FF2B5EF4-FFF2-40B4-BE49-F238E27FC236}">
                <a16:creationId xmlns:a16="http://schemas.microsoft.com/office/drawing/2014/main" id="{1678579A-C710-4F11-A7B9-EA6C90AC7167}"/>
              </a:ext>
            </a:extLst>
          </p:cNvPr>
          <p:cNvGraphicFramePr>
            <a:graphicFrameLocks noGrp="1"/>
          </p:cNvGraphicFramePr>
          <p:nvPr>
            <p:extLst>
              <p:ext uri="{D42A27DB-BD31-4B8C-83A1-F6EECF244321}">
                <p14:modId xmlns:p14="http://schemas.microsoft.com/office/powerpoint/2010/main" val="532804258"/>
              </p:ext>
            </p:extLst>
          </p:nvPr>
        </p:nvGraphicFramePr>
        <p:xfrm>
          <a:off x="1042306" y="1351246"/>
          <a:ext cx="10107387" cy="4430415"/>
        </p:xfrm>
        <a:graphic>
          <a:graphicData uri="http://schemas.openxmlformats.org/drawingml/2006/table">
            <a:tbl>
              <a:tblPr firstRow="1" bandRow="1">
                <a:tableStyleId>{5C22544A-7EE6-4342-B048-85BDC9FD1C3A}</a:tableStyleId>
              </a:tblPr>
              <a:tblGrid>
                <a:gridCol w="3380015">
                  <a:extLst>
                    <a:ext uri="{9D8B030D-6E8A-4147-A177-3AD203B41FA5}">
                      <a16:colId xmlns:a16="http://schemas.microsoft.com/office/drawing/2014/main" val="2345263523"/>
                    </a:ext>
                  </a:extLst>
                </a:gridCol>
                <a:gridCol w="3855832">
                  <a:extLst>
                    <a:ext uri="{9D8B030D-6E8A-4147-A177-3AD203B41FA5}">
                      <a16:colId xmlns:a16="http://schemas.microsoft.com/office/drawing/2014/main" val="2425124508"/>
                    </a:ext>
                  </a:extLst>
                </a:gridCol>
                <a:gridCol w="2871540">
                  <a:extLst>
                    <a:ext uri="{9D8B030D-6E8A-4147-A177-3AD203B41FA5}">
                      <a16:colId xmlns:a16="http://schemas.microsoft.com/office/drawing/2014/main" val="997399955"/>
                    </a:ext>
                  </a:extLst>
                </a:gridCol>
              </a:tblGrid>
              <a:tr h="701415">
                <a:tc>
                  <a:txBody>
                    <a:bodyPr/>
                    <a:lstStyle/>
                    <a:p>
                      <a:pPr algn="ctr"/>
                      <a:r>
                        <a:rPr lang="es-CL" dirty="0">
                          <a:latin typeface="+mn-lt"/>
                          <a:ea typeface="Calibri Light" panose="020F0302020204030204" pitchFamily="34" charset="0"/>
                          <a:cs typeface="Calibri Light" panose="020F0302020204030204" pitchFamily="34" charset="0"/>
                        </a:rPr>
                        <a:t>PUNTO EN LAS BASES</a:t>
                      </a:r>
                    </a:p>
                  </a:txBody>
                  <a:tcPr>
                    <a:solidFill>
                      <a:schemeClr val="accent4">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L" dirty="0">
                          <a:latin typeface="+mn-lt"/>
                          <a:ea typeface="Calibri Light" panose="020F0302020204030204" pitchFamily="34" charset="0"/>
                          <a:cs typeface="Calibri Light" panose="020F0302020204030204" pitchFamily="34" charset="0"/>
                        </a:rPr>
                        <a:t>CONVOCATORIA 2024</a:t>
                      </a:r>
                    </a:p>
                  </a:txBody>
                  <a:tcPr>
                    <a:solidFill>
                      <a:schemeClr val="accent4">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L" dirty="0">
                          <a:latin typeface="+mn-lt"/>
                          <a:ea typeface="Calibri Light" panose="020F0302020204030204" pitchFamily="34" charset="0"/>
                          <a:cs typeface="Calibri Light" panose="020F0302020204030204" pitchFamily="34" charset="0"/>
                        </a:rPr>
                        <a:t>CONVOCATORIA ANTERIOR</a:t>
                      </a:r>
                    </a:p>
                  </a:txBody>
                  <a:tcPr>
                    <a:solidFill>
                      <a:schemeClr val="accent4">
                        <a:lumMod val="75000"/>
                      </a:schemeClr>
                    </a:solidFill>
                  </a:tcPr>
                </a:tc>
                <a:extLst>
                  <a:ext uri="{0D108BD9-81ED-4DB2-BD59-A6C34878D82A}">
                    <a16:rowId xmlns:a16="http://schemas.microsoft.com/office/drawing/2014/main" val="3667227755"/>
                  </a:ext>
                </a:extLst>
              </a:tr>
              <a:tr h="12091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600" dirty="0">
                          <a:latin typeface="Calibri Light" panose="020F0302020204030204" pitchFamily="34" charset="0"/>
                          <a:ea typeface="Calibri Light" panose="020F0302020204030204" pitchFamily="34" charset="0"/>
                          <a:cs typeface="Calibri Light" panose="020F0302020204030204" pitchFamily="34" charset="0"/>
                        </a:rPr>
                        <a:t>3. Antecedentes de los proyectos</a:t>
                      </a:r>
                    </a:p>
                  </a:txBody>
                  <a:tcPr>
                    <a:solidFill>
                      <a:schemeClr val="accent4">
                        <a:lumMod val="40000"/>
                        <a:lumOff val="60000"/>
                      </a:schemeClr>
                    </a:solidFill>
                  </a:tcPr>
                </a:tc>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f. Aplicación y/o Transferencia del Conocimiento Generado e Impacto en otros sectores: establecer canales de retroalimentación con las Inst. Interesadas</a:t>
                      </a:r>
                    </a:p>
                  </a:txBody>
                  <a:tcPr>
                    <a:solidFill>
                      <a:schemeClr val="accent4">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600" dirty="0">
                          <a:latin typeface="Calibri Light" panose="020F0302020204030204" pitchFamily="34" charset="0"/>
                          <a:ea typeface="Calibri Light" panose="020F0302020204030204" pitchFamily="34" charset="0"/>
                          <a:cs typeface="Calibri Light" panose="020F0302020204030204" pitchFamily="34" charset="0"/>
                        </a:rPr>
                        <a:t>*no existe este punto</a:t>
                      </a:r>
                    </a:p>
                  </a:txBody>
                  <a:tcPr>
                    <a:solidFill>
                      <a:schemeClr val="accent4">
                        <a:lumMod val="40000"/>
                        <a:lumOff val="60000"/>
                      </a:schemeClr>
                    </a:solidFill>
                  </a:tcPr>
                </a:tc>
                <a:extLst>
                  <a:ext uri="{0D108BD9-81ED-4DB2-BD59-A6C34878D82A}">
                    <a16:rowId xmlns:a16="http://schemas.microsoft.com/office/drawing/2014/main" val="3065892297"/>
                  </a:ext>
                </a:extLst>
              </a:tr>
              <a:tr h="12091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600" dirty="0">
                          <a:latin typeface="Calibri Light" panose="020F0302020204030204" pitchFamily="34" charset="0"/>
                          <a:ea typeface="Calibri Light" panose="020F0302020204030204" pitchFamily="34" charset="0"/>
                          <a:cs typeface="Calibri Light" panose="020F0302020204030204" pitchFamily="34" charset="0"/>
                        </a:rPr>
                        <a:t>3. Antecedentes de los proyectos</a:t>
                      </a:r>
                    </a:p>
                  </a:txBody>
                  <a:tcPr>
                    <a:solidFill>
                      <a:schemeClr val="accent4">
                        <a:lumMod val="40000"/>
                        <a:lumOff val="60000"/>
                      </a:schemeClr>
                    </a:solidFill>
                  </a:tcPr>
                </a:tc>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g. Indicadores: presentar indicadores que se emplearán para medir la calidad e impacto del proyecto</a:t>
                      </a:r>
                    </a:p>
                  </a:txBody>
                  <a:tcPr>
                    <a:solidFill>
                      <a:schemeClr val="accent4">
                        <a:lumMod val="40000"/>
                        <a:lumOff val="60000"/>
                      </a:schemeClr>
                    </a:solidFill>
                  </a:tcPr>
                </a:tc>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*no existe este punto</a:t>
                      </a:r>
                    </a:p>
                  </a:txBody>
                  <a:tcPr>
                    <a:solidFill>
                      <a:schemeClr val="accent4">
                        <a:lumMod val="40000"/>
                        <a:lumOff val="60000"/>
                      </a:schemeClr>
                    </a:solidFill>
                  </a:tcPr>
                </a:tc>
                <a:extLst>
                  <a:ext uri="{0D108BD9-81ED-4DB2-BD59-A6C34878D82A}">
                    <a16:rowId xmlns:a16="http://schemas.microsoft.com/office/drawing/2014/main" val="261829667"/>
                  </a:ext>
                </a:extLst>
              </a:tr>
              <a:tr h="1087610">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4. Duración y Financiamiento</a:t>
                      </a:r>
                    </a:p>
                  </a:txBody>
                  <a:tcPr>
                    <a:solidFill>
                      <a:schemeClr val="accent4">
                        <a:lumMod val="40000"/>
                        <a:lumOff val="60000"/>
                      </a:schemeClr>
                    </a:solidFill>
                  </a:tcPr>
                </a:tc>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4.4. Aportes de las Instituciones Participantes: la/s Institución/es Interesada/s deben comprometerse con un aporte igual o superior al 10% del subsidio solicitado a ANID para el proyecto.</a:t>
                      </a:r>
                    </a:p>
                  </a:txBody>
                  <a:tcPr>
                    <a:solidFill>
                      <a:schemeClr val="accent4">
                        <a:lumMod val="40000"/>
                        <a:lumOff val="60000"/>
                      </a:schemeClr>
                    </a:solidFill>
                  </a:tcPr>
                </a:tc>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*no exista obligación</a:t>
                      </a:r>
                    </a:p>
                  </a:txBody>
                  <a:tcPr>
                    <a:solidFill>
                      <a:schemeClr val="accent4">
                        <a:lumMod val="40000"/>
                        <a:lumOff val="60000"/>
                      </a:schemeClr>
                    </a:solidFill>
                  </a:tcPr>
                </a:tc>
                <a:extLst>
                  <a:ext uri="{0D108BD9-81ED-4DB2-BD59-A6C34878D82A}">
                    <a16:rowId xmlns:a16="http://schemas.microsoft.com/office/drawing/2014/main" val="1156355559"/>
                  </a:ext>
                </a:extLst>
              </a:tr>
            </a:tbl>
          </a:graphicData>
        </a:graphic>
      </p:graphicFrame>
      <p:pic>
        <p:nvPicPr>
          <p:cNvPr id="6" name="Gráfico 5" descr="Bombilla y equipo con relleno sólido">
            <a:extLst>
              <a:ext uri="{FF2B5EF4-FFF2-40B4-BE49-F238E27FC236}">
                <a16:creationId xmlns:a16="http://schemas.microsoft.com/office/drawing/2014/main" id="{DB2D1BA8-D185-4CE6-9E30-50AF0474C2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833" y="4847558"/>
            <a:ext cx="511159" cy="511159"/>
          </a:xfrm>
          <a:prstGeom prst="rect">
            <a:avLst/>
          </a:prstGeom>
        </p:spPr>
      </p:pic>
      <p:pic>
        <p:nvPicPr>
          <p:cNvPr id="8" name="Imagen 7">
            <a:extLst>
              <a:ext uri="{FF2B5EF4-FFF2-40B4-BE49-F238E27FC236}">
                <a16:creationId xmlns:a16="http://schemas.microsoft.com/office/drawing/2014/main" id="{32AFDB28-628F-4352-884E-3769F321761E}"/>
              </a:ext>
            </a:extLst>
          </p:cNvPr>
          <p:cNvPicPr>
            <a:picLocks noChangeAspect="1"/>
          </p:cNvPicPr>
          <p:nvPr/>
        </p:nvPicPr>
        <p:blipFill rotWithShape="1">
          <a:blip r:embed="rId5"/>
          <a:srcRect l="25146" t="19924" r="24809" b="36053"/>
          <a:stretch/>
        </p:blipFill>
        <p:spPr>
          <a:xfrm>
            <a:off x="10749643" y="367702"/>
            <a:ext cx="963142" cy="819083"/>
          </a:xfrm>
          <a:prstGeom prst="rect">
            <a:avLst/>
          </a:prstGeom>
          <a:noFill/>
          <a:effectLst/>
        </p:spPr>
      </p:pic>
    </p:spTree>
    <p:extLst>
      <p:ext uri="{BB962C8B-B14F-4D97-AF65-F5344CB8AC3E}">
        <p14:creationId xmlns:p14="http://schemas.microsoft.com/office/powerpoint/2010/main" val="1768266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p:cNvCxnSpPr>
            <a:cxnSpLocks/>
          </p:cNvCxnSpPr>
          <p:nvPr/>
        </p:nvCxnSpPr>
        <p:spPr>
          <a:xfrm flipV="1">
            <a:off x="598413" y="805543"/>
            <a:ext cx="10151230" cy="41728"/>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14" name="Título 1">
            <a:extLst>
              <a:ext uri="{FF2B5EF4-FFF2-40B4-BE49-F238E27FC236}">
                <a16:creationId xmlns:a16="http://schemas.microsoft.com/office/drawing/2014/main" id="{3870F68D-A64E-4289-B0D6-842DCECE1A05}"/>
              </a:ext>
            </a:extLst>
          </p:cNvPr>
          <p:cNvSpPr txBox="1">
            <a:spLocks/>
          </p:cNvSpPr>
          <p:nvPr/>
        </p:nvSpPr>
        <p:spPr>
          <a:xfrm>
            <a:off x="533097" y="367702"/>
            <a:ext cx="10347716" cy="634786"/>
          </a:xfrm>
          <a:prstGeom prst="rect">
            <a:avLst/>
          </a:prstGeom>
        </p:spPr>
        <p:txBody>
          <a:bodyPr/>
          <a:lstStyle>
            <a:lvl1pPr algn="l" defTabSz="457200" rtl="0" eaLnBrk="0" fontAlgn="base" hangingPunct="0">
              <a:spcBef>
                <a:spcPct val="0"/>
              </a:spcBef>
              <a:spcAft>
                <a:spcPct val="0"/>
              </a:spcAft>
              <a:defRPr sz="3200" b="1" kern="1200">
                <a:solidFill>
                  <a:schemeClr val="bg1"/>
                </a:solidFill>
                <a:latin typeface="Arial"/>
                <a:ea typeface="MS PGothic" panose="020B0600070205080204" pitchFamily="34" charset="-128"/>
                <a:cs typeface="Arial"/>
              </a:defRPr>
            </a:lvl1pPr>
            <a:lvl2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2pPr>
            <a:lvl3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3pPr>
            <a:lvl4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4pPr>
            <a:lvl5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5pPr>
            <a:lvl6pPr marL="457200" algn="l" defTabSz="457200" rtl="0" fontAlgn="base">
              <a:spcBef>
                <a:spcPct val="0"/>
              </a:spcBef>
              <a:spcAft>
                <a:spcPct val="0"/>
              </a:spcAft>
              <a:defRPr sz="3200" b="1">
                <a:solidFill>
                  <a:schemeClr val="bg1"/>
                </a:solidFill>
                <a:latin typeface="Arial" charset="0"/>
                <a:ea typeface="ＭＳ Ｐゴシック" charset="0"/>
                <a:cs typeface="Arial" charset="0"/>
              </a:defRPr>
            </a:lvl6pPr>
            <a:lvl7pPr marL="914400" algn="l" defTabSz="457200" rtl="0" fontAlgn="base">
              <a:spcBef>
                <a:spcPct val="0"/>
              </a:spcBef>
              <a:spcAft>
                <a:spcPct val="0"/>
              </a:spcAft>
              <a:defRPr sz="3200" b="1">
                <a:solidFill>
                  <a:schemeClr val="bg1"/>
                </a:solidFill>
                <a:latin typeface="Arial" charset="0"/>
                <a:ea typeface="ＭＳ Ｐゴシック" charset="0"/>
                <a:cs typeface="Arial" charset="0"/>
              </a:defRPr>
            </a:lvl7pPr>
            <a:lvl8pPr marL="1371600" algn="l" defTabSz="457200" rtl="0" fontAlgn="base">
              <a:spcBef>
                <a:spcPct val="0"/>
              </a:spcBef>
              <a:spcAft>
                <a:spcPct val="0"/>
              </a:spcAft>
              <a:defRPr sz="3200" b="1">
                <a:solidFill>
                  <a:schemeClr val="bg1"/>
                </a:solidFill>
                <a:latin typeface="Arial" charset="0"/>
                <a:ea typeface="ＭＳ Ｐゴシック" charset="0"/>
                <a:cs typeface="Arial" charset="0"/>
              </a:defRPr>
            </a:lvl8pPr>
            <a:lvl9pPr marL="1828800" algn="l" defTabSz="457200" rtl="0" fontAlgn="base">
              <a:spcBef>
                <a:spcPct val="0"/>
              </a:spcBef>
              <a:spcAft>
                <a:spcPct val="0"/>
              </a:spcAft>
              <a:defRPr sz="3200" b="1">
                <a:solidFill>
                  <a:schemeClr val="bg1"/>
                </a:solidFill>
                <a:latin typeface="Arial" charset="0"/>
                <a:ea typeface="ＭＳ Ｐゴシック" charset="0"/>
                <a:cs typeface="Arial" charset="0"/>
              </a:defRPr>
            </a:lvl9p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ANILLO REGULAR DE TENOLOGÍA 2024: CAMBIOS EN LAS BASES</a:t>
            </a:r>
          </a:p>
        </p:txBody>
      </p:sp>
      <p:graphicFrame>
        <p:nvGraphicFramePr>
          <p:cNvPr id="2" name="Tabla 2">
            <a:extLst>
              <a:ext uri="{FF2B5EF4-FFF2-40B4-BE49-F238E27FC236}">
                <a16:creationId xmlns:a16="http://schemas.microsoft.com/office/drawing/2014/main" id="{1678579A-C710-4F11-A7B9-EA6C90AC7167}"/>
              </a:ext>
            </a:extLst>
          </p:cNvPr>
          <p:cNvGraphicFramePr>
            <a:graphicFrameLocks noGrp="1"/>
          </p:cNvGraphicFramePr>
          <p:nvPr>
            <p:extLst>
              <p:ext uri="{D42A27DB-BD31-4B8C-83A1-F6EECF244321}">
                <p14:modId xmlns:p14="http://schemas.microsoft.com/office/powerpoint/2010/main" val="411781482"/>
              </p:ext>
            </p:extLst>
          </p:nvPr>
        </p:nvGraphicFramePr>
        <p:xfrm>
          <a:off x="1127558" y="1351246"/>
          <a:ext cx="10107387" cy="3942735"/>
        </p:xfrm>
        <a:graphic>
          <a:graphicData uri="http://schemas.openxmlformats.org/drawingml/2006/table">
            <a:tbl>
              <a:tblPr firstRow="1" bandRow="1">
                <a:tableStyleId>{5C22544A-7EE6-4342-B048-85BDC9FD1C3A}</a:tableStyleId>
              </a:tblPr>
              <a:tblGrid>
                <a:gridCol w="3380015">
                  <a:extLst>
                    <a:ext uri="{9D8B030D-6E8A-4147-A177-3AD203B41FA5}">
                      <a16:colId xmlns:a16="http://schemas.microsoft.com/office/drawing/2014/main" val="2345263523"/>
                    </a:ext>
                  </a:extLst>
                </a:gridCol>
                <a:gridCol w="3855832">
                  <a:extLst>
                    <a:ext uri="{9D8B030D-6E8A-4147-A177-3AD203B41FA5}">
                      <a16:colId xmlns:a16="http://schemas.microsoft.com/office/drawing/2014/main" val="2425124508"/>
                    </a:ext>
                  </a:extLst>
                </a:gridCol>
                <a:gridCol w="2871540">
                  <a:extLst>
                    <a:ext uri="{9D8B030D-6E8A-4147-A177-3AD203B41FA5}">
                      <a16:colId xmlns:a16="http://schemas.microsoft.com/office/drawing/2014/main" val="997399955"/>
                    </a:ext>
                  </a:extLst>
                </a:gridCol>
              </a:tblGrid>
              <a:tr h="701415">
                <a:tc>
                  <a:txBody>
                    <a:bodyPr/>
                    <a:lstStyle/>
                    <a:p>
                      <a:pPr marL="0" algn="ctr" defTabSz="457200" rtl="0" eaLnBrk="1" latinLnBrk="0" hangingPunct="1"/>
                      <a:r>
                        <a:rPr lang="es-CL" sz="1800" b="1" kern="1200" dirty="0">
                          <a:solidFill>
                            <a:schemeClr val="lt1"/>
                          </a:solidFill>
                          <a:latin typeface="+mn-lt"/>
                          <a:ea typeface="Calibri Light" panose="020F0302020204030204" pitchFamily="34" charset="0"/>
                          <a:cs typeface="Calibri Light" panose="020F0302020204030204" pitchFamily="34" charset="0"/>
                        </a:rPr>
                        <a:t>PUNTO EN LAS BASES</a:t>
                      </a:r>
                    </a:p>
                  </a:txBody>
                  <a:tcPr>
                    <a:solidFill>
                      <a:schemeClr val="accent4">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L" sz="1800" b="1" kern="1200" dirty="0">
                          <a:solidFill>
                            <a:schemeClr val="lt1"/>
                          </a:solidFill>
                          <a:latin typeface="+mn-lt"/>
                          <a:ea typeface="Calibri Light" panose="020F0302020204030204" pitchFamily="34" charset="0"/>
                          <a:cs typeface="Calibri Light" panose="020F0302020204030204" pitchFamily="34" charset="0"/>
                        </a:rPr>
                        <a:t>CONVOCATORIA 2024</a:t>
                      </a:r>
                    </a:p>
                  </a:txBody>
                  <a:tcPr>
                    <a:solidFill>
                      <a:schemeClr val="accent4">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L" sz="1800" b="1" kern="1200" dirty="0">
                          <a:solidFill>
                            <a:schemeClr val="lt1"/>
                          </a:solidFill>
                          <a:latin typeface="+mn-lt"/>
                          <a:ea typeface="Calibri Light" panose="020F0302020204030204" pitchFamily="34" charset="0"/>
                          <a:cs typeface="Calibri Light" panose="020F0302020204030204" pitchFamily="34" charset="0"/>
                        </a:rPr>
                        <a:t>CONVOCATORIA ANTERIOR</a:t>
                      </a:r>
                    </a:p>
                  </a:txBody>
                  <a:tcPr>
                    <a:solidFill>
                      <a:schemeClr val="accent4">
                        <a:lumMod val="75000"/>
                      </a:schemeClr>
                    </a:solidFill>
                  </a:tcPr>
                </a:tc>
                <a:extLst>
                  <a:ext uri="{0D108BD9-81ED-4DB2-BD59-A6C34878D82A}">
                    <a16:rowId xmlns:a16="http://schemas.microsoft.com/office/drawing/2014/main" val="3667227755"/>
                  </a:ext>
                </a:extLst>
              </a:tr>
              <a:tr h="1209180">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5. Restricciones e incompatibilidades</a:t>
                      </a:r>
                    </a:p>
                  </a:txBody>
                  <a:tcPr>
                    <a:solidFill>
                      <a:schemeClr val="accent4">
                        <a:lumMod val="40000"/>
                        <a:lumOff val="60000"/>
                      </a:schemeClr>
                    </a:solidFill>
                  </a:tcPr>
                </a:tc>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5.1. Postulación: Inv. Principal o Asociado/a puede postular a máximo 2 propuestas de Proyecto anillo.</a:t>
                      </a:r>
                    </a:p>
                  </a:txBody>
                  <a:tcPr>
                    <a:solidFill>
                      <a:schemeClr val="accent4">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600" dirty="0">
                          <a:latin typeface="Calibri Light" panose="020F0302020204030204" pitchFamily="34" charset="0"/>
                          <a:ea typeface="Calibri Light" panose="020F0302020204030204" pitchFamily="34" charset="0"/>
                          <a:cs typeface="Calibri Light" panose="020F0302020204030204" pitchFamily="34" charset="0"/>
                        </a:rPr>
                        <a:t>*restricción no incluía a Inv. Asociados/as</a:t>
                      </a:r>
                    </a:p>
                  </a:txBody>
                  <a:tcPr>
                    <a:solidFill>
                      <a:schemeClr val="accent4">
                        <a:lumMod val="40000"/>
                        <a:lumOff val="60000"/>
                      </a:schemeClr>
                    </a:solidFill>
                  </a:tcPr>
                </a:tc>
                <a:extLst>
                  <a:ext uri="{0D108BD9-81ED-4DB2-BD59-A6C34878D82A}">
                    <a16:rowId xmlns:a16="http://schemas.microsoft.com/office/drawing/2014/main" val="1061498023"/>
                  </a:ext>
                </a:extLst>
              </a:tr>
              <a:tr h="1209180">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5. Restricciones e incompatibilidades</a:t>
                      </a:r>
                    </a:p>
                  </a:txBody>
                  <a:tcPr>
                    <a:solidFill>
                      <a:schemeClr val="accent4">
                        <a:lumMod val="40000"/>
                        <a:lumOff val="60000"/>
                      </a:schemeClr>
                    </a:solidFill>
                  </a:tcPr>
                </a:tc>
                <a:tc>
                  <a:txBody>
                    <a:bodyPr/>
                    <a:lstStyle/>
                    <a:p>
                      <a:pPr algn="just"/>
                      <a:r>
                        <a:rPr lang="es-CL" sz="1600" dirty="0">
                          <a:latin typeface="Calibri Light" panose="020F0302020204030204" pitchFamily="34" charset="0"/>
                          <a:ea typeface="Calibri Light" panose="020F0302020204030204" pitchFamily="34" charset="0"/>
                          <a:cs typeface="Calibri Light" panose="020F0302020204030204" pitchFamily="34" charset="0"/>
                        </a:rPr>
                        <a:t>5.2. Participación: Inv. Asociado/a podrá participar en máximo 2 proyectos, ya sean Anillo, Centros ANID y/o Núcleo Milenio.</a:t>
                      </a:r>
                    </a:p>
                  </a:txBody>
                  <a:tcPr>
                    <a:solidFill>
                      <a:schemeClr val="accent4">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600" dirty="0">
                          <a:latin typeface="Calibri Light" panose="020F0302020204030204" pitchFamily="34" charset="0"/>
                          <a:ea typeface="Calibri Light" panose="020F0302020204030204" pitchFamily="34" charset="0"/>
                          <a:cs typeface="Calibri Light" panose="020F0302020204030204" pitchFamily="34" charset="0"/>
                        </a:rPr>
                        <a:t>*no existe esta restricción</a:t>
                      </a:r>
                    </a:p>
                  </a:txBody>
                  <a:tcPr>
                    <a:solidFill>
                      <a:schemeClr val="accent4">
                        <a:lumMod val="40000"/>
                        <a:lumOff val="60000"/>
                      </a:schemeClr>
                    </a:solidFill>
                  </a:tcPr>
                </a:tc>
                <a:extLst>
                  <a:ext uri="{0D108BD9-81ED-4DB2-BD59-A6C34878D82A}">
                    <a16:rowId xmlns:a16="http://schemas.microsoft.com/office/drawing/2014/main" val="261829667"/>
                  </a:ext>
                </a:extLst>
              </a:tr>
              <a:tr h="805543">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5. Restricciones e incompatibilidades</a:t>
                      </a:r>
                    </a:p>
                  </a:txBody>
                  <a:tcPr>
                    <a:solidFill>
                      <a:schemeClr val="accent4">
                        <a:lumMod val="40000"/>
                        <a:lumOff val="60000"/>
                      </a:schemeClr>
                    </a:solidFill>
                  </a:tcPr>
                </a:tc>
                <a:tc>
                  <a:txBody>
                    <a:bodyPr/>
                    <a:lstStyle/>
                    <a:p>
                      <a:pPr algn="just"/>
                      <a:r>
                        <a:rPr lang="es-CL" sz="1600" dirty="0">
                          <a:latin typeface="Calibri Light" panose="020F0302020204030204" pitchFamily="34" charset="0"/>
                          <a:ea typeface="Calibri Light" panose="020F0302020204030204" pitchFamily="34" charset="0"/>
                          <a:cs typeface="Calibri Light" panose="020F0302020204030204" pitchFamily="34" charset="0"/>
                        </a:rPr>
                        <a:t>5.2. Participación: plazo de 20 días, desde la adjudicación, para resolver incompatibilidades de participación.</a:t>
                      </a:r>
                    </a:p>
                  </a:txBody>
                  <a:tcPr>
                    <a:solidFill>
                      <a:schemeClr val="accent4">
                        <a:lumMod val="40000"/>
                        <a:lumOff val="60000"/>
                      </a:schemeClr>
                    </a:solidFill>
                  </a:tcPr>
                </a:tc>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*plazo de 10 días hábiles</a:t>
                      </a:r>
                    </a:p>
                  </a:txBody>
                  <a:tcPr>
                    <a:solidFill>
                      <a:schemeClr val="accent4">
                        <a:lumMod val="40000"/>
                        <a:lumOff val="60000"/>
                      </a:schemeClr>
                    </a:solidFill>
                  </a:tcPr>
                </a:tc>
                <a:extLst>
                  <a:ext uri="{0D108BD9-81ED-4DB2-BD59-A6C34878D82A}">
                    <a16:rowId xmlns:a16="http://schemas.microsoft.com/office/drawing/2014/main" val="1156355559"/>
                  </a:ext>
                </a:extLst>
              </a:tr>
            </a:tbl>
          </a:graphicData>
        </a:graphic>
      </p:graphicFrame>
      <p:pic>
        <p:nvPicPr>
          <p:cNvPr id="6" name="Gráfico 5" descr="Bombilla y equipo con relleno sólido">
            <a:extLst>
              <a:ext uri="{FF2B5EF4-FFF2-40B4-BE49-F238E27FC236}">
                <a16:creationId xmlns:a16="http://schemas.microsoft.com/office/drawing/2014/main" id="{7F59D77C-7A6D-4B1E-B672-D7D7B2D6FE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5896" y="3640762"/>
            <a:ext cx="511159" cy="511159"/>
          </a:xfrm>
          <a:prstGeom prst="rect">
            <a:avLst/>
          </a:prstGeom>
        </p:spPr>
      </p:pic>
      <p:pic>
        <p:nvPicPr>
          <p:cNvPr id="8" name="Gráfico 7" descr="Bombilla y equipo con relleno sólido">
            <a:extLst>
              <a:ext uri="{FF2B5EF4-FFF2-40B4-BE49-F238E27FC236}">
                <a16:creationId xmlns:a16="http://schemas.microsoft.com/office/drawing/2014/main" id="{A32ECA9B-950E-454C-B21A-FA9A116DBE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5896" y="2423333"/>
            <a:ext cx="511159" cy="511159"/>
          </a:xfrm>
          <a:prstGeom prst="rect">
            <a:avLst/>
          </a:prstGeom>
        </p:spPr>
      </p:pic>
      <p:pic>
        <p:nvPicPr>
          <p:cNvPr id="9" name="Imagen 8">
            <a:extLst>
              <a:ext uri="{FF2B5EF4-FFF2-40B4-BE49-F238E27FC236}">
                <a16:creationId xmlns:a16="http://schemas.microsoft.com/office/drawing/2014/main" id="{287B9ED5-ED13-4178-AB62-E8B49CD51793}"/>
              </a:ext>
            </a:extLst>
          </p:cNvPr>
          <p:cNvPicPr>
            <a:picLocks noChangeAspect="1"/>
          </p:cNvPicPr>
          <p:nvPr/>
        </p:nvPicPr>
        <p:blipFill rotWithShape="1">
          <a:blip r:embed="rId5"/>
          <a:srcRect l="25146" t="19924" r="24809" b="36053"/>
          <a:stretch/>
        </p:blipFill>
        <p:spPr>
          <a:xfrm>
            <a:off x="10749643" y="367702"/>
            <a:ext cx="914075" cy="777355"/>
          </a:xfrm>
          <a:prstGeom prst="rect">
            <a:avLst/>
          </a:prstGeom>
          <a:noFill/>
          <a:effectLst/>
        </p:spPr>
      </p:pic>
    </p:spTree>
    <p:extLst>
      <p:ext uri="{BB962C8B-B14F-4D97-AF65-F5344CB8AC3E}">
        <p14:creationId xmlns:p14="http://schemas.microsoft.com/office/powerpoint/2010/main" val="815566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p:cNvCxnSpPr>
            <a:cxnSpLocks/>
          </p:cNvCxnSpPr>
          <p:nvPr/>
        </p:nvCxnSpPr>
        <p:spPr>
          <a:xfrm flipV="1">
            <a:off x="598413" y="805543"/>
            <a:ext cx="10151230" cy="41728"/>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14" name="Título 1">
            <a:extLst>
              <a:ext uri="{FF2B5EF4-FFF2-40B4-BE49-F238E27FC236}">
                <a16:creationId xmlns:a16="http://schemas.microsoft.com/office/drawing/2014/main" id="{3870F68D-A64E-4289-B0D6-842DCECE1A05}"/>
              </a:ext>
            </a:extLst>
          </p:cNvPr>
          <p:cNvSpPr txBox="1">
            <a:spLocks/>
          </p:cNvSpPr>
          <p:nvPr/>
        </p:nvSpPr>
        <p:spPr>
          <a:xfrm>
            <a:off x="533097" y="367702"/>
            <a:ext cx="10347716" cy="634786"/>
          </a:xfrm>
          <a:prstGeom prst="rect">
            <a:avLst/>
          </a:prstGeom>
        </p:spPr>
        <p:txBody>
          <a:bodyPr/>
          <a:lstStyle>
            <a:lvl1pPr algn="l" defTabSz="457200" rtl="0" eaLnBrk="0" fontAlgn="base" hangingPunct="0">
              <a:spcBef>
                <a:spcPct val="0"/>
              </a:spcBef>
              <a:spcAft>
                <a:spcPct val="0"/>
              </a:spcAft>
              <a:defRPr sz="3200" b="1" kern="1200">
                <a:solidFill>
                  <a:schemeClr val="bg1"/>
                </a:solidFill>
                <a:latin typeface="Arial"/>
                <a:ea typeface="MS PGothic" panose="020B0600070205080204" pitchFamily="34" charset="-128"/>
                <a:cs typeface="Arial"/>
              </a:defRPr>
            </a:lvl1pPr>
            <a:lvl2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2pPr>
            <a:lvl3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3pPr>
            <a:lvl4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4pPr>
            <a:lvl5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5pPr>
            <a:lvl6pPr marL="457200" algn="l" defTabSz="457200" rtl="0" fontAlgn="base">
              <a:spcBef>
                <a:spcPct val="0"/>
              </a:spcBef>
              <a:spcAft>
                <a:spcPct val="0"/>
              </a:spcAft>
              <a:defRPr sz="3200" b="1">
                <a:solidFill>
                  <a:schemeClr val="bg1"/>
                </a:solidFill>
                <a:latin typeface="Arial" charset="0"/>
                <a:ea typeface="ＭＳ Ｐゴシック" charset="0"/>
                <a:cs typeface="Arial" charset="0"/>
              </a:defRPr>
            </a:lvl6pPr>
            <a:lvl7pPr marL="914400" algn="l" defTabSz="457200" rtl="0" fontAlgn="base">
              <a:spcBef>
                <a:spcPct val="0"/>
              </a:spcBef>
              <a:spcAft>
                <a:spcPct val="0"/>
              </a:spcAft>
              <a:defRPr sz="3200" b="1">
                <a:solidFill>
                  <a:schemeClr val="bg1"/>
                </a:solidFill>
                <a:latin typeface="Arial" charset="0"/>
                <a:ea typeface="ＭＳ Ｐゴシック" charset="0"/>
                <a:cs typeface="Arial" charset="0"/>
              </a:defRPr>
            </a:lvl7pPr>
            <a:lvl8pPr marL="1371600" algn="l" defTabSz="457200" rtl="0" fontAlgn="base">
              <a:spcBef>
                <a:spcPct val="0"/>
              </a:spcBef>
              <a:spcAft>
                <a:spcPct val="0"/>
              </a:spcAft>
              <a:defRPr sz="3200" b="1">
                <a:solidFill>
                  <a:schemeClr val="bg1"/>
                </a:solidFill>
                <a:latin typeface="Arial" charset="0"/>
                <a:ea typeface="ＭＳ Ｐゴシック" charset="0"/>
                <a:cs typeface="Arial" charset="0"/>
              </a:defRPr>
            </a:lvl8pPr>
            <a:lvl9pPr marL="1828800" algn="l" defTabSz="457200" rtl="0" fontAlgn="base">
              <a:spcBef>
                <a:spcPct val="0"/>
              </a:spcBef>
              <a:spcAft>
                <a:spcPct val="0"/>
              </a:spcAft>
              <a:defRPr sz="3200" b="1">
                <a:solidFill>
                  <a:schemeClr val="bg1"/>
                </a:solidFill>
                <a:latin typeface="Arial" charset="0"/>
                <a:ea typeface="ＭＳ Ｐゴシック" charset="0"/>
                <a:cs typeface="Arial" charset="0"/>
              </a:defRPr>
            </a:lvl9p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ANILLO REGULAR DE TENOLOGÍA 2024: CAMBIOS EN LAS BASES</a:t>
            </a:r>
          </a:p>
        </p:txBody>
      </p:sp>
      <p:graphicFrame>
        <p:nvGraphicFramePr>
          <p:cNvPr id="2" name="Tabla 2">
            <a:extLst>
              <a:ext uri="{FF2B5EF4-FFF2-40B4-BE49-F238E27FC236}">
                <a16:creationId xmlns:a16="http://schemas.microsoft.com/office/drawing/2014/main" id="{1678579A-C710-4F11-A7B9-EA6C90AC7167}"/>
              </a:ext>
            </a:extLst>
          </p:cNvPr>
          <p:cNvGraphicFramePr>
            <a:graphicFrameLocks noGrp="1"/>
          </p:cNvGraphicFramePr>
          <p:nvPr>
            <p:extLst>
              <p:ext uri="{D42A27DB-BD31-4B8C-83A1-F6EECF244321}">
                <p14:modId xmlns:p14="http://schemas.microsoft.com/office/powerpoint/2010/main" val="2194360677"/>
              </p:ext>
            </p:extLst>
          </p:nvPr>
        </p:nvGraphicFramePr>
        <p:xfrm>
          <a:off x="1117178" y="1351246"/>
          <a:ext cx="10107387" cy="3952755"/>
        </p:xfrm>
        <a:graphic>
          <a:graphicData uri="http://schemas.openxmlformats.org/drawingml/2006/table">
            <a:tbl>
              <a:tblPr firstRow="1" bandRow="1">
                <a:tableStyleId>{5C22544A-7EE6-4342-B048-85BDC9FD1C3A}</a:tableStyleId>
              </a:tblPr>
              <a:tblGrid>
                <a:gridCol w="2650671">
                  <a:extLst>
                    <a:ext uri="{9D8B030D-6E8A-4147-A177-3AD203B41FA5}">
                      <a16:colId xmlns:a16="http://schemas.microsoft.com/office/drawing/2014/main" val="2345263523"/>
                    </a:ext>
                  </a:extLst>
                </a:gridCol>
                <a:gridCol w="4882243">
                  <a:extLst>
                    <a:ext uri="{9D8B030D-6E8A-4147-A177-3AD203B41FA5}">
                      <a16:colId xmlns:a16="http://schemas.microsoft.com/office/drawing/2014/main" val="2425124508"/>
                    </a:ext>
                  </a:extLst>
                </a:gridCol>
                <a:gridCol w="2574473">
                  <a:extLst>
                    <a:ext uri="{9D8B030D-6E8A-4147-A177-3AD203B41FA5}">
                      <a16:colId xmlns:a16="http://schemas.microsoft.com/office/drawing/2014/main" val="997399955"/>
                    </a:ext>
                  </a:extLst>
                </a:gridCol>
              </a:tblGrid>
              <a:tr h="701415">
                <a:tc>
                  <a:txBody>
                    <a:bodyPr/>
                    <a:lstStyle/>
                    <a:p>
                      <a:pPr marL="0" algn="ctr" defTabSz="457200" rtl="0" eaLnBrk="1" latinLnBrk="0" hangingPunct="1"/>
                      <a:r>
                        <a:rPr lang="es-CL" sz="1800" b="1" kern="1200" dirty="0">
                          <a:solidFill>
                            <a:schemeClr val="lt1"/>
                          </a:solidFill>
                          <a:latin typeface="+mn-lt"/>
                          <a:ea typeface="Calibri Light" panose="020F0302020204030204" pitchFamily="34" charset="0"/>
                          <a:cs typeface="Calibri Light" panose="020F0302020204030204" pitchFamily="34" charset="0"/>
                        </a:rPr>
                        <a:t>PUNTO EN LAS BASES</a:t>
                      </a:r>
                    </a:p>
                  </a:txBody>
                  <a:tcPr>
                    <a:solidFill>
                      <a:schemeClr val="accent4">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L" sz="1800" b="1" kern="1200" dirty="0">
                          <a:solidFill>
                            <a:schemeClr val="lt1"/>
                          </a:solidFill>
                          <a:latin typeface="+mn-lt"/>
                          <a:ea typeface="Calibri Light" panose="020F0302020204030204" pitchFamily="34" charset="0"/>
                          <a:cs typeface="Calibri Light" panose="020F0302020204030204" pitchFamily="34" charset="0"/>
                        </a:rPr>
                        <a:t>CONVOCATORIA 2024</a:t>
                      </a:r>
                    </a:p>
                  </a:txBody>
                  <a:tcPr>
                    <a:solidFill>
                      <a:schemeClr val="accent4">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L" sz="1800" b="1" kern="1200" dirty="0">
                          <a:solidFill>
                            <a:schemeClr val="lt1"/>
                          </a:solidFill>
                          <a:latin typeface="+mn-lt"/>
                          <a:ea typeface="Calibri Light" panose="020F0302020204030204" pitchFamily="34" charset="0"/>
                          <a:cs typeface="Calibri Light" panose="020F0302020204030204" pitchFamily="34" charset="0"/>
                        </a:rPr>
                        <a:t>CONVOCATORIA ANTERIOR</a:t>
                      </a:r>
                    </a:p>
                  </a:txBody>
                  <a:tcPr>
                    <a:solidFill>
                      <a:schemeClr val="accent4">
                        <a:lumMod val="75000"/>
                      </a:schemeClr>
                    </a:solidFill>
                  </a:tcPr>
                </a:tc>
                <a:extLst>
                  <a:ext uri="{0D108BD9-81ED-4DB2-BD59-A6C34878D82A}">
                    <a16:rowId xmlns:a16="http://schemas.microsoft.com/office/drawing/2014/main" val="3667227755"/>
                  </a:ext>
                </a:extLst>
              </a:tr>
              <a:tr h="1209180">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4. Lista de Espera</a:t>
                      </a:r>
                    </a:p>
                  </a:txBody>
                  <a:tcPr>
                    <a:solidFill>
                      <a:schemeClr val="accent4">
                        <a:lumMod val="40000"/>
                        <a:lumOff val="60000"/>
                      </a:schemeClr>
                    </a:solidFill>
                  </a:tcPr>
                </a:tc>
                <a:tc>
                  <a:txBody>
                    <a:bodyPr/>
                    <a:lstStyle/>
                    <a:p>
                      <a:pPr algn="just"/>
                      <a:r>
                        <a:rPr lang="es-MX" sz="1600" dirty="0">
                          <a:latin typeface="Calibri Light" panose="020F0302020204030204" pitchFamily="34" charset="0"/>
                          <a:ea typeface="Calibri Light" panose="020F0302020204030204" pitchFamily="34" charset="0"/>
                          <a:cs typeface="Calibri Light" panose="020F0302020204030204" pitchFamily="34" charset="0"/>
                        </a:rPr>
                        <a:t>Esta lista de espera tendrá una vigencia hasta que se realice un nuevo llamado a concurso de este instrumento</a:t>
                      </a:r>
                      <a:endParaRPr lang="es-CL" sz="1600" dirty="0">
                        <a:latin typeface="Calibri Light" panose="020F0302020204030204" pitchFamily="34" charset="0"/>
                        <a:ea typeface="Calibri Light" panose="020F0302020204030204" pitchFamily="34" charset="0"/>
                        <a:cs typeface="Calibri Light" panose="020F0302020204030204" pitchFamily="34" charset="0"/>
                      </a:endParaRPr>
                    </a:p>
                  </a:txBody>
                  <a:tcPr>
                    <a:solidFill>
                      <a:schemeClr val="accent4">
                        <a:lumMod val="40000"/>
                        <a:lumOff val="60000"/>
                      </a:schemeClr>
                    </a:solidFill>
                  </a:tcPr>
                </a:tc>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*plazo máximo de vigencia de la lista de espera era de 120 días</a:t>
                      </a:r>
                    </a:p>
                  </a:txBody>
                  <a:tcPr>
                    <a:solidFill>
                      <a:schemeClr val="accent4">
                        <a:lumMod val="40000"/>
                        <a:lumOff val="60000"/>
                      </a:schemeClr>
                    </a:solidFill>
                  </a:tcPr>
                </a:tc>
                <a:extLst>
                  <a:ext uri="{0D108BD9-81ED-4DB2-BD59-A6C34878D82A}">
                    <a16:rowId xmlns:a16="http://schemas.microsoft.com/office/drawing/2014/main" val="3368883469"/>
                  </a:ext>
                </a:extLst>
              </a:tr>
              <a:tr h="1209180">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VI. Derechos y obligaciones de los beneficiarios</a:t>
                      </a:r>
                    </a:p>
                  </a:txBody>
                  <a:tcPr>
                    <a:solidFill>
                      <a:schemeClr val="accent4">
                        <a:lumMod val="40000"/>
                        <a:lumOff val="60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CL" sz="1600" dirty="0">
                          <a:latin typeface="Calibri Light" panose="020F0302020204030204" pitchFamily="34" charset="0"/>
                          <a:ea typeface="Calibri Light" panose="020F0302020204030204" pitchFamily="34" charset="0"/>
                          <a:cs typeface="Calibri Light" panose="020F0302020204030204" pitchFamily="34" charset="0"/>
                        </a:rPr>
                        <a:t>1. Convenios: </a:t>
                      </a:r>
                      <a:r>
                        <a:rPr lang="es-MX" sz="1600" dirty="0">
                          <a:latin typeface="Calibri Light" panose="020F0302020204030204" pitchFamily="34" charset="0"/>
                          <a:ea typeface="Calibri Light" panose="020F0302020204030204" pitchFamily="34" charset="0"/>
                          <a:cs typeface="Calibri Light" panose="020F0302020204030204" pitchFamily="34" charset="0"/>
                        </a:rPr>
                        <a:t>En caso de que la institución principal sea privada, al momento de la firma del convenio respectivo, se solicitará al Departamento de Gestión de Rendiciones de la ANID, la emisión de un certificado que acredite que el receptor de los recursos se encuentra </a:t>
                      </a:r>
                      <a:r>
                        <a:rPr lang="es-MX" sz="1600" b="1" dirty="0">
                          <a:latin typeface="Calibri Light" panose="020F0302020204030204" pitchFamily="34" charset="0"/>
                          <a:ea typeface="Calibri Light" panose="020F0302020204030204" pitchFamily="34" charset="0"/>
                          <a:cs typeface="Calibri Light" panose="020F0302020204030204" pitchFamily="34" charset="0"/>
                        </a:rPr>
                        <a:t>sin situación de rendiciones pendientes</a:t>
                      </a:r>
                      <a:r>
                        <a:rPr lang="es-MX" sz="1600" dirty="0">
                          <a:latin typeface="Calibri Light" panose="020F0302020204030204" pitchFamily="34" charset="0"/>
                          <a:ea typeface="Calibri Light" panose="020F0302020204030204" pitchFamily="34" charset="0"/>
                          <a:cs typeface="Calibri Light" panose="020F0302020204030204" pitchFamily="34" charset="0"/>
                        </a:rPr>
                        <a:t>, respecto de las rendiciones de cuentas de cualquier proyecto adjudicado anteriormente por ANID.</a:t>
                      </a:r>
                      <a:endParaRPr lang="es-CL" sz="1600" dirty="0">
                        <a:latin typeface="Calibri Light" panose="020F0302020204030204" pitchFamily="34" charset="0"/>
                        <a:ea typeface="Calibri Light" panose="020F0302020204030204" pitchFamily="34" charset="0"/>
                        <a:cs typeface="Calibri Light" panose="020F0302020204030204" pitchFamily="34" charset="0"/>
                      </a:endParaRPr>
                    </a:p>
                  </a:txBody>
                  <a:tcPr>
                    <a:solidFill>
                      <a:schemeClr val="accent4">
                        <a:lumMod val="40000"/>
                        <a:lumOff val="60000"/>
                      </a:schemeClr>
                    </a:solidFill>
                  </a:tcPr>
                </a:tc>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*no se incluye</a:t>
                      </a:r>
                    </a:p>
                  </a:txBody>
                  <a:tcPr>
                    <a:solidFill>
                      <a:schemeClr val="accent4">
                        <a:lumMod val="40000"/>
                        <a:lumOff val="60000"/>
                      </a:schemeClr>
                    </a:solidFill>
                  </a:tcPr>
                </a:tc>
                <a:extLst>
                  <a:ext uri="{0D108BD9-81ED-4DB2-BD59-A6C34878D82A}">
                    <a16:rowId xmlns:a16="http://schemas.microsoft.com/office/drawing/2014/main" val="1061498023"/>
                  </a:ext>
                </a:extLst>
              </a:tr>
            </a:tbl>
          </a:graphicData>
        </a:graphic>
      </p:graphicFrame>
      <p:pic>
        <p:nvPicPr>
          <p:cNvPr id="6" name="Imagen 5">
            <a:extLst>
              <a:ext uri="{FF2B5EF4-FFF2-40B4-BE49-F238E27FC236}">
                <a16:creationId xmlns:a16="http://schemas.microsoft.com/office/drawing/2014/main" id="{CB729906-2205-4FF0-8B3D-2E32C9AB53AD}"/>
              </a:ext>
            </a:extLst>
          </p:cNvPr>
          <p:cNvPicPr>
            <a:picLocks noChangeAspect="1"/>
          </p:cNvPicPr>
          <p:nvPr/>
        </p:nvPicPr>
        <p:blipFill rotWithShape="1">
          <a:blip r:embed="rId3"/>
          <a:srcRect l="25146" t="19924" r="24809" b="36053"/>
          <a:stretch/>
        </p:blipFill>
        <p:spPr>
          <a:xfrm>
            <a:off x="10692984" y="367702"/>
            <a:ext cx="1063162" cy="904143"/>
          </a:xfrm>
          <a:prstGeom prst="rect">
            <a:avLst/>
          </a:prstGeom>
          <a:noFill/>
          <a:effectLst/>
        </p:spPr>
      </p:pic>
    </p:spTree>
    <p:extLst>
      <p:ext uri="{BB962C8B-B14F-4D97-AF65-F5344CB8AC3E}">
        <p14:creationId xmlns:p14="http://schemas.microsoft.com/office/powerpoint/2010/main" val="3790192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Conector recto 3"/>
          <p:cNvCxnSpPr>
            <a:cxnSpLocks/>
          </p:cNvCxnSpPr>
          <p:nvPr/>
        </p:nvCxnSpPr>
        <p:spPr>
          <a:xfrm flipV="1">
            <a:off x="598413" y="805543"/>
            <a:ext cx="10151230" cy="41728"/>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14" name="Título 1">
            <a:extLst>
              <a:ext uri="{FF2B5EF4-FFF2-40B4-BE49-F238E27FC236}">
                <a16:creationId xmlns:a16="http://schemas.microsoft.com/office/drawing/2014/main" id="{3870F68D-A64E-4289-B0D6-842DCECE1A05}"/>
              </a:ext>
            </a:extLst>
          </p:cNvPr>
          <p:cNvSpPr txBox="1">
            <a:spLocks/>
          </p:cNvSpPr>
          <p:nvPr/>
        </p:nvSpPr>
        <p:spPr>
          <a:xfrm>
            <a:off x="533097" y="367702"/>
            <a:ext cx="10347716" cy="634786"/>
          </a:xfrm>
          <a:prstGeom prst="rect">
            <a:avLst/>
          </a:prstGeom>
        </p:spPr>
        <p:txBody>
          <a:bodyPr/>
          <a:lstStyle>
            <a:lvl1pPr algn="l" defTabSz="457200" rtl="0" eaLnBrk="0" fontAlgn="base" hangingPunct="0">
              <a:spcBef>
                <a:spcPct val="0"/>
              </a:spcBef>
              <a:spcAft>
                <a:spcPct val="0"/>
              </a:spcAft>
              <a:defRPr sz="3200" b="1" kern="1200">
                <a:solidFill>
                  <a:schemeClr val="bg1"/>
                </a:solidFill>
                <a:latin typeface="Arial"/>
                <a:ea typeface="MS PGothic" panose="020B0600070205080204" pitchFamily="34" charset="-128"/>
                <a:cs typeface="Arial"/>
              </a:defRPr>
            </a:lvl1pPr>
            <a:lvl2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2pPr>
            <a:lvl3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3pPr>
            <a:lvl4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4pPr>
            <a:lvl5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5pPr>
            <a:lvl6pPr marL="457200" algn="l" defTabSz="457200" rtl="0" fontAlgn="base">
              <a:spcBef>
                <a:spcPct val="0"/>
              </a:spcBef>
              <a:spcAft>
                <a:spcPct val="0"/>
              </a:spcAft>
              <a:defRPr sz="3200" b="1">
                <a:solidFill>
                  <a:schemeClr val="bg1"/>
                </a:solidFill>
                <a:latin typeface="Arial" charset="0"/>
                <a:ea typeface="ＭＳ Ｐゴシック" charset="0"/>
                <a:cs typeface="Arial" charset="0"/>
              </a:defRPr>
            </a:lvl6pPr>
            <a:lvl7pPr marL="914400" algn="l" defTabSz="457200" rtl="0" fontAlgn="base">
              <a:spcBef>
                <a:spcPct val="0"/>
              </a:spcBef>
              <a:spcAft>
                <a:spcPct val="0"/>
              </a:spcAft>
              <a:defRPr sz="3200" b="1">
                <a:solidFill>
                  <a:schemeClr val="bg1"/>
                </a:solidFill>
                <a:latin typeface="Arial" charset="0"/>
                <a:ea typeface="ＭＳ Ｐゴシック" charset="0"/>
                <a:cs typeface="Arial" charset="0"/>
              </a:defRPr>
            </a:lvl7pPr>
            <a:lvl8pPr marL="1371600" algn="l" defTabSz="457200" rtl="0" fontAlgn="base">
              <a:spcBef>
                <a:spcPct val="0"/>
              </a:spcBef>
              <a:spcAft>
                <a:spcPct val="0"/>
              </a:spcAft>
              <a:defRPr sz="3200" b="1">
                <a:solidFill>
                  <a:schemeClr val="bg1"/>
                </a:solidFill>
                <a:latin typeface="Arial" charset="0"/>
                <a:ea typeface="ＭＳ Ｐゴシック" charset="0"/>
                <a:cs typeface="Arial" charset="0"/>
              </a:defRPr>
            </a:lvl8pPr>
            <a:lvl9pPr marL="1828800" algn="l" defTabSz="457200" rtl="0" fontAlgn="base">
              <a:spcBef>
                <a:spcPct val="0"/>
              </a:spcBef>
              <a:spcAft>
                <a:spcPct val="0"/>
              </a:spcAft>
              <a:defRPr sz="3200" b="1">
                <a:solidFill>
                  <a:schemeClr val="bg1"/>
                </a:solidFill>
                <a:latin typeface="Arial" charset="0"/>
                <a:ea typeface="ＭＳ Ｐゴシック" charset="0"/>
                <a:cs typeface="Arial" charset="0"/>
              </a:defRPr>
            </a:lvl9p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ANILLO REGULAR DE TENOLOGÍA 2024: CAMBIOS EN LAS BASES</a:t>
            </a:r>
          </a:p>
        </p:txBody>
      </p:sp>
      <p:graphicFrame>
        <p:nvGraphicFramePr>
          <p:cNvPr id="2" name="Tabla 2">
            <a:extLst>
              <a:ext uri="{FF2B5EF4-FFF2-40B4-BE49-F238E27FC236}">
                <a16:creationId xmlns:a16="http://schemas.microsoft.com/office/drawing/2014/main" id="{1678579A-C710-4F11-A7B9-EA6C90AC7167}"/>
              </a:ext>
            </a:extLst>
          </p:cNvPr>
          <p:cNvGraphicFramePr>
            <a:graphicFrameLocks noGrp="1"/>
          </p:cNvGraphicFramePr>
          <p:nvPr>
            <p:extLst>
              <p:ext uri="{D42A27DB-BD31-4B8C-83A1-F6EECF244321}">
                <p14:modId xmlns:p14="http://schemas.microsoft.com/office/powerpoint/2010/main" val="4170901699"/>
              </p:ext>
            </p:extLst>
          </p:nvPr>
        </p:nvGraphicFramePr>
        <p:xfrm>
          <a:off x="1042306" y="1569532"/>
          <a:ext cx="10107387" cy="3718935"/>
        </p:xfrm>
        <a:graphic>
          <a:graphicData uri="http://schemas.openxmlformats.org/drawingml/2006/table">
            <a:tbl>
              <a:tblPr firstRow="1" bandRow="1">
                <a:tableStyleId>{5C22544A-7EE6-4342-B048-85BDC9FD1C3A}</a:tableStyleId>
              </a:tblPr>
              <a:tblGrid>
                <a:gridCol w="2650671">
                  <a:extLst>
                    <a:ext uri="{9D8B030D-6E8A-4147-A177-3AD203B41FA5}">
                      <a16:colId xmlns:a16="http://schemas.microsoft.com/office/drawing/2014/main" val="2345263523"/>
                    </a:ext>
                  </a:extLst>
                </a:gridCol>
                <a:gridCol w="4882243">
                  <a:extLst>
                    <a:ext uri="{9D8B030D-6E8A-4147-A177-3AD203B41FA5}">
                      <a16:colId xmlns:a16="http://schemas.microsoft.com/office/drawing/2014/main" val="2425124508"/>
                    </a:ext>
                  </a:extLst>
                </a:gridCol>
                <a:gridCol w="2574473">
                  <a:extLst>
                    <a:ext uri="{9D8B030D-6E8A-4147-A177-3AD203B41FA5}">
                      <a16:colId xmlns:a16="http://schemas.microsoft.com/office/drawing/2014/main" val="997399955"/>
                    </a:ext>
                  </a:extLst>
                </a:gridCol>
              </a:tblGrid>
              <a:tr h="701415">
                <a:tc>
                  <a:txBody>
                    <a:bodyPr/>
                    <a:lstStyle/>
                    <a:p>
                      <a:pPr marL="0" algn="ctr" defTabSz="457200" rtl="0" eaLnBrk="1" latinLnBrk="0" hangingPunct="1"/>
                      <a:r>
                        <a:rPr lang="es-CL" sz="1800" b="1" kern="1200" dirty="0">
                          <a:solidFill>
                            <a:schemeClr val="lt1"/>
                          </a:solidFill>
                          <a:latin typeface="+mn-lt"/>
                          <a:ea typeface="Calibri Light" panose="020F0302020204030204" pitchFamily="34" charset="0"/>
                          <a:cs typeface="Calibri Light" panose="020F0302020204030204" pitchFamily="34" charset="0"/>
                        </a:rPr>
                        <a:t>PUNTO EN LAS BASES</a:t>
                      </a:r>
                    </a:p>
                  </a:txBody>
                  <a:tcPr>
                    <a:solidFill>
                      <a:schemeClr val="accent4">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L" sz="1800" b="1" kern="1200" dirty="0">
                          <a:solidFill>
                            <a:schemeClr val="lt1"/>
                          </a:solidFill>
                          <a:latin typeface="+mn-lt"/>
                          <a:ea typeface="Calibri Light" panose="020F0302020204030204" pitchFamily="34" charset="0"/>
                          <a:cs typeface="Calibri Light" panose="020F0302020204030204" pitchFamily="34" charset="0"/>
                        </a:rPr>
                        <a:t>CONVOCATORIA 2024</a:t>
                      </a:r>
                    </a:p>
                  </a:txBody>
                  <a:tcPr>
                    <a:solidFill>
                      <a:schemeClr val="accent4">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L" sz="1800" b="1" kern="1200" dirty="0">
                          <a:solidFill>
                            <a:schemeClr val="lt1"/>
                          </a:solidFill>
                          <a:latin typeface="+mn-lt"/>
                          <a:ea typeface="Calibri Light" panose="020F0302020204030204" pitchFamily="34" charset="0"/>
                          <a:cs typeface="Calibri Light" panose="020F0302020204030204" pitchFamily="34" charset="0"/>
                        </a:rPr>
                        <a:t>CONVOCATORIA ANTERIOR</a:t>
                      </a:r>
                    </a:p>
                  </a:txBody>
                  <a:tcPr>
                    <a:solidFill>
                      <a:schemeClr val="accent4">
                        <a:lumMod val="75000"/>
                      </a:schemeClr>
                    </a:solidFill>
                  </a:tcPr>
                </a:tc>
                <a:extLst>
                  <a:ext uri="{0D108BD9-81ED-4DB2-BD59-A6C34878D82A}">
                    <a16:rowId xmlns:a16="http://schemas.microsoft.com/office/drawing/2014/main" val="3667227755"/>
                  </a:ext>
                </a:extLst>
              </a:tr>
              <a:tr h="978560">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2. Compromisos Institucionales</a:t>
                      </a:r>
                    </a:p>
                  </a:txBody>
                  <a:tcPr>
                    <a:solidFill>
                      <a:schemeClr val="accent4">
                        <a:lumMod val="40000"/>
                        <a:lumOff val="60000"/>
                      </a:schemeClr>
                    </a:solidFill>
                  </a:tcPr>
                </a:tc>
                <a:tc>
                  <a:txBody>
                    <a:bodyPr/>
                    <a:lstStyle/>
                    <a:p>
                      <a:pPr algn="just"/>
                      <a:r>
                        <a:rPr lang="es-CL" sz="1600" dirty="0">
                          <a:latin typeface="Calibri Light" panose="020F0302020204030204" pitchFamily="34" charset="0"/>
                          <a:ea typeface="Calibri Light" panose="020F0302020204030204" pitchFamily="34" charset="0"/>
                          <a:cs typeface="Calibri Light" panose="020F0302020204030204" pitchFamily="34" charset="0"/>
                        </a:rPr>
                        <a:t>2.6. Publicidad y Transparencia: </a:t>
                      </a:r>
                      <a:r>
                        <a:rPr lang="es-MX" sz="1600" dirty="0">
                          <a:latin typeface="Calibri Light" panose="020F0302020204030204" pitchFamily="34" charset="0"/>
                          <a:ea typeface="Calibri Light" panose="020F0302020204030204" pitchFamily="34" charset="0"/>
                          <a:cs typeface="Calibri Light" panose="020F0302020204030204" pitchFamily="34" charset="0"/>
                        </a:rPr>
                        <a:t>En caso de instituciones principales privadas cuyo monto adjudicado sea por un monto superior a 2.000 Unidades Tributarias Mensuales, deberán publicar en sitio electrónico de la Institución una copia de los convenios, junto a el proyecto y presupuesto adjudicado, los estados financieros, balance y memoria anual de actividades, , nómina de su directorio en ejercicio u órgano superior de administración, los administradores principales, los recursos recibidos por fecha, monto y organismo otorgante (en este caso ANID). El no cumplimiento de este hito no permitirá la transferencia de las siguientes cuotas</a:t>
                      </a:r>
                      <a:r>
                        <a:rPr lang="es-CL" sz="1600" dirty="0">
                          <a:latin typeface="Calibri Light" panose="020F0302020204030204" pitchFamily="34" charset="0"/>
                          <a:ea typeface="Calibri Light" panose="020F0302020204030204" pitchFamily="34" charset="0"/>
                          <a:cs typeface="Calibri Light" panose="020F0302020204030204" pitchFamily="34" charset="0"/>
                        </a:rPr>
                        <a:t>.</a:t>
                      </a:r>
                    </a:p>
                  </a:txBody>
                  <a:tcPr>
                    <a:solidFill>
                      <a:schemeClr val="accent4">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600" dirty="0">
                          <a:latin typeface="Calibri Light" panose="020F0302020204030204" pitchFamily="34" charset="0"/>
                          <a:ea typeface="Calibri Light" panose="020F0302020204030204" pitchFamily="34" charset="0"/>
                          <a:cs typeface="Calibri Light" panose="020F0302020204030204" pitchFamily="34" charset="0"/>
                        </a:rPr>
                        <a:t>*no se incluye</a:t>
                      </a:r>
                    </a:p>
                  </a:txBody>
                  <a:tcPr>
                    <a:solidFill>
                      <a:schemeClr val="accent4">
                        <a:lumMod val="40000"/>
                        <a:lumOff val="60000"/>
                      </a:schemeClr>
                    </a:solidFill>
                  </a:tcPr>
                </a:tc>
                <a:extLst>
                  <a:ext uri="{0D108BD9-81ED-4DB2-BD59-A6C34878D82A}">
                    <a16:rowId xmlns:a16="http://schemas.microsoft.com/office/drawing/2014/main" val="1276494227"/>
                  </a:ext>
                </a:extLst>
              </a:tr>
            </a:tbl>
          </a:graphicData>
        </a:graphic>
      </p:graphicFrame>
      <p:pic>
        <p:nvPicPr>
          <p:cNvPr id="6" name="Imagen 5">
            <a:extLst>
              <a:ext uri="{FF2B5EF4-FFF2-40B4-BE49-F238E27FC236}">
                <a16:creationId xmlns:a16="http://schemas.microsoft.com/office/drawing/2014/main" id="{6119400A-B8F1-40C6-9D3E-CD0E644D5E14}"/>
              </a:ext>
            </a:extLst>
          </p:cNvPr>
          <p:cNvPicPr>
            <a:picLocks noChangeAspect="1"/>
          </p:cNvPicPr>
          <p:nvPr/>
        </p:nvPicPr>
        <p:blipFill rotWithShape="1">
          <a:blip r:embed="rId4"/>
          <a:srcRect l="25146" t="19924" r="24809" b="36053"/>
          <a:stretch/>
        </p:blipFill>
        <p:spPr>
          <a:xfrm>
            <a:off x="10814958" y="323917"/>
            <a:ext cx="1044409" cy="888195"/>
          </a:xfrm>
          <a:prstGeom prst="rect">
            <a:avLst/>
          </a:prstGeom>
          <a:noFill/>
          <a:effectLst/>
        </p:spPr>
      </p:pic>
    </p:spTree>
    <p:extLst>
      <p:ext uri="{BB962C8B-B14F-4D97-AF65-F5344CB8AC3E}">
        <p14:creationId xmlns:p14="http://schemas.microsoft.com/office/powerpoint/2010/main" val="3490328167"/>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p:cNvCxnSpPr>
            <a:cxnSpLocks/>
          </p:cNvCxnSpPr>
          <p:nvPr/>
        </p:nvCxnSpPr>
        <p:spPr>
          <a:xfrm flipV="1">
            <a:off x="598413" y="805543"/>
            <a:ext cx="10151230" cy="41728"/>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14" name="Título 1">
            <a:extLst>
              <a:ext uri="{FF2B5EF4-FFF2-40B4-BE49-F238E27FC236}">
                <a16:creationId xmlns:a16="http://schemas.microsoft.com/office/drawing/2014/main" id="{3870F68D-A64E-4289-B0D6-842DCECE1A05}"/>
              </a:ext>
            </a:extLst>
          </p:cNvPr>
          <p:cNvSpPr txBox="1">
            <a:spLocks/>
          </p:cNvSpPr>
          <p:nvPr/>
        </p:nvSpPr>
        <p:spPr>
          <a:xfrm>
            <a:off x="533097" y="367702"/>
            <a:ext cx="10347716" cy="634786"/>
          </a:xfrm>
          <a:prstGeom prst="rect">
            <a:avLst/>
          </a:prstGeom>
        </p:spPr>
        <p:txBody>
          <a:bodyPr/>
          <a:lstStyle>
            <a:lvl1pPr algn="l" defTabSz="457200" rtl="0" eaLnBrk="0" fontAlgn="base" hangingPunct="0">
              <a:spcBef>
                <a:spcPct val="0"/>
              </a:spcBef>
              <a:spcAft>
                <a:spcPct val="0"/>
              </a:spcAft>
              <a:defRPr sz="3200" b="1" kern="1200">
                <a:solidFill>
                  <a:schemeClr val="bg1"/>
                </a:solidFill>
                <a:latin typeface="Arial"/>
                <a:ea typeface="MS PGothic" panose="020B0600070205080204" pitchFamily="34" charset="-128"/>
                <a:cs typeface="Arial"/>
              </a:defRPr>
            </a:lvl1pPr>
            <a:lvl2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2pPr>
            <a:lvl3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3pPr>
            <a:lvl4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4pPr>
            <a:lvl5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5pPr>
            <a:lvl6pPr marL="457200" algn="l" defTabSz="457200" rtl="0" fontAlgn="base">
              <a:spcBef>
                <a:spcPct val="0"/>
              </a:spcBef>
              <a:spcAft>
                <a:spcPct val="0"/>
              </a:spcAft>
              <a:defRPr sz="3200" b="1">
                <a:solidFill>
                  <a:schemeClr val="bg1"/>
                </a:solidFill>
                <a:latin typeface="Arial" charset="0"/>
                <a:ea typeface="ＭＳ Ｐゴシック" charset="0"/>
                <a:cs typeface="Arial" charset="0"/>
              </a:defRPr>
            </a:lvl6pPr>
            <a:lvl7pPr marL="914400" algn="l" defTabSz="457200" rtl="0" fontAlgn="base">
              <a:spcBef>
                <a:spcPct val="0"/>
              </a:spcBef>
              <a:spcAft>
                <a:spcPct val="0"/>
              </a:spcAft>
              <a:defRPr sz="3200" b="1">
                <a:solidFill>
                  <a:schemeClr val="bg1"/>
                </a:solidFill>
                <a:latin typeface="Arial" charset="0"/>
                <a:ea typeface="ＭＳ Ｐゴシック" charset="0"/>
                <a:cs typeface="Arial" charset="0"/>
              </a:defRPr>
            </a:lvl7pPr>
            <a:lvl8pPr marL="1371600" algn="l" defTabSz="457200" rtl="0" fontAlgn="base">
              <a:spcBef>
                <a:spcPct val="0"/>
              </a:spcBef>
              <a:spcAft>
                <a:spcPct val="0"/>
              </a:spcAft>
              <a:defRPr sz="3200" b="1">
                <a:solidFill>
                  <a:schemeClr val="bg1"/>
                </a:solidFill>
                <a:latin typeface="Arial" charset="0"/>
                <a:ea typeface="ＭＳ Ｐゴシック" charset="0"/>
                <a:cs typeface="Arial" charset="0"/>
              </a:defRPr>
            </a:lvl8pPr>
            <a:lvl9pPr marL="1828800" algn="l" defTabSz="457200" rtl="0" fontAlgn="base">
              <a:spcBef>
                <a:spcPct val="0"/>
              </a:spcBef>
              <a:spcAft>
                <a:spcPct val="0"/>
              </a:spcAft>
              <a:defRPr sz="3200" b="1">
                <a:solidFill>
                  <a:schemeClr val="bg1"/>
                </a:solidFill>
                <a:latin typeface="Arial" charset="0"/>
                <a:ea typeface="ＭＳ Ｐゴシック" charset="0"/>
                <a:cs typeface="Arial" charset="0"/>
              </a:defRPr>
            </a:lvl9p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ANILLO TEMÁTICO EN ÁREAS ESPECÍFICAS 2024: CAMBIOS EN LAS BASES</a:t>
            </a:r>
          </a:p>
        </p:txBody>
      </p:sp>
      <p:pic>
        <p:nvPicPr>
          <p:cNvPr id="16" name="Imagen 15">
            <a:extLst>
              <a:ext uri="{FF2B5EF4-FFF2-40B4-BE49-F238E27FC236}">
                <a16:creationId xmlns:a16="http://schemas.microsoft.com/office/drawing/2014/main" id="{99997C8A-C901-4C20-8A07-597A3AFB4714}"/>
              </a:ext>
            </a:extLst>
          </p:cNvPr>
          <p:cNvPicPr>
            <a:picLocks noChangeAspect="1"/>
          </p:cNvPicPr>
          <p:nvPr/>
        </p:nvPicPr>
        <p:blipFill rotWithShape="1">
          <a:blip r:embed="rId3"/>
          <a:srcRect l="25146" t="19924" r="24809" b="36053"/>
          <a:stretch/>
        </p:blipFill>
        <p:spPr>
          <a:xfrm>
            <a:off x="10814959" y="323917"/>
            <a:ext cx="712774" cy="606163"/>
          </a:xfrm>
          <a:prstGeom prst="rect">
            <a:avLst/>
          </a:prstGeom>
          <a:noFill/>
          <a:effectLst/>
        </p:spPr>
      </p:pic>
      <p:graphicFrame>
        <p:nvGraphicFramePr>
          <p:cNvPr id="10" name="Tabla 10">
            <a:extLst>
              <a:ext uri="{FF2B5EF4-FFF2-40B4-BE49-F238E27FC236}">
                <a16:creationId xmlns:a16="http://schemas.microsoft.com/office/drawing/2014/main" id="{12CCEA20-E063-4536-AED5-D8341C5BC037}"/>
              </a:ext>
            </a:extLst>
          </p:cNvPr>
          <p:cNvGraphicFramePr>
            <a:graphicFrameLocks noGrp="1"/>
          </p:cNvGraphicFramePr>
          <p:nvPr>
            <p:extLst>
              <p:ext uri="{D42A27DB-BD31-4B8C-83A1-F6EECF244321}">
                <p14:modId xmlns:p14="http://schemas.microsoft.com/office/powerpoint/2010/main" val="504989171"/>
              </p:ext>
            </p:extLst>
          </p:nvPr>
        </p:nvGraphicFramePr>
        <p:xfrm>
          <a:off x="1088571" y="1285112"/>
          <a:ext cx="10003971" cy="3852135"/>
        </p:xfrm>
        <a:graphic>
          <a:graphicData uri="http://schemas.openxmlformats.org/drawingml/2006/table">
            <a:tbl>
              <a:tblPr firstRow="1" bandRow="1">
                <a:tableStyleId>{5C22544A-7EE6-4342-B048-85BDC9FD1C3A}</a:tableStyleId>
              </a:tblPr>
              <a:tblGrid>
                <a:gridCol w="3334657">
                  <a:extLst>
                    <a:ext uri="{9D8B030D-6E8A-4147-A177-3AD203B41FA5}">
                      <a16:colId xmlns:a16="http://schemas.microsoft.com/office/drawing/2014/main" val="2149210253"/>
                    </a:ext>
                  </a:extLst>
                </a:gridCol>
                <a:gridCol w="3539672">
                  <a:extLst>
                    <a:ext uri="{9D8B030D-6E8A-4147-A177-3AD203B41FA5}">
                      <a16:colId xmlns:a16="http://schemas.microsoft.com/office/drawing/2014/main" val="213319817"/>
                    </a:ext>
                  </a:extLst>
                </a:gridCol>
                <a:gridCol w="3129642">
                  <a:extLst>
                    <a:ext uri="{9D8B030D-6E8A-4147-A177-3AD203B41FA5}">
                      <a16:colId xmlns:a16="http://schemas.microsoft.com/office/drawing/2014/main" val="1554415468"/>
                    </a:ext>
                  </a:extLst>
                </a:gridCol>
              </a:tblGrid>
              <a:tr h="688381">
                <a:tc>
                  <a:txBody>
                    <a:bodyPr/>
                    <a:lstStyle/>
                    <a:p>
                      <a:pPr algn="ctr"/>
                      <a:r>
                        <a:rPr lang="es-CL" dirty="0">
                          <a:latin typeface="+mn-lt"/>
                          <a:ea typeface="Calibri Light" panose="020F0302020204030204" pitchFamily="34" charset="0"/>
                          <a:cs typeface="Calibri Light" panose="020F0302020204030204" pitchFamily="34" charset="0"/>
                        </a:rPr>
                        <a:t>PUNTO EN LAS BASES</a:t>
                      </a:r>
                    </a:p>
                  </a:txBody>
                  <a:tcPr>
                    <a:solidFill>
                      <a:schemeClr val="bg2">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L" dirty="0">
                          <a:latin typeface="+mn-lt"/>
                          <a:ea typeface="Calibri Light" panose="020F0302020204030204" pitchFamily="34" charset="0"/>
                          <a:cs typeface="Calibri Light" panose="020F0302020204030204" pitchFamily="34" charset="0"/>
                        </a:rPr>
                        <a:t>CONVOCATORIA 2024</a:t>
                      </a:r>
                    </a:p>
                    <a:p>
                      <a:pPr algn="ctr"/>
                      <a:endParaRPr lang="es-CL" dirty="0">
                        <a:latin typeface="+mn-lt"/>
                        <a:ea typeface="Calibri Light" panose="020F0302020204030204" pitchFamily="34" charset="0"/>
                        <a:cs typeface="Calibri Light" panose="020F0302020204030204" pitchFamily="34" charset="0"/>
                      </a:endParaRPr>
                    </a:p>
                  </a:txBody>
                  <a:tcPr>
                    <a:solidFill>
                      <a:schemeClr val="bg2">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L" dirty="0">
                          <a:latin typeface="+mn-lt"/>
                          <a:ea typeface="Calibri Light" panose="020F0302020204030204" pitchFamily="34" charset="0"/>
                          <a:cs typeface="Calibri Light" panose="020F0302020204030204" pitchFamily="34" charset="0"/>
                        </a:rPr>
                        <a:t>CONVOCATORIA ANTERIOR</a:t>
                      </a:r>
                    </a:p>
                    <a:p>
                      <a:pPr algn="ctr"/>
                      <a:endParaRPr lang="es-CL" dirty="0">
                        <a:latin typeface="+mn-lt"/>
                        <a:ea typeface="Calibri Light" panose="020F0302020204030204" pitchFamily="34" charset="0"/>
                        <a:cs typeface="Calibri Light" panose="020F0302020204030204" pitchFamily="34" charset="0"/>
                      </a:endParaRPr>
                    </a:p>
                  </a:txBody>
                  <a:tcPr>
                    <a:solidFill>
                      <a:schemeClr val="bg2">
                        <a:lumMod val="50000"/>
                      </a:schemeClr>
                    </a:solidFill>
                  </a:tcPr>
                </a:tc>
                <a:extLst>
                  <a:ext uri="{0D108BD9-81ED-4DB2-BD59-A6C34878D82A}">
                    <a16:rowId xmlns:a16="http://schemas.microsoft.com/office/drawing/2014/main" val="881831426"/>
                  </a:ext>
                </a:extLst>
              </a:tr>
              <a:tr h="926557">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2. Personal participante en el proyecto</a:t>
                      </a:r>
                    </a:p>
                  </a:txBody>
                  <a:tcPr>
                    <a:solidFill>
                      <a:schemeClr val="bg2">
                        <a:lumMod val="75000"/>
                      </a:schemeClr>
                    </a:solidFill>
                  </a:tcPr>
                </a:tc>
                <a:tc>
                  <a:txBody>
                    <a:bodyPr/>
                    <a:lstStyle/>
                    <a:p>
                      <a:r>
                        <a:rPr lang="es-CL" sz="1600" dirty="0" err="1">
                          <a:latin typeface="Calibri Light" panose="020F0302020204030204" pitchFamily="34" charset="0"/>
                          <a:ea typeface="Calibri Light" panose="020F0302020204030204" pitchFamily="34" charset="0"/>
                          <a:cs typeface="Calibri Light" panose="020F0302020204030204" pitchFamily="34" charset="0"/>
                        </a:rPr>
                        <a:t>ix</a:t>
                      </a:r>
                      <a:r>
                        <a:rPr lang="es-CL" sz="1600" dirty="0">
                          <a:latin typeface="Calibri Light" panose="020F0302020204030204" pitchFamily="34" charset="0"/>
                          <a:ea typeface="Calibri Light" panose="020F0302020204030204" pitchFamily="34" charset="0"/>
                          <a:cs typeface="Calibri Light" panose="020F0302020204030204" pitchFamily="34" charset="0"/>
                        </a:rPr>
                        <a:t>. Se deberá incluir un encargado de vinculación y comunicación</a:t>
                      </a:r>
                    </a:p>
                  </a:txBody>
                  <a:tcPr>
                    <a:solidFill>
                      <a:schemeClr val="bg2">
                        <a:lumMod val="75000"/>
                      </a:schemeClr>
                    </a:solidFill>
                  </a:tcPr>
                </a:tc>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*no existe esta figura</a:t>
                      </a:r>
                    </a:p>
                  </a:txBody>
                  <a:tcPr>
                    <a:solidFill>
                      <a:schemeClr val="bg2">
                        <a:lumMod val="75000"/>
                      </a:schemeClr>
                    </a:solidFill>
                  </a:tcPr>
                </a:tc>
                <a:extLst>
                  <a:ext uri="{0D108BD9-81ED-4DB2-BD59-A6C34878D82A}">
                    <a16:rowId xmlns:a16="http://schemas.microsoft.com/office/drawing/2014/main" val="420870982"/>
                  </a:ext>
                </a:extLst>
              </a:tr>
              <a:tr h="926557">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3. Antecedentes de los proyectos</a:t>
                      </a:r>
                    </a:p>
                  </a:txBody>
                  <a:tcPr>
                    <a:solidFill>
                      <a:schemeClr val="bg2">
                        <a:lumMod val="75000"/>
                      </a:schemeClr>
                    </a:solidFill>
                  </a:tcPr>
                </a:tc>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d. Formación de recursos humanos: elaboración y aplicación de un plan de acción con enfoque de género (Anexo 4).</a:t>
                      </a:r>
                    </a:p>
                  </a:txBody>
                  <a:tcPr>
                    <a:solidFill>
                      <a:schemeClr val="bg2">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600" dirty="0">
                          <a:latin typeface="Calibri Light" panose="020F0302020204030204" pitchFamily="34" charset="0"/>
                          <a:ea typeface="Calibri Light" panose="020F0302020204030204" pitchFamily="34" charset="0"/>
                          <a:cs typeface="Calibri Light" panose="020F0302020204030204" pitchFamily="34" charset="0"/>
                        </a:rPr>
                        <a:t>*no existe esta figura</a:t>
                      </a:r>
                    </a:p>
                    <a:p>
                      <a:endParaRPr lang="es-CL" sz="1600" dirty="0">
                        <a:latin typeface="Calibri Light" panose="020F0302020204030204" pitchFamily="34" charset="0"/>
                        <a:ea typeface="Calibri Light" panose="020F0302020204030204" pitchFamily="34" charset="0"/>
                        <a:cs typeface="Calibri Light" panose="020F0302020204030204" pitchFamily="34" charset="0"/>
                      </a:endParaRPr>
                    </a:p>
                  </a:txBody>
                  <a:tcPr>
                    <a:solidFill>
                      <a:schemeClr val="bg2">
                        <a:lumMod val="75000"/>
                      </a:schemeClr>
                    </a:solidFill>
                  </a:tcPr>
                </a:tc>
                <a:extLst>
                  <a:ext uri="{0D108BD9-81ED-4DB2-BD59-A6C34878D82A}">
                    <a16:rowId xmlns:a16="http://schemas.microsoft.com/office/drawing/2014/main" val="2374272418"/>
                  </a:ext>
                </a:extLst>
              </a:tr>
              <a:tr h="1195879">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4.3. Ítems financiables por ANID</a:t>
                      </a:r>
                    </a:p>
                  </a:txBody>
                  <a:tcPr>
                    <a:solidFill>
                      <a:schemeClr val="bg2">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600" dirty="0" err="1">
                          <a:latin typeface="Calibri Light" panose="020F0302020204030204" pitchFamily="34" charset="0"/>
                          <a:ea typeface="Calibri Light" panose="020F0302020204030204" pitchFamily="34" charset="0"/>
                          <a:cs typeface="Calibri Light" panose="020F0302020204030204" pitchFamily="34" charset="0"/>
                        </a:rPr>
                        <a:t>ii</a:t>
                      </a:r>
                      <a:r>
                        <a:rPr lang="es-CL" sz="1600" dirty="0">
                          <a:latin typeface="Calibri Light" panose="020F0302020204030204" pitchFamily="34" charset="0"/>
                          <a:ea typeface="Calibri Light" panose="020F0302020204030204" pitchFamily="34" charset="0"/>
                          <a:cs typeface="Calibri Light" panose="020F0302020204030204" pitchFamily="34" charset="0"/>
                        </a:rPr>
                        <a:t>. Gastos de operación: incluye servicios relacionados con las actividades científicas/tecnológicas y de divulgación del proyecto.</a:t>
                      </a:r>
                    </a:p>
                    <a:p>
                      <a:endParaRPr lang="es-CL" sz="1600" dirty="0">
                        <a:latin typeface="Calibri Light" panose="020F0302020204030204" pitchFamily="34" charset="0"/>
                        <a:ea typeface="Calibri Light" panose="020F0302020204030204" pitchFamily="34" charset="0"/>
                        <a:cs typeface="Calibri Light" panose="020F0302020204030204" pitchFamily="34" charset="0"/>
                      </a:endParaRPr>
                    </a:p>
                  </a:txBody>
                  <a:tcPr>
                    <a:solidFill>
                      <a:schemeClr val="bg2">
                        <a:lumMod val="75000"/>
                      </a:schemeClr>
                    </a:solidFill>
                  </a:tcPr>
                </a:tc>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*no se incluye</a:t>
                      </a:r>
                    </a:p>
                  </a:txBody>
                  <a:tcPr>
                    <a:solidFill>
                      <a:schemeClr val="bg2">
                        <a:lumMod val="75000"/>
                      </a:schemeClr>
                    </a:solidFill>
                  </a:tcPr>
                </a:tc>
                <a:extLst>
                  <a:ext uri="{0D108BD9-81ED-4DB2-BD59-A6C34878D82A}">
                    <a16:rowId xmlns:a16="http://schemas.microsoft.com/office/drawing/2014/main" val="3070202341"/>
                  </a:ext>
                </a:extLst>
              </a:tr>
            </a:tbl>
          </a:graphicData>
        </a:graphic>
      </p:graphicFrame>
    </p:spTree>
    <p:extLst>
      <p:ext uri="{BB962C8B-B14F-4D97-AF65-F5344CB8AC3E}">
        <p14:creationId xmlns:p14="http://schemas.microsoft.com/office/powerpoint/2010/main" val="3017809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p:cNvCxnSpPr>
            <a:cxnSpLocks/>
          </p:cNvCxnSpPr>
          <p:nvPr/>
        </p:nvCxnSpPr>
        <p:spPr>
          <a:xfrm flipV="1">
            <a:off x="598413" y="805543"/>
            <a:ext cx="10151230" cy="41728"/>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14" name="Título 1">
            <a:extLst>
              <a:ext uri="{FF2B5EF4-FFF2-40B4-BE49-F238E27FC236}">
                <a16:creationId xmlns:a16="http://schemas.microsoft.com/office/drawing/2014/main" id="{3870F68D-A64E-4289-B0D6-842DCECE1A05}"/>
              </a:ext>
            </a:extLst>
          </p:cNvPr>
          <p:cNvSpPr txBox="1">
            <a:spLocks/>
          </p:cNvSpPr>
          <p:nvPr/>
        </p:nvSpPr>
        <p:spPr>
          <a:xfrm>
            <a:off x="533097" y="367702"/>
            <a:ext cx="10347716" cy="634786"/>
          </a:xfrm>
          <a:prstGeom prst="rect">
            <a:avLst/>
          </a:prstGeom>
        </p:spPr>
        <p:txBody>
          <a:bodyPr/>
          <a:lstStyle>
            <a:lvl1pPr algn="l" defTabSz="457200" rtl="0" eaLnBrk="0" fontAlgn="base" hangingPunct="0">
              <a:spcBef>
                <a:spcPct val="0"/>
              </a:spcBef>
              <a:spcAft>
                <a:spcPct val="0"/>
              </a:spcAft>
              <a:defRPr sz="3200" b="1" kern="1200">
                <a:solidFill>
                  <a:schemeClr val="bg1"/>
                </a:solidFill>
                <a:latin typeface="Arial"/>
                <a:ea typeface="MS PGothic" panose="020B0600070205080204" pitchFamily="34" charset="-128"/>
                <a:cs typeface="Arial"/>
              </a:defRPr>
            </a:lvl1pPr>
            <a:lvl2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2pPr>
            <a:lvl3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3pPr>
            <a:lvl4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4pPr>
            <a:lvl5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5pPr>
            <a:lvl6pPr marL="457200" algn="l" defTabSz="457200" rtl="0" fontAlgn="base">
              <a:spcBef>
                <a:spcPct val="0"/>
              </a:spcBef>
              <a:spcAft>
                <a:spcPct val="0"/>
              </a:spcAft>
              <a:defRPr sz="3200" b="1">
                <a:solidFill>
                  <a:schemeClr val="bg1"/>
                </a:solidFill>
                <a:latin typeface="Arial" charset="0"/>
                <a:ea typeface="ＭＳ Ｐゴシック" charset="0"/>
                <a:cs typeface="Arial" charset="0"/>
              </a:defRPr>
            </a:lvl6pPr>
            <a:lvl7pPr marL="914400" algn="l" defTabSz="457200" rtl="0" fontAlgn="base">
              <a:spcBef>
                <a:spcPct val="0"/>
              </a:spcBef>
              <a:spcAft>
                <a:spcPct val="0"/>
              </a:spcAft>
              <a:defRPr sz="3200" b="1">
                <a:solidFill>
                  <a:schemeClr val="bg1"/>
                </a:solidFill>
                <a:latin typeface="Arial" charset="0"/>
                <a:ea typeface="ＭＳ Ｐゴシック" charset="0"/>
                <a:cs typeface="Arial" charset="0"/>
              </a:defRPr>
            </a:lvl7pPr>
            <a:lvl8pPr marL="1371600" algn="l" defTabSz="457200" rtl="0" fontAlgn="base">
              <a:spcBef>
                <a:spcPct val="0"/>
              </a:spcBef>
              <a:spcAft>
                <a:spcPct val="0"/>
              </a:spcAft>
              <a:defRPr sz="3200" b="1">
                <a:solidFill>
                  <a:schemeClr val="bg1"/>
                </a:solidFill>
                <a:latin typeface="Arial" charset="0"/>
                <a:ea typeface="ＭＳ Ｐゴシック" charset="0"/>
                <a:cs typeface="Arial" charset="0"/>
              </a:defRPr>
            </a:lvl8pPr>
            <a:lvl9pPr marL="1828800" algn="l" defTabSz="457200" rtl="0" fontAlgn="base">
              <a:spcBef>
                <a:spcPct val="0"/>
              </a:spcBef>
              <a:spcAft>
                <a:spcPct val="0"/>
              </a:spcAft>
              <a:defRPr sz="3200" b="1">
                <a:solidFill>
                  <a:schemeClr val="bg1"/>
                </a:solidFill>
                <a:latin typeface="Arial" charset="0"/>
                <a:ea typeface="ＭＳ Ｐゴシック" charset="0"/>
                <a:cs typeface="Arial" charset="0"/>
              </a:defRPr>
            </a:lvl9p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ANILLO TEMÁTICO EN ÁREAS ESPECÍFICAS 2024: CAMBIOS EN LAS BASES</a:t>
            </a:r>
          </a:p>
        </p:txBody>
      </p:sp>
      <p:pic>
        <p:nvPicPr>
          <p:cNvPr id="16" name="Imagen 15">
            <a:extLst>
              <a:ext uri="{FF2B5EF4-FFF2-40B4-BE49-F238E27FC236}">
                <a16:creationId xmlns:a16="http://schemas.microsoft.com/office/drawing/2014/main" id="{99997C8A-C901-4C20-8A07-597A3AFB4714}"/>
              </a:ext>
            </a:extLst>
          </p:cNvPr>
          <p:cNvPicPr>
            <a:picLocks noChangeAspect="1"/>
          </p:cNvPicPr>
          <p:nvPr/>
        </p:nvPicPr>
        <p:blipFill rotWithShape="1">
          <a:blip r:embed="rId3"/>
          <a:srcRect l="25146" t="19924" r="24809" b="36053"/>
          <a:stretch/>
        </p:blipFill>
        <p:spPr>
          <a:xfrm>
            <a:off x="10814959" y="323917"/>
            <a:ext cx="712774" cy="606163"/>
          </a:xfrm>
          <a:prstGeom prst="rect">
            <a:avLst/>
          </a:prstGeom>
          <a:noFill/>
          <a:effectLst/>
        </p:spPr>
      </p:pic>
      <p:graphicFrame>
        <p:nvGraphicFramePr>
          <p:cNvPr id="10" name="Tabla 10">
            <a:extLst>
              <a:ext uri="{FF2B5EF4-FFF2-40B4-BE49-F238E27FC236}">
                <a16:creationId xmlns:a16="http://schemas.microsoft.com/office/drawing/2014/main" id="{12CCEA20-E063-4536-AED5-D8341C5BC037}"/>
              </a:ext>
            </a:extLst>
          </p:cNvPr>
          <p:cNvGraphicFramePr>
            <a:graphicFrameLocks noGrp="1"/>
          </p:cNvGraphicFramePr>
          <p:nvPr>
            <p:extLst>
              <p:ext uri="{D42A27DB-BD31-4B8C-83A1-F6EECF244321}">
                <p14:modId xmlns:p14="http://schemas.microsoft.com/office/powerpoint/2010/main" val="3186862450"/>
              </p:ext>
            </p:extLst>
          </p:nvPr>
        </p:nvGraphicFramePr>
        <p:xfrm>
          <a:off x="1094014" y="1046273"/>
          <a:ext cx="10003971" cy="3581678"/>
        </p:xfrm>
        <a:graphic>
          <a:graphicData uri="http://schemas.openxmlformats.org/drawingml/2006/table">
            <a:tbl>
              <a:tblPr firstRow="1" bandRow="1">
                <a:tableStyleId>{5C22544A-7EE6-4342-B048-85BDC9FD1C3A}</a:tableStyleId>
              </a:tblPr>
              <a:tblGrid>
                <a:gridCol w="3334657">
                  <a:extLst>
                    <a:ext uri="{9D8B030D-6E8A-4147-A177-3AD203B41FA5}">
                      <a16:colId xmlns:a16="http://schemas.microsoft.com/office/drawing/2014/main" val="2149210253"/>
                    </a:ext>
                  </a:extLst>
                </a:gridCol>
                <a:gridCol w="3790043">
                  <a:extLst>
                    <a:ext uri="{9D8B030D-6E8A-4147-A177-3AD203B41FA5}">
                      <a16:colId xmlns:a16="http://schemas.microsoft.com/office/drawing/2014/main" val="213319817"/>
                    </a:ext>
                  </a:extLst>
                </a:gridCol>
                <a:gridCol w="2879271">
                  <a:extLst>
                    <a:ext uri="{9D8B030D-6E8A-4147-A177-3AD203B41FA5}">
                      <a16:colId xmlns:a16="http://schemas.microsoft.com/office/drawing/2014/main" val="1554415468"/>
                    </a:ext>
                  </a:extLst>
                </a:gridCol>
              </a:tblGrid>
              <a:tr h="661764">
                <a:tc>
                  <a:txBody>
                    <a:bodyPr/>
                    <a:lstStyle/>
                    <a:p>
                      <a:pPr marL="0" algn="ctr" defTabSz="457200" rtl="0" eaLnBrk="1" latinLnBrk="0" hangingPunct="1"/>
                      <a:r>
                        <a:rPr lang="es-CL" sz="1800" b="1" kern="1200" dirty="0">
                          <a:solidFill>
                            <a:schemeClr val="lt1"/>
                          </a:solidFill>
                          <a:latin typeface="+mn-lt"/>
                          <a:ea typeface="Calibri Light" panose="020F0302020204030204" pitchFamily="34" charset="0"/>
                          <a:cs typeface="Calibri Light" panose="020F0302020204030204" pitchFamily="34" charset="0"/>
                        </a:rPr>
                        <a:t>PUNTO EN LAS BASES</a:t>
                      </a:r>
                    </a:p>
                  </a:txBody>
                  <a:tcPr>
                    <a:solidFill>
                      <a:schemeClr val="bg2">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L" sz="1800" b="1" kern="1200" dirty="0">
                          <a:solidFill>
                            <a:schemeClr val="lt1"/>
                          </a:solidFill>
                          <a:latin typeface="+mn-lt"/>
                          <a:ea typeface="Calibri Light" panose="020F0302020204030204" pitchFamily="34" charset="0"/>
                          <a:cs typeface="Calibri Light" panose="020F0302020204030204" pitchFamily="34" charset="0"/>
                        </a:rPr>
                        <a:t>CONVOCATORIA 2024</a:t>
                      </a:r>
                    </a:p>
                    <a:p>
                      <a:pPr marL="0" algn="ctr" defTabSz="457200" rtl="0" eaLnBrk="1" latinLnBrk="0" hangingPunct="1"/>
                      <a:endParaRPr lang="es-CL" sz="1800" b="1" kern="1200" dirty="0">
                        <a:solidFill>
                          <a:schemeClr val="lt1"/>
                        </a:solidFill>
                        <a:latin typeface="+mn-lt"/>
                        <a:ea typeface="Calibri Light" panose="020F0302020204030204" pitchFamily="34" charset="0"/>
                        <a:cs typeface="Calibri Light" panose="020F0302020204030204" pitchFamily="34" charset="0"/>
                      </a:endParaRPr>
                    </a:p>
                  </a:txBody>
                  <a:tcPr>
                    <a:solidFill>
                      <a:schemeClr val="bg2">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L" sz="1800" b="1" kern="1200" dirty="0">
                          <a:solidFill>
                            <a:schemeClr val="lt1"/>
                          </a:solidFill>
                          <a:latin typeface="+mn-lt"/>
                          <a:ea typeface="Calibri Light" panose="020F0302020204030204" pitchFamily="34" charset="0"/>
                          <a:cs typeface="Calibri Light" panose="020F0302020204030204" pitchFamily="34" charset="0"/>
                        </a:rPr>
                        <a:t>CONVOCATORIA ANTERIOR</a:t>
                      </a:r>
                    </a:p>
                    <a:p>
                      <a:pPr marL="0" algn="ctr" defTabSz="457200" rtl="0" eaLnBrk="1" latinLnBrk="0" hangingPunct="1"/>
                      <a:endParaRPr lang="es-CL" sz="1800" b="1" kern="1200" dirty="0">
                        <a:solidFill>
                          <a:schemeClr val="lt1"/>
                        </a:solidFill>
                        <a:latin typeface="+mn-lt"/>
                        <a:ea typeface="Calibri Light" panose="020F0302020204030204" pitchFamily="34" charset="0"/>
                        <a:cs typeface="Calibri Light" panose="020F0302020204030204" pitchFamily="34" charset="0"/>
                      </a:endParaRPr>
                    </a:p>
                  </a:txBody>
                  <a:tcPr>
                    <a:solidFill>
                      <a:schemeClr val="bg2">
                        <a:lumMod val="50000"/>
                      </a:schemeClr>
                    </a:solidFill>
                  </a:tcPr>
                </a:tc>
                <a:extLst>
                  <a:ext uri="{0D108BD9-81ED-4DB2-BD59-A6C34878D82A}">
                    <a16:rowId xmlns:a16="http://schemas.microsoft.com/office/drawing/2014/main" val="881831426"/>
                  </a:ext>
                </a:extLst>
              </a:tr>
              <a:tr h="926557">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5. Restricciones e incompatibilidades</a:t>
                      </a:r>
                    </a:p>
                  </a:txBody>
                  <a:tcPr>
                    <a:solidFill>
                      <a:schemeClr val="bg2">
                        <a:lumMod val="75000"/>
                      </a:schemeClr>
                    </a:solidFill>
                  </a:tcPr>
                </a:tc>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5.1. Postulación: Inv. Principal o Asociado/a puede postular a máximo 2 propuestas de Proyecto anillo.</a:t>
                      </a:r>
                    </a:p>
                  </a:txBody>
                  <a:tcPr>
                    <a:solidFill>
                      <a:schemeClr val="bg2">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600" dirty="0">
                          <a:latin typeface="Calibri Light" panose="020F0302020204030204" pitchFamily="34" charset="0"/>
                          <a:ea typeface="Calibri Light" panose="020F0302020204030204" pitchFamily="34" charset="0"/>
                          <a:cs typeface="Calibri Light" panose="020F0302020204030204" pitchFamily="34" charset="0"/>
                        </a:rPr>
                        <a:t>*restricción no incluía a Inv. Asociados/as</a:t>
                      </a:r>
                    </a:p>
                  </a:txBody>
                  <a:tcPr>
                    <a:solidFill>
                      <a:schemeClr val="bg2">
                        <a:lumMod val="75000"/>
                      </a:schemeClr>
                    </a:solidFill>
                  </a:tcPr>
                </a:tc>
                <a:extLst>
                  <a:ext uri="{0D108BD9-81ED-4DB2-BD59-A6C34878D82A}">
                    <a16:rowId xmlns:a16="http://schemas.microsoft.com/office/drawing/2014/main" val="3833157708"/>
                  </a:ext>
                </a:extLst>
              </a:tr>
              <a:tr h="926557">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5. Restricciones e incompatibilidades</a:t>
                      </a:r>
                    </a:p>
                  </a:txBody>
                  <a:tcPr>
                    <a:solidFill>
                      <a:schemeClr val="bg2">
                        <a:lumMod val="75000"/>
                      </a:schemeClr>
                    </a:solidFill>
                  </a:tcPr>
                </a:tc>
                <a:tc>
                  <a:txBody>
                    <a:bodyPr/>
                    <a:lstStyle/>
                    <a:p>
                      <a:pPr algn="just"/>
                      <a:r>
                        <a:rPr lang="es-CL" sz="1600" dirty="0">
                          <a:latin typeface="Calibri Light" panose="020F0302020204030204" pitchFamily="34" charset="0"/>
                          <a:ea typeface="Calibri Light" panose="020F0302020204030204" pitchFamily="34" charset="0"/>
                          <a:cs typeface="Calibri Light" panose="020F0302020204030204" pitchFamily="34" charset="0"/>
                        </a:rPr>
                        <a:t>5.2. Participación: Inv. Asociado/a podrá participar en máximo 2 proyectos, ya sean Anillo, Centros ANID y/o Núcleo Milenio.</a:t>
                      </a:r>
                    </a:p>
                  </a:txBody>
                  <a:tcPr>
                    <a:solidFill>
                      <a:schemeClr val="bg2">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600" dirty="0">
                          <a:latin typeface="Calibri Light" panose="020F0302020204030204" pitchFamily="34" charset="0"/>
                          <a:ea typeface="Calibri Light" panose="020F0302020204030204" pitchFamily="34" charset="0"/>
                          <a:cs typeface="Calibri Light" panose="020F0302020204030204" pitchFamily="34" charset="0"/>
                        </a:rPr>
                        <a:t>*no existe esta restricción</a:t>
                      </a:r>
                    </a:p>
                  </a:txBody>
                  <a:tcPr>
                    <a:solidFill>
                      <a:schemeClr val="bg2">
                        <a:lumMod val="75000"/>
                      </a:schemeClr>
                    </a:solidFill>
                  </a:tcPr>
                </a:tc>
                <a:extLst>
                  <a:ext uri="{0D108BD9-81ED-4DB2-BD59-A6C34878D82A}">
                    <a16:rowId xmlns:a16="http://schemas.microsoft.com/office/drawing/2014/main" val="420870982"/>
                  </a:ext>
                </a:extLst>
              </a:tr>
              <a:tr h="9265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600" dirty="0">
                          <a:latin typeface="Calibri Light" panose="020F0302020204030204" pitchFamily="34" charset="0"/>
                          <a:ea typeface="Calibri Light" panose="020F0302020204030204" pitchFamily="34" charset="0"/>
                          <a:cs typeface="Calibri Light" panose="020F0302020204030204" pitchFamily="34" charset="0"/>
                        </a:rPr>
                        <a:t>IV. Proceso de evaluación de las propuestas</a:t>
                      </a:r>
                    </a:p>
                  </a:txBody>
                  <a:tcPr>
                    <a:solidFill>
                      <a:schemeClr val="bg2">
                        <a:lumMod val="75000"/>
                      </a:schemeClr>
                    </a:solidFill>
                  </a:tcPr>
                </a:tc>
                <a:tc>
                  <a:txBody>
                    <a:bodyPr/>
                    <a:lstStyle/>
                    <a:p>
                      <a:pPr algn="just"/>
                      <a:r>
                        <a:rPr lang="es-CL" sz="1600" dirty="0">
                          <a:latin typeface="Calibri Light" panose="020F0302020204030204" pitchFamily="34" charset="0"/>
                          <a:ea typeface="Calibri Light" panose="020F0302020204030204" pitchFamily="34" charset="0"/>
                          <a:cs typeface="Calibri Light" panose="020F0302020204030204" pitchFamily="34" charset="0"/>
                        </a:rPr>
                        <a:t>1. Admisibilidad de las propuestas: Recursos de Reposición deben ser presentados en formato digital con firma electrónica a través de ayuda ANID.</a:t>
                      </a:r>
                    </a:p>
                  </a:txBody>
                  <a:tcPr>
                    <a:solidFill>
                      <a:schemeClr val="bg2">
                        <a:lumMod val="75000"/>
                      </a:schemeClr>
                    </a:solidFill>
                  </a:tcPr>
                </a:tc>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*en papel y a través de Oficina de Partes de la agencia</a:t>
                      </a:r>
                    </a:p>
                  </a:txBody>
                  <a:tcPr>
                    <a:solidFill>
                      <a:schemeClr val="bg2">
                        <a:lumMod val="75000"/>
                      </a:schemeClr>
                    </a:solidFill>
                  </a:tcPr>
                </a:tc>
                <a:extLst>
                  <a:ext uri="{0D108BD9-81ED-4DB2-BD59-A6C34878D82A}">
                    <a16:rowId xmlns:a16="http://schemas.microsoft.com/office/drawing/2014/main" val="2374272418"/>
                  </a:ext>
                </a:extLst>
              </a:tr>
            </a:tbl>
          </a:graphicData>
        </a:graphic>
      </p:graphicFrame>
      <p:pic>
        <p:nvPicPr>
          <p:cNvPr id="6" name="Gráfico 5" descr="Bombilla y equipo con relleno sólido">
            <a:extLst>
              <a:ext uri="{FF2B5EF4-FFF2-40B4-BE49-F238E27FC236}">
                <a16:creationId xmlns:a16="http://schemas.microsoft.com/office/drawing/2014/main" id="{777CF7DE-1E12-4AB9-BDF7-EA32F24F51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2833" y="2837112"/>
            <a:ext cx="511159" cy="511159"/>
          </a:xfrm>
          <a:prstGeom prst="rect">
            <a:avLst/>
          </a:prstGeom>
        </p:spPr>
      </p:pic>
      <p:pic>
        <p:nvPicPr>
          <p:cNvPr id="7" name="Gráfico 6" descr="Bombilla y equipo con relleno sólido">
            <a:extLst>
              <a:ext uri="{FF2B5EF4-FFF2-40B4-BE49-F238E27FC236}">
                <a16:creationId xmlns:a16="http://schemas.microsoft.com/office/drawing/2014/main" id="{926F37B9-7520-4D5F-82DF-2DCDFBFF77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2833" y="1944869"/>
            <a:ext cx="511159" cy="511159"/>
          </a:xfrm>
          <a:prstGeom prst="rect">
            <a:avLst/>
          </a:prstGeom>
        </p:spPr>
      </p:pic>
    </p:spTree>
    <p:extLst>
      <p:ext uri="{BB962C8B-B14F-4D97-AF65-F5344CB8AC3E}">
        <p14:creationId xmlns:p14="http://schemas.microsoft.com/office/powerpoint/2010/main" val="430112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p:cNvCxnSpPr>
            <a:cxnSpLocks/>
          </p:cNvCxnSpPr>
          <p:nvPr/>
        </p:nvCxnSpPr>
        <p:spPr>
          <a:xfrm flipV="1">
            <a:off x="598413" y="805543"/>
            <a:ext cx="10151230" cy="41728"/>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14" name="Título 1">
            <a:extLst>
              <a:ext uri="{FF2B5EF4-FFF2-40B4-BE49-F238E27FC236}">
                <a16:creationId xmlns:a16="http://schemas.microsoft.com/office/drawing/2014/main" id="{3870F68D-A64E-4289-B0D6-842DCECE1A05}"/>
              </a:ext>
            </a:extLst>
          </p:cNvPr>
          <p:cNvSpPr txBox="1">
            <a:spLocks/>
          </p:cNvSpPr>
          <p:nvPr/>
        </p:nvSpPr>
        <p:spPr>
          <a:xfrm>
            <a:off x="533097" y="367702"/>
            <a:ext cx="10347716" cy="634786"/>
          </a:xfrm>
          <a:prstGeom prst="rect">
            <a:avLst/>
          </a:prstGeom>
        </p:spPr>
        <p:txBody>
          <a:bodyPr/>
          <a:lstStyle>
            <a:lvl1pPr algn="l" defTabSz="457200" rtl="0" eaLnBrk="0" fontAlgn="base" hangingPunct="0">
              <a:spcBef>
                <a:spcPct val="0"/>
              </a:spcBef>
              <a:spcAft>
                <a:spcPct val="0"/>
              </a:spcAft>
              <a:defRPr sz="3200" b="1" kern="1200">
                <a:solidFill>
                  <a:schemeClr val="bg1"/>
                </a:solidFill>
                <a:latin typeface="Arial"/>
                <a:ea typeface="MS PGothic" panose="020B0600070205080204" pitchFamily="34" charset="-128"/>
                <a:cs typeface="Arial"/>
              </a:defRPr>
            </a:lvl1pPr>
            <a:lvl2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2pPr>
            <a:lvl3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3pPr>
            <a:lvl4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4pPr>
            <a:lvl5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5pPr>
            <a:lvl6pPr marL="457200" algn="l" defTabSz="457200" rtl="0" fontAlgn="base">
              <a:spcBef>
                <a:spcPct val="0"/>
              </a:spcBef>
              <a:spcAft>
                <a:spcPct val="0"/>
              </a:spcAft>
              <a:defRPr sz="3200" b="1">
                <a:solidFill>
                  <a:schemeClr val="bg1"/>
                </a:solidFill>
                <a:latin typeface="Arial" charset="0"/>
                <a:ea typeface="ＭＳ Ｐゴシック" charset="0"/>
                <a:cs typeface="Arial" charset="0"/>
              </a:defRPr>
            </a:lvl6pPr>
            <a:lvl7pPr marL="914400" algn="l" defTabSz="457200" rtl="0" fontAlgn="base">
              <a:spcBef>
                <a:spcPct val="0"/>
              </a:spcBef>
              <a:spcAft>
                <a:spcPct val="0"/>
              </a:spcAft>
              <a:defRPr sz="3200" b="1">
                <a:solidFill>
                  <a:schemeClr val="bg1"/>
                </a:solidFill>
                <a:latin typeface="Arial" charset="0"/>
                <a:ea typeface="ＭＳ Ｐゴシック" charset="0"/>
                <a:cs typeface="Arial" charset="0"/>
              </a:defRPr>
            </a:lvl7pPr>
            <a:lvl8pPr marL="1371600" algn="l" defTabSz="457200" rtl="0" fontAlgn="base">
              <a:spcBef>
                <a:spcPct val="0"/>
              </a:spcBef>
              <a:spcAft>
                <a:spcPct val="0"/>
              </a:spcAft>
              <a:defRPr sz="3200" b="1">
                <a:solidFill>
                  <a:schemeClr val="bg1"/>
                </a:solidFill>
                <a:latin typeface="Arial" charset="0"/>
                <a:ea typeface="ＭＳ Ｐゴシック" charset="0"/>
                <a:cs typeface="Arial" charset="0"/>
              </a:defRPr>
            </a:lvl8pPr>
            <a:lvl9pPr marL="1828800" algn="l" defTabSz="457200" rtl="0" fontAlgn="base">
              <a:spcBef>
                <a:spcPct val="0"/>
              </a:spcBef>
              <a:spcAft>
                <a:spcPct val="0"/>
              </a:spcAft>
              <a:defRPr sz="3200" b="1">
                <a:solidFill>
                  <a:schemeClr val="bg1"/>
                </a:solidFill>
                <a:latin typeface="Arial" charset="0"/>
                <a:ea typeface="ＭＳ Ｐゴシック" charset="0"/>
                <a:cs typeface="Arial" charset="0"/>
              </a:defRPr>
            </a:lvl9p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ANILLO TEMÁTICO EN ÁREAS ESPECÍFICAS 2024: CAMBIOS EN LAS BASES</a:t>
            </a:r>
          </a:p>
        </p:txBody>
      </p:sp>
      <p:pic>
        <p:nvPicPr>
          <p:cNvPr id="16" name="Imagen 15">
            <a:extLst>
              <a:ext uri="{FF2B5EF4-FFF2-40B4-BE49-F238E27FC236}">
                <a16:creationId xmlns:a16="http://schemas.microsoft.com/office/drawing/2014/main" id="{99997C8A-C901-4C20-8A07-597A3AFB4714}"/>
              </a:ext>
            </a:extLst>
          </p:cNvPr>
          <p:cNvPicPr>
            <a:picLocks noChangeAspect="1"/>
          </p:cNvPicPr>
          <p:nvPr/>
        </p:nvPicPr>
        <p:blipFill rotWithShape="1">
          <a:blip r:embed="rId3"/>
          <a:srcRect l="25146" t="19924" r="24809" b="36053"/>
          <a:stretch/>
        </p:blipFill>
        <p:spPr>
          <a:xfrm>
            <a:off x="10814959" y="323917"/>
            <a:ext cx="712774" cy="606163"/>
          </a:xfrm>
          <a:prstGeom prst="rect">
            <a:avLst/>
          </a:prstGeom>
          <a:noFill/>
          <a:effectLst/>
        </p:spPr>
      </p:pic>
      <p:graphicFrame>
        <p:nvGraphicFramePr>
          <p:cNvPr id="10" name="Tabla 10">
            <a:extLst>
              <a:ext uri="{FF2B5EF4-FFF2-40B4-BE49-F238E27FC236}">
                <a16:creationId xmlns:a16="http://schemas.microsoft.com/office/drawing/2014/main" id="{12CCEA20-E063-4536-AED5-D8341C5BC037}"/>
              </a:ext>
            </a:extLst>
          </p:cNvPr>
          <p:cNvGraphicFramePr>
            <a:graphicFrameLocks noGrp="1"/>
          </p:cNvGraphicFramePr>
          <p:nvPr>
            <p:extLst>
              <p:ext uri="{D42A27DB-BD31-4B8C-83A1-F6EECF244321}">
                <p14:modId xmlns:p14="http://schemas.microsoft.com/office/powerpoint/2010/main" val="531999200"/>
              </p:ext>
            </p:extLst>
          </p:nvPr>
        </p:nvGraphicFramePr>
        <p:xfrm>
          <a:off x="1094014" y="1046273"/>
          <a:ext cx="10003971" cy="4118161"/>
        </p:xfrm>
        <a:graphic>
          <a:graphicData uri="http://schemas.openxmlformats.org/drawingml/2006/table">
            <a:tbl>
              <a:tblPr firstRow="1" bandRow="1">
                <a:tableStyleId>{5C22544A-7EE6-4342-B048-85BDC9FD1C3A}</a:tableStyleId>
              </a:tblPr>
              <a:tblGrid>
                <a:gridCol w="3334657">
                  <a:extLst>
                    <a:ext uri="{9D8B030D-6E8A-4147-A177-3AD203B41FA5}">
                      <a16:colId xmlns:a16="http://schemas.microsoft.com/office/drawing/2014/main" val="2149210253"/>
                    </a:ext>
                  </a:extLst>
                </a:gridCol>
                <a:gridCol w="3790043">
                  <a:extLst>
                    <a:ext uri="{9D8B030D-6E8A-4147-A177-3AD203B41FA5}">
                      <a16:colId xmlns:a16="http://schemas.microsoft.com/office/drawing/2014/main" val="213319817"/>
                    </a:ext>
                  </a:extLst>
                </a:gridCol>
                <a:gridCol w="2879271">
                  <a:extLst>
                    <a:ext uri="{9D8B030D-6E8A-4147-A177-3AD203B41FA5}">
                      <a16:colId xmlns:a16="http://schemas.microsoft.com/office/drawing/2014/main" val="1554415468"/>
                    </a:ext>
                  </a:extLst>
                </a:gridCol>
              </a:tblGrid>
              <a:tr h="661764">
                <a:tc>
                  <a:txBody>
                    <a:bodyPr/>
                    <a:lstStyle/>
                    <a:p>
                      <a:pPr marL="0" algn="ctr" defTabSz="457200" rtl="0" eaLnBrk="1" latinLnBrk="0" hangingPunct="1"/>
                      <a:r>
                        <a:rPr lang="es-CL" sz="1800" b="1" kern="1200" dirty="0">
                          <a:solidFill>
                            <a:schemeClr val="lt1"/>
                          </a:solidFill>
                          <a:latin typeface="+mn-lt"/>
                          <a:ea typeface="Calibri Light" panose="020F0302020204030204" pitchFamily="34" charset="0"/>
                          <a:cs typeface="Calibri Light" panose="020F0302020204030204" pitchFamily="34" charset="0"/>
                        </a:rPr>
                        <a:t>PUNTO EN LAS BASES</a:t>
                      </a:r>
                    </a:p>
                  </a:txBody>
                  <a:tcPr>
                    <a:solidFill>
                      <a:schemeClr val="bg2">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L" sz="1800" b="1" kern="1200" dirty="0">
                          <a:solidFill>
                            <a:schemeClr val="lt1"/>
                          </a:solidFill>
                          <a:latin typeface="+mn-lt"/>
                          <a:ea typeface="Calibri Light" panose="020F0302020204030204" pitchFamily="34" charset="0"/>
                          <a:cs typeface="Calibri Light" panose="020F0302020204030204" pitchFamily="34" charset="0"/>
                        </a:rPr>
                        <a:t>CONVOCATORIA 2024</a:t>
                      </a:r>
                    </a:p>
                    <a:p>
                      <a:pPr marL="0" algn="ctr" defTabSz="457200" rtl="0" eaLnBrk="1" latinLnBrk="0" hangingPunct="1"/>
                      <a:endParaRPr lang="es-CL" sz="1800" b="1" kern="1200" dirty="0">
                        <a:solidFill>
                          <a:schemeClr val="lt1"/>
                        </a:solidFill>
                        <a:latin typeface="+mn-lt"/>
                        <a:ea typeface="Calibri Light" panose="020F0302020204030204" pitchFamily="34" charset="0"/>
                        <a:cs typeface="Calibri Light" panose="020F0302020204030204" pitchFamily="34" charset="0"/>
                      </a:endParaRPr>
                    </a:p>
                  </a:txBody>
                  <a:tcPr>
                    <a:solidFill>
                      <a:schemeClr val="bg2">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L" sz="1800" b="1" kern="1200" dirty="0">
                          <a:solidFill>
                            <a:schemeClr val="lt1"/>
                          </a:solidFill>
                          <a:latin typeface="+mn-lt"/>
                          <a:ea typeface="Calibri Light" panose="020F0302020204030204" pitchFamily="34" charset="0"/>
                          <a:cs typeface="Calibri Light" panose="020F0302020204030204" pitchFamily="34" charset="0"/>
                        </a:rPr>
                        <a:t>CONVOCATORIA ANTERIOR</a:t>
                      </a:r>
                    </a:p>
                    <a:p>
                      <a:pPr marL="0" algn="ctr" defTabSz="457200" rtl="0" eaLnBrk="1" latinLnBrk="0" hangingPunct="1"/>
                      <a:endParaRPr lang="es-CL" sz="1800" b="1" kern="1200" dirty="0">
                        <a:solidFill>
                          <a:schemeClr val="lt1"/>
                        </a:solidFill>
                        <a:latin typeface="+mn-lt"/>
                        <a:ea typeface="Calibri Light" panose="020F0302020204030204" pitchFamily="34" charset="0"/>
                        <a:cs typeface="Calibri Light" panose="020F0302020204030204" pitchFamily="34" charset="0"/>
                      </a:endParaRPr>
                    </a:p>
                  </a:txBody>
                  <a:tcPr>
                    <a:solidFill>
                      <a:schemeClr val="bg2">
                        <a:lumMod val="50000"/>
                      </a:schemeClr>
                    </a:solidFill>
                  </a:tcPr>
                </a:tc>
                <a:extLst>
                  <a:ext uri="{0D108BD9-81ED-4DB2-BD59-A6C34878D82A}">
                    <a16:rowId xmlns:a16="http://schemas.microsoft.com/office/drawing/2014/main" val="881831426"/>
                  </a:ext>
                </a:extLst>
              </a:tr>
              <a:tr h="926557">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4. Lista de Espera</a:t>
                      </a:r>
                    </a:p>
                  </a:txBody>
                  <a:tcPr>
                    <a:solidFill>
                      <a:schemeClr val="bg2">
                        <a:lumMod val="75000"/>
                      </a:schemeClr>
                    </a:solidFill>
                  </a:tcPr>
                </a:tc>
                <a:tc>
                  <a:txBody>
                    <a:bodyPr/>
                    <a:lstStyle/>
                    <a:p>
                      <a:pPr algn="just"/>
                      <a:r>
                        <a:rPr lang="es-MX" sz="1600" dirty="0">
                          <a:latin typeface="Calibri Light" panose="020F0302020204030204" pitchFamily="34" charset="0"/>
                          <a:ea typeface="Calibri Light" panose="020F0302020204030204" pitchFamily="34" charset="0"/>
                          <a:cs typeface="Calibri Light" panose="020F0302020204030204" pitchFamily="34" charset="0"/>
                        </a:rPr>
                        <a:t>Esta lista de espera tendrá una vigencia hasta que se realice un nuevo llamado a concurso de este instrumento</a:t>
                      </a:r>
                      <a:endParaRPr lang="es-CL" sz="1600" dirty="0">
                        <a:latin typeface="Calibri Light" panose="020F0302020204030204" pitchFamily="34" charset="0"/>
                        <a:ea typeface="Calibri Light" panose="020F0302020204030204" pitchFamily="34" charset="0"/>
                        <a:cs typeface="Calibri Light" panose="020F0302020204030204" pitchFamily="34" charset="0"/>
                      </a:endParaRPr>
                    </a:p>
                  </a:txBody>
                  <a:tcPr>
                    <a:solidFill>
                      <a:schemeClr val="bg2">
                        <a:lumMod val="75000"/>
                      </a:schemeClr>
                    </a:solidFill>
                  </a:tcPr>
                </a:tc>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*plazo máximo de vigencia de la lista de espera era de 120 días</a:t>
                      </a:r>
                    </a:p>
                  </a:txBody>
                  <a:tcPr>
                    <a:solidFill>
                      <a:schemeClr val="bg2">
                        <a:lumMod val="75000"/>
                      </a:schemeClr>
                    </a:solidFill>
                  </a:tcPr>
                </a:tc>
                <a:extLst>
                  <a:ext uri="{0D108BD9-81ED-4DB2-BD59-A6C34878D82A}">
                    <a16:rowId xmlns:a16="http://schemas.microsoft.com/office/drawing/2014/main" val="561869733"/>
                  </a:ext>
                </a:extLst>
              </a:tr>
              <a:tr h="1195879">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VI. Derechos y obligaciones de los beneficiarios</a:t>
                      </a:r>
                    </a:p>
                  </a:txBody>
                  <a:tcPr>
                    <a:solidFill>
                      <a:schemeClr val="bg2">
                        <a:lumMod val="75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CL" sz="1600" dirty="0">
                          <a:latin typeface="Calibri Light" panose="020F0302020204030204" pitchFamily="34" charset="0"/>
                          <a:ea typeface="Calibri Light" panose="020F0302020204030204" pitchFamily="34" charset="0"/>
                          <a:cs typeface="Calibri Light" panose="020F0302020204030204" pitchFamily="34" charset="0"/>
                        </a:rPr>
                        <a:t>1. Convenios: </a:t>
                      </a:r>
                      <a:r>
                        <a:rPr lang="es-MX" sz="1600" dirty="0">
                          <a:latin typeface="Calibri Light" panose="020F0302020204030204" pitchFamily="34" charset="0"/>
                          <a:ea typeface="Calibri Light" panose="020F0302020204030204" pitchFamily="34" charset="0"/>
                          <a:cs typeface="Calibri Light" panose="020F0302020204030204" pitchFamily="34" charset="0"/>
                        </a:rPr>
                        <a:t>En caso de que la institución principal sea privada, al momento de la firma del convenio respectivo, se solicitará al Departamento de Gestión de Rendiciones de la ANID, la emisión de un certificado que acredite que el receptor de los recursos se encuentra </a:t>
                      </a:r>
                      <a:r>
                        <a:rPr lang="es-MX" sz="1600" b="1" dirty="0">
                          <a:latin typeface="Calibri Light" panose="020F0302020204030204" pitchFamily="34" charset="0"/>
                          <a:ea typeface="Calibri Light" panose="020F0302020204030204" pitchFamily="34" charset="0"/>
                          <a:cs typeface="Calibri Light" panose="020F0302020204030204" pitchFamily="34" charset="0"/>
                        </a:rPr>
                        <a:t>sin situación de rendiciones pendientes</a:t>
                      </a:r>
                      <a:r>
                        <a:rPr lang="es-MX" sz="1600" dirty="0">
                          <a:latin typeface="Calibri Light" panose="020F0302020204030204" pitchFamily="34" charset="0"/>
                          <a:ea typeface="Calibri Light" panose="020F0302020204030204" pitchFamily="34" charset="0"/>
                          <a:cs typeface="Calibri Light" panose="020F0302020204030204" pitchFamily="34" charset="0"/>
                        </a:rPr>
                        <a:t>, respecto de las rendiciones de cuentas de cualquier proyecto adjudicado anteriormente por ANID.</a:t>
                      </a:r>
                      <a:endParaRPr lang="es-CL" sz="1600" dirty="0">
                        <a:latin typeface="Calibri Light" panose="020F0302020204030204" pitchFamily="34" charset="0"/>
                        <a:ea typeface="Calibri Light" panose="020F0302020204030204" pitchFamily="34" charset="0"/>
                        <a:cs typeface="Calibri Light" panose="020F0302020204030204" pitchFamily="34" charset="0"/>
                      </a:endParaRPr>
                    </a:p>
                  </a:txBody>
                  <a:tcPr>
                    <a:solidFill>
                      <a:schemeClr val="bg2">
                        <a:lumMod val="75000"/>
                      </a:schemeClr>
                    </a:solidFill>
                  </a:tcPr>
                </a:tc>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*no se incluye</a:t>
                      </a:r>
                    </a:p>
                  </a:txBody>
                  <a:tcPr>
                    <a:solidFill>
                      <a:schemeClr val="bg2">
                        <a:lumMod val="75000"/>
                      </a:schemeClr>
                    </a:solidFill>
                  </a:tcPr>
                </a:tc>
                <a:extLst>
                  <a:ext uri="{0D108BD9-81ED-4DB2-BD59-A6C34878D82A}">
                    <a16:rowId xmlns:a16="http://schemas.microsoft.com/office/drawing/2014/main" val="3070202341"/>
                  </a:ext>
                </a:extLst>
              </a:tr>
            </a:tbl>
          </a:graphicData>
        </a:graphic>
      </p:graphicFrame>
    </p:spTree>
    <p:extLst>
      <p:ext uri="{BB962C8B-B14F-4D97-AF65-F5344CB8AC3E}">
        <p14:creationId xmlns:p14="http://schemas.microsoft.com/office/powerpoint/2010/main" val="4140539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p:cNvCxnSpPr>
            <a:cxnSpLocks/>
          </p:cNvCxnSpPr>
          <p:nvPr/>
        </p:nvCxnSpPr>
        <p:spPr>
          <a:xfrm flipV="1">
            <a:off x="598413" y="805543"/>
            <a:ext cx="10151230" cy="41728"/>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14" name="Título 1">
            <a:extLst>
              <a:ext uri="{FF2B5EF4-FFF2-40B4-BE49-F238E27FC236}">
                <a16:creationId xmlns:a16="http://schemas.microsoft.com/office/drawing/2014/main" id="{3870F68D-A64E-4289-B0D6-842DCECE1A05}"/>
              </a:ext>
            </a:extLst>
          </p:cNvPr>
          <p:cNvSpPr txBox="1">
            <a:spLocks/>
          </p:cNvSpPr>
          <p:nvPr/>
        </p:nvSpPr>
        <p:spPr>
          <a:xfrm>
            <a:off x="533097" y="367702"/>
            <a:ext cx="10347716" cy="634786"/>
          </a:xfrm>
          <a:prstGeom prst="rect">
            <a:avLst/>
          </a:prstGeom>
        </p:spPr>
        <p:txBody>
          <a:bodyPr/>
          <a:lstStyle>
            <a:lvl1pPr algn="l" defTabSz="457200" rtl="0" eaLnBrk="0" fontAlgn="base" hangingPunct="0">
              <a:spcBef>
                <a:spcPct val="0"/>
              </a:spcBef>
              <a:spcAft>
                <a:spcPct val="0"/>
              </a:spcAft>
              <a:defRPr sz="3200" b="1" kern="1200">
                <a:solidFill>
                  <a:schemeClr val="bg1"/>
                </a:solidFill>
                <a:latin typeface="Arial"/>
                <a:ea typeface="MS PGothic" panose="020B0600070205080204" pitchFamily="34" charset="-128"/>
                <a:cs typeface="Arial"/>
              </a:defRPr>
            </a:lvl1pPr>
            <a:lvl2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2pPr>
            <a:lvl3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3pPr>
            <a:lvl4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4pPr>
            <a:lvl5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5pPr>
            <a:lvl6pPr marL="457200" algn="l" defTabSz="457200" rtl="0" fontAlgn="base">
              <a:spcBef>
                <a:spcPct val="0"/>
              </a:spcBef>
              <a:spcAft>
                <a:spcPct val="0"/>
              </a:spcAft>
              <a:defRPr sz="3200" b="1">
                <a:solidFill>
                  <a:schemeClr val="bg1"/>
                </a:solidFill>
                <a:latin typeface="Arial" charset="0"/>
                <a:ea typeface="ＭＳ Ｐゴシック" charset="0"/>
                <a:cs typeface="Arial" charset="0"/>
              </a:defRPr>
            </a:lvl6pPr>
            <a:lvl7pPr marL="914400" algn="l" defTabSz="457200" rtl="0" fontAlgn="base">
              <a:spcBef>
                <a:spcPct val="0"/>
              </a:spcBef>
              <a:spcAft>
                <a:spcPct val="0"/>
              </a:spcAft>
              <a:defRPr sz="3200" b="1">
                <a:solidFill>
                  <a:schemeClr val="bg1"/>
                </a:solidFill>
                <a:latin typeface="Arial" charset="0"/>
                <a:ea typeface="ＭＳ Ｐゴシック" charset="0"/>
                <a:cs typeface="Arial" charset="0"/>
              </a:defRPr>
            </a:lvl7pPr>
            <a:lvl8pPr marL="1371600" algn="l" defTabSz="457200" rtl="0" fontAlgn="base">
              <a:spcBef>
                <a:spcPct val="0"/>
              </a:spcBef>
              <a:spcAft>
                <a:spcPct val="0"/>
              </a:spcAft>
              <a:defRPr sz="3200" b="1">
                <a:solidFill>
                  <a:schemeClr val="bg1"/>
                </a:solidFill>
                <a:latin typeface="Arial" charset="0"/>
                <a:ea typeface="ＭＳ Ｐゴシック" charset="0"/>
                <a:cs typeface="Arial" charset="0"/>
              </a:defRPr>
            </a:lvl8pPr>
            <a:lvl9pPr marL="1828800" algn="l" defTabSz="457200" rtl="0" fontAlgn="base">
              <a:spcBef>
                <a:spcPct val="0"/>
              </a:spcBef>
              <a:spcAft>
                <a:spcPct val="0"/>
              </a:spcAft>
              <a:defRPr sz="3200" b="1">
                <a:solidFill>
                  <a:schemeClr val="bg1"/>
                </a:solidFill>
                <a:latin typeface="Arial" charset="0"/>
                <a:ea typeface="ＭＳ Ｐゴシック" charset="0"/>
                <a:cs typeface="Arial" charset="0"/>
              </a:defRPr>
            </a:lvl9p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ANILLO TEMÁTICO EN ÁREAS ESPECÍFICAS 2024: CAMBIOS EN LAS BASES</a:t>
            </a:r>
          </a:p>
        </p:txBody>
      </p:sp>
      <p:pic>
        <p:nvPicPr>
          <p:cNvPr id="16" name="Imagen 15">
            <a:extLst>
              <a:ext uri="{FF2B5EF4-FFF2-40B4-BE49-F238E27FC236}">
                <a16:creationId xmlns:a16="http://schemas.microsoft.com/office/drawing/2014/main" id="{99997C8A-C901-4C20-8A07-597A3AFB4714}"/>
              </a:ext>
            </a:extLst>
          </p:cNvPr>
          <p:cNvPicPr>
            <a:picLocks noChangeAspect="1"/>
          </p:cNvPicPr>
          <p:nvPr/>
        </p:nvPicPr>
        <p:blipFill rotWithShape="1">
          <a:blip r:embed="rId3"/>
          <a:srcRect l="25146" t="19924" r="24809" b="36053"/>
          <a:stretch/>
        </p:blipFill>
        <p:spPr>
          <a:xfrm>
            <a:off x="10814959" y="323917"/>
            <a:ext cx="712774" cy="606163"/>
          </a:xfrm>
          <a:prstGeom prst="rect">
            <a:avLst/>
          </a:prstGeom>
          <a:noFill/>
          <a:effectLst/>
        </p:spPr>
      </p:pic>
      <p:graphicFrame>
        <p:nvGraphicFramePr>
          <p:cNvPr id="10" name="Tabla 10">
            <a:extLst>
              <a:ext uri="{FF2B5EF4-FFF2-40B4-BE49-F238E27FC236}">
                <a16:creationId xmlns:a16="http://schemas.microsoft.com/office/drawing/2014/main" id="{12CCEA20-E063-4536-AED5-D8341C5BC037}"/>
              </a:ext>
            </a:extLst>
          </p:cNvPr>
          <p:cNvGraphicFramePr>
            <a:graphicFrameLocks noGrp="1"/>
          </p:cNvGraphicFramePr>
          <p:nvPr>
            <p:extLst>
              <p:ext uri="{D42A27DB-BD31-4B8C-83A1-F6EECF244321}">
                <p14:modId xmlns:p14="http://schemas.microsoft.com/office/powerpoint/2010/main" val="902629428"/>
              </p:ext>
            </p:extLst>
          </p:nvPr>
        </p:nvGraphicFramePr>
        <p:xfrm>
          <a:off x="1094014" y="1153973"/>
          <a:ext cx="10003971" cy="4410804"/>
        </p:xfrm>
        <a:graphic>
          <a:graphicData uri="http://schemas.openxmlformats.org/drawingml/2006/table">
            <a:tbl>
              <a:tblPr firstRow="1" bandRow="1">
                <a:tableStyleId>{5C22544A-7EE6-4342-B048-85BDC9FD1C3A}</a:tableStyleId>
              </a:tblPr>
              <a:tblGrid>
                <a:gridCol w="2988129">
                  <a:extLst>
                    <a:ext uri="{9D8B030D-6E8A-4147-A177-3AD203B41FA5}">
                      <a16:colId xmlns:a16="http://schemas.microsoft.com/office/drawing/2014/main" val="2149210253"/>
                    </a:ext>
                  </a:extLst>
                </a:gridCol>
                <a:gridCol w="4136571">
                  <a:extLst>
                    <a:ext uri="{9D8B030D-6E8A-4147-A177-3AD203B41FA5}">
                      <a16:colId xmlns:a16="http://schemas.microsoft.com/office/drawing/2014/main" val="213319817"/>
                    </a:ext>
                  </a:extLst>
                </a:gridCol>
                <a:gridCol w="2879271">
                  <a:extLst>
                    <a:ext uri="{9D8B030D-6E8A-4147-A177-3AD203B41FA5}">
                      <a16:colId xmlns:a16="http://schemas.microsoft.com/office/drawing/2014/main" val="1554415468"/>
                    </a:ext>
                  </a:extLst>
                </a:gridCol>
              </a:tblGrid>
              <a:tr h="661764">
                <a:tc>
                  <a:txBody>
                    <a:bodyPr/>
                    <a:lstStyle/>
                    <a:p>
                      <a:pPr marL="0" algn="ctr" defTabSz="457200" rtl="0" eaLnBrk="1" latinLnBrk="0" hangingPunct="1"/>
                      <a:r>
                        <a:rPr lang="es-CL" sz="1800" b="1" kern="1200" dirty="0">
                          <a:solidFill>
                            <a:schemeClr val="lt1"/>
                          </a:solidFill>
                          <a:latin typeface="+mn-lt"/>
                          <a:ea typeface="Calibri Light" panose="020F0302020204030204" pitchFamily="34" charset="0"/>
                          <a:cs typeface="Calibri Light" panose="020F0302020204030204" pitchFamily="34" charset="0"/>
                        </a:rPr>
                        <a:t>PUNTO EN LAS BASES</a:t>
                      </a:r>
                    </a:p>
                  </a:txBody>
                  <a:tcPr>
                    <a:solidFill>
                      <a:schemeClr val="bg2">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L" sz="1800" b="1" kern="1200" dirty="0">
                          <a:solidFill>
                            <a:schemeClr val="lt1"/>
                          </a:solidFill>
                          <a:latin typeface="+mn-lt"/>
                          <a:ea typeface="Calibri Light" panose="020F0302020204030204" pitchFamily="34" charset="0"/>
                          <a:cs typeface="Calibri Light" panose="020F0302020204030204" pitchFamily="34" charset="0"/>
                        </a:rPr>
                        <a:t>CONVOCATORIA 2024</a:t>
                      </a:r>
                    </a:p>
                    <a:p>
                      <a:pPr marL="0" algn="ctr" defTabSz="457200" rtl="0" eaLnBrk="1" latinLnBrk="0" hangingPunct="1"/>
                      <a:endParaRPr lang="es-CL" sz="1800" b="1" kern="1200" dirty="0">
                        <a:solidFill>
                          <a:schemeClr val="lt1"/>
                        </a:solidFill>
                        <a:latin typeface="+mn-lt"/>
                        <a:ea typeface="Calibri Light" panose="020F0302020204030204" pitchFamily="34" charset="0"/>
                        <a:cs typeface="Calibri Light" panose="020F0302020204030204" pitchFamily="34" charset="0"/>
                      </a:endParaRPr>
                    </a:p>
                  </a:txBody>
                  <a:tcPr>
                    <a:solidFill>
                      <a:schemeClr val="bg2">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L" sz="1800" b="1" kern="1200" dirty="0">
                          <a:solidFill>
                            <a:schemeClr val="lt1"/>
                          </a:solidFill>
                          <a:latin typeface="+mn-lt"/>
                          <a:ea typeface="Calibri Light" panose="020F0302020204030204" pitchFamily="34" charset="0"/>
                          <a:cs typeface="Calibri Light" panose="020F0302020204030204" pitchFamily="34" charset="0"/>
                        </a:rPr>
                        <a:t>CONVOCATORIA ANTERIOR</a:t>
                      </a:r>
                    </a:p>
                    <a:p>
                      <a:pPr marL="0" algn="ctr" defTabSz="457200" rtl="0" eaLnBrk="1" latinLnBrk="0" hangingPunct="1"/>
                      <a:endParaRPr lang="es-CL" sz="1800" b="1" kern="1200" dirty="0">
                        <a:solidFill>
                          <a:schemeClr val="lt1"/>
                        </a:solidFill>
                        <a:latin typeface="+mn-lt"/>
                        <a:ea typeface="Calibri Light" panose="020F0302020204030204" pitchFamily="34" charset="0"/>
                        <a:cs typeface="Calibri Light" panose="020F0302020204030204" pitchFamily="34" charset="0"/>
                      </a:endParaRPr>
                    </a:p>
                  </a:txBody>
                  <a:tcPr>
                    <a:solidFill>
                      <a:schemeClr val="bg2">
                        <a:lumMod val="50000"/>
                      </a:schemeClr>
                    </a:solidFill>
                  </a:tcPr>
                </a:tc>
                <a:extLst>
                  <a:ext uri="{0D108BD9-81ED-4DB2-BD59-A6C34878D82A}">
                    <a16:rowId xmlns:a16="http://schemas.microsoft.com/office/drawing/2014/main" val="881831426"/>
                  </a:ext>
                </a:extLst>
              </a:tr>
              <a:tr h="926557">
                <a:tc>
                  <a:txBody>
                    <a:bodyPr/>
                    <a:lstStyle/>
                    <a:p>
                      <a:r>
                        <a:rPr lang="es-CL" sz="1600" dirty="0">
                          <a:latin typeface="Calibri Light" panose="020F0302020204030204" pitchFamily="34" charset="0"/>
                          <a:ea typeface="Calibri Light" panose="020F0302020204030204" pitchFamily="34" charset="0"/>
                          <a:cs typeface="Calibri Light" panose="020F0302020204030204" pitchFamily="34" charset="0"/>
                        </a:rPr>
                        <a:t>2. Compromisos Institucionales</a:t>
                      </a:r>
                    </a:p>
                  </a:txBody>
                  <a:tcPr>
                    <a:solidFill>
                      <a:schemeClr val="bg2">
                        <a:lumMod val="75000"/>
                      </a:schemeClr>
                    </a:solidFill>
                  </a:tcPr>
                </a:tc>
                <a:tc>
                  <a:txBody>
                    <a:bodyPr/>
                    <a:lstStyle/>
                    <a:p>
                      <a:pPr algn="just"/>
                      <a:r>
                        <a:rPr lang="es-CL" sz="1600" dirty="0">
                          <a:latin typeface="Calibri Light" panose="020F0302020204030204" pitchFamily="34" charset="0"/>
                          <a:ea typeface="Calibri Light" panose="020F0302020204030204" pitchFamily="34" charset="0"/>
                          <a:cs typeface="Calibri Light" panose="020F0302020204030204" pitchFamily="34" charset="0"/>
                        </a:rPr>
                        <a:t>2.6. Publicidad y Transparencia: </a:t>
                      </a:r>
                      <a:r>
                        <a:rPr lang="es-MX" sz="1600" dirty="0">
                          <a:latin typeface="Calibri Light" panose="020F0302020204030204" pitchFamily="34" charset="0"/>
                          <a:ea typeface="Calibri Light" panose="020F0302020204030204" pitchFamily="34" charset="0"/>
                          <a:cs typeface="Calibri Light" panose="020F0302020204030204" pitchFamily="34" charset="0"/>
                        </a:rPr>
                        <a:t>En caso de instituciones principales privadas cuyo monto adjudicado sea por un monto superior a 2.000 Unidades Tributarias Mensuales, deberán publicar en sitio electrónico de la Institución una copia de los convenios, junto a el proyecto y presupuesto adjudicado, los estados financieros, balance y memoria anual de actividades, , nómina de su directorio en ejercicio u órgano superior de administración, los administradores principales, los recursos recibidos por fecha, monto y organismo otorgante (en este caso ANID). El no cumplimiento de este hito no permitirá la transferencia de las siguientes cuotas</a:t>
                      </a:r>
                      <a:r>
                        <a:rPr lang="es-CL" sz="1600" dirty="0">
                          <a:latin typeface="Calibri Light" panose="020F0302020204030204" pitchFamily="34" charset="0"/>
                          <a:ea typeface="Calibri Light" panose="020F0302020204030204" pitchFamily="34" charset="0"/>
                          <a:cs typeface="Calibri Light" panose="020F0302020204030204" pitchFamily="34" charset="0"/>
                        </a:rPr>
                        <a:t>.</a:t>
                      </a:r>
                    </a:p>
                  </a:txBody>
                  <a:tcPr>
                    <a:solidFill>
                      <a:schemeClr val="bg2">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600" dirty="0">
                          <a:latin typeface="Calibri Light" panose="020F0302020204030204" pitchFamily="34" charset="0"/>
                          <a:ea typeface="Calibri Light" panose="020F0302020204030204" pitchFamily="34" charset="0"/>
                          <a:cs typeface="Calibri Light" panose="020F0302020204030204" pitchFamily="34" charset="0"/>
                        </a:rPr>
                        <a:t>*no se incluye</a:t>
                      </a:r>
                    </a:p>
                  </a:txBody>
                  <a:tcPr>
                    <a:solidFill>
                      <a:schemeClr val="bg2">
                        <a:lumMod val="75000"/>
                      </a:schemeClr>
                    </a:solidFill>
                  </a:tcPr>
                </a:tc>
                <a:extLst>
                  <a:ext uri="{0D108BD9-81ED-4DB2-BD59-A6C34878D82A}">
                    <a16:rowId xmlns:a16="http://schemas.microsoft.com/office/drawing/2014/main" val="420870982"/>
                  </a:ext>
                </a:extLst>
              </a:tr>
            </a:tbl>
          </a:graphicData>
        </a:graphic>
      </p:graphicFrame>
    </p:spTree>
    <p:extLst>
      <p:ext uri="{BB962C8B-B14F-4D97-AF65-F5344CB8AC3E}">
        <p14:creationId xmlns:p14="http://schemas.microsoft.com/office/powerpoint/2010/main" val="2694441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617D4F0-5DD7-3C4A-ADB2-8FD2443B0352}"/>
              </a:ext>
            </a:extLst>
          </p:cNvPr>
          <p:cNvSpPr/>
          <p:nvPr/>
        </p:nvSpPr>
        <p:spPr>
          <a:xfrm>
            <a:off x="999106" y="2345995"/>
            <a:ext cx="10515599" cy="1649811"/>
          </a:xfrm>
          <a:prstGeom prst="rect">
            <a:avLst/>
          </a:prstGeom>
          <a:ln w="57150">
            <a:noFill/>
          </a:ln>
        </p:spPr>
        <p:txBody>
          <a:bodyPr wrap="square">
            <a:spAutoFit/>
          </a:bodyPr>
          <a:lstStyle/>
          <a:p>
            <a:pPr algn="r">
              <a:lnSpc>
                <a:spcPct val="107000"/>
              </a:lnSpc>
              <a:defRPr/>
            </a:pPr>
            <a:r>
              <a:rPr lang="es-419" sz="3200" b="1" i="1" dirty="0">
                <a:solidFill>
                  <a:schemeClr val="tx1">
                    <a:lumMod val="50000"/>
                    <a:lumOff val="50000"/>
                  </a:schemeClr>
                </a:solidFill>
                <a:latin typeface="Calibri Light" panose="020F0302020204030204" pitchFamily="34" charset="0"/>
                <a:cs typeface="Calibri Light" panose="020F0302020204030204" pitchFamily="34" charset="0"/>
              </a:rPr>
              <a:t>ANILLOS REGULAR EN TECNOLOGÍA</a:t>
            </a:r>
          </a:p>
          <a:p>
            <a:pPr algn="r">
              <a:lnSpc>
                <a:spcPct val="107000"/>
              </a:lnSpc>
              <a:defRPr/>
            </a:pPr>
            <a:r>
              <a:rPr lang="es-419" sz="3200" b="1" i="1" dirty="0">
                <a:solidFill>
                  <a:schemeClr val="tx1">
                    <a:lumMod val="50000"/>
                    <a:lumOff val="50000"/>
                  </a:schemeClr>
                </a:solidFill>
                <a:latin typeface="Calibri Light" panose="020F0302020204030204" pitchFamily="34" charset="0"/>
                <a:cs typeface="Calibri Light" panose="020F0302020204030204" pitchFamily="34" charset="0"/>
              </a:rPr>
              <a:t>ANILLOS INVESTIGACIÓN EN ÁREAS TEMÁTICAS</a:t>
            </a:r>
          </a:p>
          <a:p>
            <a:pPr algn="r">
              <a:lnSpc>
                <a:spcPct val="107000"/>
              </a:lnSpc>
              <a:defRPr/>
            </a:pPr>
            <a:r>
              <a:rPr lang="es-419" sz="3200" b="1" i="1" dirty="0">
                <a:solidFill>
                  <a:schemeClr val="tx1">
                    <a:lumMod val="50000"/>
                    <a:lumOff val="50000"/>
                  </a:schemeClr>
                </a:solidFill>
                <a:latin typeface="Calibri Light" panose="020F0302020204030204" pitchFamily="34" charset="0"/>
                <a:cs typeface="Calibri Light" panose="020F0302020204030204" pitchFamily="34" charset="0"/>
              </a:rPr>
              <a:t>2024: TALLER PATROCINIO UC</a:t>
            </a:r>
            <a:endParaRPr lang="es-CL" sz="3200" b="1" i="1" dirty="0">
              <a:solidFill>
                <a:schemeClr val="tx1">
                  <a:lumMod val="50000"/>
                  <a:lumOff val="50000"/>
                </a:schemeClr>
              </a:solidFill>
              <a:latin typeface="Calibri Light" panose="020F0302020204030204" pitchFamily="34" charset="0"/>
              <a:ea typeface="Calibri" charset="0"/>
              <a:cs typeface="Calibri Light" panose="020F0302020204030204" pitchFamily="34" charset="0"/>
            </a:endParaRPr>
          </a:p>
        </p:txBody>
      </p:sp>
      <p:sp>
        <p:nvSpPr>
          <p:cNvPr id="16388" name="CuadroTexto 2">
            <a:extLst>
              <a:ext uri="{FF2B5EF4-FFF2-40B4-BE49-F238E27FC236}">
                <a16:creationId xmlns:a16="http://schemas.microsoft.com/office/drawing/2014/main" id="{08199131-0880-B34F-AB9F-4966FE3B9EC1}"/>
              </a:ext>
            </a:extLst>
          </p:cNvPr>
          <p:cNvSpPr txBox="1">
            <a:spLocks noChangeArrowheads="1"/>
          </p:cNvSpPr>
          <p:nvPr/>
        </p:nvSpPr>
        <p:spPr bwMode="auto">
          <a:xfrm>
            <a:off x="3910942" y="4599510"/>
            <a:ext cx="7603763"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a:r>
              <a:rPr lang="es-ES" altLang="es-CL" sz="1200" i="1" dirty="0">
                <a:solidFill>
                  <a:schemeClr val="tx1">
                    <a:lumMod val="65000"/>
                    <a:lumOff val="35000"/>
                  </a:schemeClr>
                </a:solidFill>
                <a:latin typeface="Calibri Light" panose="020F0302020204030204" pitchFamily="34" charset="0"/>
                <a:cs typeface="Calibri Light" panose="020F0302020204030204" pitchFamily="34" charset="0"/>
              </a:rPr>
              <a:t>DIRECCIÓN DE INVESTIGACIÓN (DINV) </a:t>
            </a:r>
          </a:p>
          <a:p>
            <a:pPr algn="r"/>
            <a:r>
              <a:rPr lang="es-ES" altLang="es-CL" sz="1200" i="1" dirty="0">
                <a:solidFill>
                  <a:schemeClr val="tx1">
                    <a:lumMod val="65000"/>
                    <a:lumOff val="35000"/>
                  </a:schemeClr>
                </a:solidFill>
                <a:latin typeface="Calibri Light" panose="020F0302020204030204" pitchFamily="34" charset="0"/>
                <a:cs typeface="Calibri Light" panose="020F0302020204030204" pitchFamily="34" charset="0"/>
              </a:rPr>
              <a:t>VICERRECTORÍA INVESTIGACIÓN (VRI) </a:t>
            </a:r>
          </a:p>
          <a:p>
            <a:pPr algn="r"/>
            <a:r>
              <a:rPr lang="es-ES" altLang="es-CL" sz="1200" i="1" dirty="0">
                <a:solidFill>
                  <a:schemeClr val="tx1">
                    <a:lumMod val="65000"/>
                    <a:lumOff val="35000"/>
                  </a:schemeClr>
                </a:solidFill>
                <a:latin typeface="Calibri Light" panose="020F0302020204030204" pitchFamily="34" charset="0"/>
                <a:cs typeface="Calibri Light" panose="020F0302020204030204" pitchFamily="34" charset="0"/>
              </a:rPr>
              <a:t>PONTIFICIA UNIVERSIDAD CATOLICA DE CHILE (UC)</a:t>
            </a:r>
          </a:p>
          <a:p>
            <a:pPr algn="r"/>
            <a:r>
              <a:rPr lang="es-ES" altLang="es-CL" sz="1200" i="1" dirty="0">
                <a:solidFill>
                  <a:schemeClr val="tx1">
                    <a:lumMod val="65000"/>
                    <a:lumOff val="35000"/>
                  </a:schemeClr>
                </a:solidFill>
                <a:highlight>
                  <a:srgbClr val="FFFF00"/>
                </a:highlight>
                <a:latin typeface="Calibri Light" panose="020F0302020204030204" pitchFamily="34" charset="0"/>
                <a:cs typeface="Calibri Light" panose="020F0302020204030204" pitchFamily="34" charset="0"/>
              </a:rPr>
              <a:t>12 DE DICIEMBRE 2023</a:t>
            </a:r>
          </a:p>
        </p:txBody>
      </p:sp>
      <p:grpSp>
        <p:nvGrpSpPr>
          <p:cNvPr id="5" name="Agrupar 15">
            <a:extLst>
              <a:ext uri="{FF2B5EF4-FFF2-40B4-BE49-F238E27FC236}">
                <a16:creationId xmlns:a16="http://schemas.microsoft.com/office/drawing/2014/main" id="{7C56C8CB-80CA-7741-A842-EF7373C3DC0F}"/>
              </a:ext>
            </a:extLst>
          </p:cNvPr>
          <p:cNvGrpSpPr>
            <a:grpSpLocks/>
          </p:cNvGrpSpPr>
          <p:nvPr/>
        </p:nvGrpSpPr>
        <p:grpSpPr bwMode="auto">
          <a:xfrm>
            <a:off x="802871" y="2237895"/>
            <a:ext cx="10711834" cy="2020529"/>
            <a:chOff x="3847672" y="895560"/>
            <a:chExt cx="1994021" cy="968908"/>
          </a:xfrm>
        </p:grpSpPr>
        <p:sp>
          <p:nvSpPr>
            <p:cNvPr id="6" name="Rectángulo 5">
              <a:extLst>
                <a:ext uri="{FF2B5EF4-FFF2-40B4-BE49-F238E27FC236}">
                  <a16:creationId xmlns:a16="http://schemas.microsoft.com/office/drawing/2014/main" id="{C2F2365E-A5C3-3045-B72F-826B99056099}"/>
                </a:ext>
              </a:extLst>
            </p:cNvPr>
            <p:cNvSpPr/>
            <p:nvPr/>
          </p:nvSpPr>
          <p:spPr>
            <a:xfrm>
              <a:off x="3847672" y="895560"/>
              <a:ext cx="1994021" cy="46607"/>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solidFill>
                  <a:schemeClr val="tx1">
                    <a:lumMod val="65000"/>
                    <a:lumOff val="35000"/>
                  </a:schemeClr>
                </a:solidFill>
              </a:endParaRPr>
            </a:p>
          </p:txBody>
        </p:sp>
        <p:sp>
          <p:nvSpPr>
            <p:cNvPr id="7" name="Rectángulo 6">
              <a:extLst>
                <a:ext uri="{FF2B5EF4-FFF2-40B4-BE49-F238E27FC236}">
                  <a16:creationId xmlns:a16="http://schemas.microsoft.com/office/drawing/2014/main" id="{EC9279B3-4954-EB40-8D29-8241BAF5EB24}"/>
                </a:ext>
              </a:extLst>
            </p:cNvPr>
            <p:cNvSpPr/>
            <p:nvPr/>
          </p:nvSpPr>
          <p:spPr>
            <a:xfrm>
              <a:off x="3847672" y="1820315"/>
              <a:ext cx="1994021" cy="44153"/>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solidFill>
                  <a:schemeClr val="tx1">
                    <a:lumMod val="65000"/>
                    <a:lumOff val="35000"/>
                  </a:schemeClr>
                </a:solidFill>
              </a:endParaRPr>
            </a:p>
          </p:txBody>
        </p:sp>
      </p:grpSp>
    </p:spTree>
    <p:extLst>
      <p:ext uri="{BB962C8B-B14F-4D97-AF65-F5344CB8AC3E}">
        <p14:creationId xmlns:p14="http://schemas.microsoft.com/office/powerpoint/2010/main" val="3682533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redondeado 13">
            <a:extLst>
              <a:ext uri="{FF2B5EF4-FFF2-40B4-BE49-F238E27FC236}">
                <a16:creationId xmlns:a16="http://schemas.microsoft.com/office/drawing/2014/main" id="{E74F643D-BDF0-E147-9B67-D2809B1AA8B0}"/>
              </a:ext>
            </a:extLst>
          </p:cNvPr>
          <p:cNvSpPr/>
          <p:nvPr/>
        </p:nvSpPr>
        <p:spPr>
          <a:xfrm>
            <a:off x="696383" y="1179244"/>
            <a:ext cx="10804374" cy="5048271"/>
          </a:xfrm>
          <a:prstGeom prst="roundRect">
            <a:avLst>
              <a:gd name="adj" fmla="val 3477"/>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 name="Título 1"/>
          <p:cNvSpPr>
            <a:spLocks noGrp="1"/>
          </p:cNvSpPr>
          <p:nvPr>
            <p:ph type="title"/>
          </p:nvPr>
        </p:nvSpPr>
        <p:spPr>
          <a:xfrm>
            <a:off x="696383" y="419314"/>
            <a:ext cx="9487277" cy="634786"/>
          </a:xfrm>
        </p:spPr>
        <p:txBody>
          <a:body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CONVOCATORIA ANILLOS 2024 : PATROCINIO UC</a:t>
            </a:r>
            <a:endParaRPr lang="es-ES" sz="3000" dirty="0">
              <a:solidFill>
                <a:schemeClr val="tx1">
                  <a:lumMod val="75000"/>
                  <a:lumOff val="25000"/>
                </a:schemeClr>
              </a:solidFill>
              <a:latin typeface="Calibri Light" panose="020F0302020204030204" pitchFamily="34" charset="0"/>
              <a:cs typeface="Calibri Light" panose="020F0302020204030204" pitchFamily="34" charset="0"/>
            </a:endParaRPr>
          </a:p>
        </p:txBody>
      </p:sp>
      <p:cxnSp>
        <p:nvCxnSpPr>
          <p:cNvPr id="4" name="Conector recto 3"/>
          <p:cNvCxnSpPr>
            <a:cxnSpLocks/>
          </p:cNvCxnSpPr>
          <p:nvPr/>
        </p:nvCxnSpPr>
        <p:spPr>
          <a:xfrm>
            <a:off x="696384" y="1054100"/>
            <a:ext cx="9487276"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pic>
        <p:nvPicPr>
          <p:cNvPr id="7" name="Imagen 6">
            <a:extLst>
              <a:ext uri="{FF2B5EF4-FFF2-40B4-BE49-F238E27FC236}">
                <a16:creationId xmlns:a16="http://schemas.microsoft.com/office/drawing/2014/main" id="{59C0B2C5-D450-5245-9C15-C4DE033B2A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881" y="303221"/>
            <a:ext cx="1091406" cy="1091406"/>
          </a:xfrm>
          <a:prstGeom prst="rect">
            <a:avLst/>
          </a:prstGeom>
        </p:spPr>
      </p:pic>
      <p:pic>
        <p:nvPicPr>
          <p:cNvPr id="10" name="Gráfico 9" descr="Rata con relleno sólido">
            <a:extLst>
              <a:ext uri="{FF2B5EF4-FFF2-40B4-BE49-F238E27FC236}">
                <a16:creationId xmlns:a16="http://schemas.microsoft.com/office/drawing/2014/main" id="{751CE006-0C9E-408F-A7EC-AD097D46D2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3852" y="4204542"/>
            <a:ext cx="457200" cy="457200"/>
          </a:xfrm>
          <a:prstGeom prst="rect">
            <a:avLst/>
          </a:prstGeom>
        </p:spPr>
      </p:pic>
      <p:sp>
        <p:nvSpPr>
          <p:cNvPr id="18" name="Globo: flecha izquierda 17">
            <a:extLst>
              <a:ext uri="{FF2B5EF4-FFF2-40B4-BE49-F238E27FC236}">
                <a16:creationId xmlns:a16="http://schemas.microsoft.com/office/drawing/2014/main" id="{F2A3EE94-9915-452E-B846-599289C76605}"/>
              </a:ext>
            </a:extLst>
          </p:cNvPr>
          <p:cNvSpPr/>
          <p:nvPr/>
        </p:nvSpPr>
        <p:spPr>
          <a:xfrm>
            <a:off x="4311497" y="1688886"/>
            <a:ext cx="5093760" cy="1642143"/>
          </a:xfrm>
          <a:prstGeom prst="leftArrowCallout">
            <a:avLst>
              <a:gd name="adj1" fmla="val 16453"/>
              <a:gd name="adj2" fmla="val 18857"/>
              <a:gd name="adj3" fmla="val 22863"/>
              <a:gd name="adj4" fmla="val 64977"/>
            </a:avLst>
          </a:prstGeom>
          <a:solidFill>
            <a:schemeClr val="accent1">
              <a:lumMod val="50000"/>
            </a:scheme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just">
              <a:spcBef>
                <a:spcPts val="600"/>
              </a:spcBef>
              <a:spcAft>
                <a:spcPts val="600"/>
              </a:spcAft>
              <a:buFont typeface="Arial" panose="020B0604020202020204" pitchFamily="34" charset="0"/>
              <a:buChar char="•"/>
            </a:pPr>
            <a:r>
              <a:rPr lang="es-CL" sz="1400" dirty="0"/>
              <a:t>INSTITUCIÓN PRINCIPAL</a:t>
            </a:r>
          </a:p>
          <a:p>
            <a:pPr marL="285750" indent="-285750" algn="just">
              <a:spcBef>
                <a:spcPts val="600"/>
              </a:spcBef>
              <a:spcAft>
                <a:spcPts val="600"/>
              </a:spcAft>
              <a:buFont typeface="Arial" panose="020B0604020202020204" pitchFamily="34" charset="0"/>
              <a:buChar char="•"/>
            </a:pPr>
            <a:r>
              <a:rPr lang="es-CL" sz="1400" dirty="0"/>
              <a:t>INSTITUCIÓN INTERESADA</a:t>
            </a:r>
          </a:p>
          <a:p>
            <a:pPr marL="285750" indent="-285750" algn="just">
              <a:spcBef>
                <a:spcPts val="600"/>
              </a:spcBef>
              <a:spcAft>
                <a:spcPts val="600"/>
              </a:spcAft>
              <a:buFont typeface="Arial" panose="020B0604020202020204" pitchFamily="34" charset="0"/>
              <a:buChar char="•"/>
            </a:pPr>
            <a:r>
              <a:rPr lang="es-CL" sz="1400" dirty="0"/>
              <a:t>INSTITUCIÓN ASOCIADA</a:t>
            </a:r>
          </a:p>
        </p:txBody>
      </p:sp>
      <p:sp>
        <p:nvSpPr>
          <p:cNvPr id="19" name="Rectángulo 18">
            <a:extLst>
              <a:ext uri="{FF2B5EF4-FFF2-40B4-BE49-F238E27FC236}">
                <a16:creationId xmlns:a16="http://schemas.microsoft.com/office/drawing/2014/main" id="{57891F9F-D156-4B27-9FDD-37FF80DE7B46}"/>
              </a:ext>
            </a:extLst>
          </p:cNvPr>
          <p:cNvSpPr/>
          <p:nvPr/>
        </p:nvSpPr>
        <p:spPr>
          <a:xfrm>
            <a:off x="1294794" y="2052757"/>
            <a:ext cx="2736376" cy="914400"/>
          </a:xfrm>
          <a:prstGeom prst="rect">
            <a:avLst/>
          </a:prstGeom>
          <a:noFill/>
          <a:ln w="1905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solidFill>
                  <a:schemeClr val="tx2">
                    <a:lumMod val="50000"/>
                  </a:schemeClr>
                </a:solidFill>
              </a:rPr>
              <a:t>ANILLO REGULAR DE TECNOLOGÍA 2024</a:t>
            </a:r>
          </a:p>
        </p:txBody>
      </p:sp>
      <p:sp>
        <p:nvSpPr>
          <p:cNvPr id="24" name="Globo: flecha izquierda 23">
            <a:extLst>
              <a:ext uri="{FF2B5EF4-FFF2-40B4-BE49-F238E27FC236}">
                <a16:creationId xmlns:a16="http://schemas.microsoft.com/office/drawing/2014/main" id="{CFED7D09-5AD6-4F67-8931-13EC4D2D9200}"/>
              </a:ext>
            </a:extLst>
          </p:cNvPr>
          <p:cNvSpPr/>
          <p:nvPr/>
        </p:nvSpPr>
        <p:spPr>
          <a:xfrm>
            <a:off x="4371369" y="3840671"/>
            <a:ext cx="5033888" cy="1642143"/>
          </a:xfrm>
          <a:prstGeom prst="leftArrowCallout">
            <a:avLst>
              <a:gd name="adj1" fmla="val 16453"/>
              <a:gd name="adj2" fmla="val 18857"/>
              <a:gd name="adj3" fmla="val 22863"/>
              <a:gd name="adj4" fmla="val 64977"/>
            </a:avLst>
          </a:prstGeom>
          <a:solidFill>
            <a:schemeClr val="accent1">
              <a:lumMod val="50000"/>
            </a:scheme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just">
              <a:spcBef>
                <a:spcPts val="600"/>
              </a:spcBef>
              <a:spcAft>
                <a:spcPts val="600"/>
              </a:spcAft>
              <a:buFont typeface="Arial" panose="020B0604020202020204" pitchFamily="34" charset="0"/>
              <a:buChar char="•"/>
            </a:pPr>
            <a:r>
              <a:rPr lang="es-CL" sz="1400" dirty="0"/>
              <a:t>INSTITUCIÓN PRINCIPAL</a:t>
            </a:r>
          </a:p>
          <a:p>
            <a:pPr marL="285750" indent="-285750" algn="just">
              <a:spcBef>
                <a:spcPts val="600"/>
              </a:spcBef>
              <a:spcAft>
                <a:spcPts val="600"/>
              </a:spcAft>
              <a:buFont typeface="Arial" panose="020B0604020202020204" pitchFamily="34" charset="0"/>
              <a:buChar char="•"/>
            </a:pPr>
            <a:r>
              <a:rPr lang="es-CL" sz="1400" dirty="0"/>
              <a:t>INSTITUCIÓN ASOCIADA</a:t>
            </a:r>
          </a:p>
        </p:txBody>
      </p:sp>
      <p:sp>
        <p:nvSpPr>
          <p:cNvPr id="25" name="Rectángulo 24">
            <a:extLst>
              <a:ext uri="{FF2B5EF4-FFF2-40B4-BE49-F238E27FC236}">
                <a16:creationId xmlns:a16="http://schemas.microsoft.com/office/drawing/2014/main" id="{C864BB68-922F-43CA-B752-8C4E5A0E7687}"/>
              </a:ext>
            </a:extLst>
          </p:cNvPr>
          <p:cNvSpPr/>
          <p:nvPr/>
        </p:nvSpPr>
        <p:spPr>
          <a:xfrm>
            <a:off x="1294794" y="4156365"/>
            <a:ext cx="2736376" cy="1010753"/>
          </a:xfrm>
          <a:prstGeom prst="rect">
            <a:avLst/>
          </a:prstGeom>
          <a:noFill/>
          <a:ln w="1905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solidFill>
                  <a:schemeClr val="tx2">
                    <a:lumMod val="50000"/>
                  </a:schemeClr>
                </a:solidFill>
              </a:rPr>
              <a:t>ANILLO TEMÁTICO EN ÁREAS ESPECÍFICAS 2024</a:t>
            </a:r>
          </a:p>
        </p:txBody>
      </p:sp>
      <p:pic>
        <p:nvPicPr>
          <p:cNvPr id="12" name="Imagen 11">
            <a:extLst>
              <a:ext uri="{FF2B5EF4-FFF2-40B4-BE49-F238E27FC236}">
                <a16:creationId xmlns:a16="http://schemas.microsoft.com/office/drawing/2014/main" id="{A6CADAD8-C741-41AD-A7D7-A41C3E0976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4" r="87475" b="65781"/>
          <a:stretch/>
        </p:blipFill>
        <p:spPr>
          <a:xfrm>
            <a:off x="9580570" y="4293717"/>
            <a:ext cx="2727108" cy="2464449"/>
          </a:xfrm>
          <a:prstGeom prst="rect">
            <a:avLst/>
          </a:prstGeom>
        </p:spPr>
      </p:pic>
    </p:spTree>
    <p:extLst>
      <p:ext uri="{BB962C8B-B14F-4D97-AF65-F5344CB8AC3E}">
        <p14:creationId xmlns:p14="http://schemas.microsoft.com/office/powerpoint/2010/main" val="609237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redondeado 13">
            <a:extLst>
              <a:ext uri="{FF2B5EF4-FFF2-40B4-BE49-F238E27FC236}">
                <a16:creationId xmlns:a16="http://schemas.microsoft.com/office/drawing/2014/main" id="{E74F643D-BDF0-E147-9B67-D2809B1AA8B0}"/>
              </a:ext>
            </a:extLst>
          </p:cNvPr>
          <p:cNvSpPr/>
          <p:nvPr/>
        </p:nvSpPr>
        <p:spPr>
          <a:xfrm>
            <a:off x="644548" y="1204967"/>
            <a:ext cx="10902904" cy="5048271"/>
          </a:xfrm>
          <a:prstGeom prst="roundRect">
            <a:avLst>
              <a:gd name="adj" fmla="val 3477"/>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cxnSp>
        <p:nvCxnSpPr>
          <p:cNvPr id="4" name="Conector recto 3"/>
          <p:cNvCxnSpPr>
            <a:cxnSpLocks/>
          </p:cNvCxnSpPr>
          <p:nvPr/>
        </p:nvCxnSpPr>
        <p:spPr>
          <a:xfrm>
            <a:off x="696384" y="1054100"/>
            <a:ext cx="9487276"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pic>
        <p:nvPicPr>
          <p:cNvPr id="7" name="Imagen 6">
            <a:extLst>
              <a:ext uri="{FF2B5EF4-FFF2-40B4-BE49-F238E27FC236}">
                <a16:creationId xmlns:a16="http://schemas.microsoft.com/office/drawing/2014/main" id="{59C0B2C5-D450-5245-9C15-C4DE033B2A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881" y="303221"/>
            <a:ext cx="1091406" cy="1091406"/>
          </a:xfrm>
          <a:prstGeom prst="rect">
            <a:avLst/>
          </a:prstGeom>
        </p:spPr>
      </p:pic>
      <p:pic>
        <p:nvPicPr>
          <p:cNvPr id="10" name="Gráfico 9" descr="Rata con relleno sólido">
            <a:extLst>
              <a:ext uri="{FF2B5EF4-FFF2-40B4-BE49-F238E27FC236}">
                <a16:creationId xmlns:a16="http://schemas.microsoft.com/office/drawing/2014/main" id="{751CE006-0C9E-408F-A7EC-AD097D46D2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83660" y="2634314"/>
            <a:ext cx="457200" cy="457200"/>
          </a:xfrm>
          <a:prstGeom prst="rect">
            <a:avLst/>
          </a:prstGeom>
        </p:spPr>
      </p:pic>
      <p:sp>
        <p:nvSpPr>
          <p:cNvPr id="18" name="Globo: flecha izquierda 17">
            <a:extLst>
              <a:ext uri="{FF2B5EF4-FFF2-40B4-BE49-F238E27FC236}">
                <a16:creationId xmlns:a16="http://schemas.microsoft.com/office/drawing/2014/main" id="{F2A3EE94-9915-452E-B846-599289C76605}"/>
              </a:ext>
            </a:extLst>
          </p:cNvPr>
          <p:cNvSpPr/>
          <p:nvPr/>
        </p:nvSpPr>
        <p:spPr>
          <a:xfrm>
            <a:off x="4311496" y="1456807"/>
            <a:ext cx="6744751" cy="1263480"/>
          </a:xfrm>
          <a:prstGeom prst="leftArrowCallout">
            <a:avLst>
              <a:gd name="adj1" fmla="val 16453"/>
              <a:gd name="adj2" fmla="val 18857"/>
              <a:gd name="adj3" fmla="val 22863"/>
              <a:gd name="adj4" fmla="val 69496"/>
            </a:avLst>
          </a:prstGeom>
          <a:noFill/>
          <a:ln w="19050">
            <a:solidFill>
              <a:schemeClr val="tx2">
                <a:lumMod val="50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just">
              <a:spcBef>
                <a:spcPts val="600"/>
              </a:spcBef>
              <a:spcAft>
                <a:spcPts val="600"/>
              </a:spcAft>
              <a:buFont typeface="Arial" panose="020B0604020202020204" pitchFamily="34" charset="0"/>
              <a:buChar char="•"/>
            </a:pPr>
            <a:r>
              <a:rPr lang="es-CL" sz="1200" dirty="0">
                <a:solidFill>
                  <a:schemeClr val="tx2">
                    <a:lumMod val="50000"/>
                  </a:schemeClr>
                </a:solidFill>
                <a:hlinkClick r:id="rId6"/>
              </a:rPr>
              <a:t>DECLARACIÓN OBLIGATORIA DIRECTOR/A</a:t>
            </a:r>
            <a:endParaRPr lang="es-CL" sz="1200" dirty="0">
              <a:solidFill>
                <a:schemeClr val="tx2">
                  <a:lumMod val="50000"/>
                </a:schemeClr>
              </a:solidFill>
            </a:endParaRPr>
          </a:p>
          <a:p>
            <a:pPr marL="285750" indent="-285750" algn="just">
              <a:spcBef>
                <a:spcPts val="600"/>
              </a:spcBef>
              <a:spcAft>
                <a:spcPts val="600"/>
              </a:spcAft>
              <a:buFont typeface="Arial" panose="020B0604020202020204" pitchFamily="34" charset="0"/>
              <a:buChar char="•"/>
            </a:pPr>
            <a:r>
              <a:rPr lang="es-CL" sz="1200" dirty="0">
                <a:solidFill>
                  <a:schemeClr val="tx2">
                    <a:lumMod val="50000"/>
                  </a:schemeClr>
                </a:solidFill>
                <a:hlinkClick r:id="rId7"/>
              </a:rPr>
              <a:t>CARTA COMPROMISO FACULTAD/ES PARTICIPATE/S</a:t>
            </a:r>
            <a:endParaRPr lang="es-CL" sz="1200" dirty="0">
              <a:solidFill>
                <a:schemeClr val="tx2">
                  <a:lumMod val="50000"/>
                </a:schemeClr>
              </a:solidFill>
            </a:endParaRPr>
          </a:p>
          <a:p>
            <a:pPr marL="285750" indent="-285750" algn="just">
              <a:spcBef>
                <a:spcPts val="600"/>
              </a:spcBef>
              <a:spcAft>
                <a:spcPts val="600"/>
              </a:spcAft>
              <a:buFont typeface="Arial" panose="020B0604020202020204" pitchFamily="34" charset="0"/>
              <a:buChar char="•"/>
            </a:pPr>
            <a:r>
              <a:rPr lang="es-CL" sz="1200" dirty="0">
                <a:solidFill>
                  <a:schemeClr val="tx2">
                    <a:lumMod val="50000"/>
                  </a:schemeClr>
                </a:solidFill>
                <a:hlinkClick r:id="rId8"/>
              </a:rPr>
              <a:t>CERTIFICADO DE CONTRATACIONES FACULTAD/ES PARTICIPANTE/S</a:t>
            </a:r>
            <a:endParaRPr lang="es-CL" sz="1200" dirty="0">
              <a:solidFill>
                <a:schemeClr val="tx2">
                  <a:lumMod val="50000"/>
                </a:schemeClr>
              </a:solidFill>
            </a:endParaRPr>
          </a:p>
          <a:p>
            <a:pPr marL="285750" indent="-285750" algn="just">
              <a:spcBef>
                <a:spcPts val="600"/>
              </a:spcBef>
              <a:spcAft>
                <a:spcPts val="600"/>
              </a:spcAft>
              <a:buFont typeface="Arial" panose="020B0604020202020204" pitchFamily="34" charset="0"/>
              <a:buChar char="•"/>
            </a:pPr>
            <a:r>
              <a:rPr lang="es-CL" sz="1200" dirty="0">
                <a:solidFill>
                  <a:schemeClr val="tx2">
                    <a:lumMod val="50000"/>
                  </a:schemeClr>
                </a:solidFill>
                <a:hlinkClick r:id="rId9"/>
              </a:rPr>
              <a:t>CARTA COMPROMISO INSTITUCIÓN/ES INTERESADA/S**</a:t>
            </a:r>
            <a:endParaRPr lang="es-CL" sz="1200" dirty="0">
              <a:solidFill>
                <a:schemeClr val="tx2">
                  <a:lumMod val="50000"/>
                </a:schemeClr>
              </a:solidFill>
            </a:endParaRPr>
          </a:p>
        </p:txBody>
      </p:sp>
      <p:sp>
        <p:nvSpPr>
          <p:cNvPr id="19" name="Rectángulo 18">
            <a:extLst>
              <a:ext uri="{FF2B5EF4-FFF2-40B4-BE49-F238E27FC236}">
                <a16:creationId xmlns:a16="http://schemas.microsoft.com/office/drawing/2014/main" id="{57891F9F-D156-4B27-9FDD-37FF80DE7B46}"/>
              </a:ext>
            </a:extLst>
          </p:cNvPr>
          <p:cNvSpPr/>
          <p:nvPr/>
        </p:nvSpPr>
        <p:spPr>
          <a:xfrm>
            <a:off x="1135752" y="1631347"/>
            <a:ext cx="2736376" cy="9144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t>INSTITUCIÓN PRINCIPAL</a:t>
            </a:r>
          </a:p>
        </p:txBody>
      </p:sp>
      <p:pic>
        <p:nvPicPr>
          <p:cNvPr id="22" name="Imagen 21">
            <a:extLst>
              <a:ext uri="{FF2B5EF4-FFF2-40B4-BE49-F238E27FC236}">
                <a16:creationId xmlns:a16="http://schemas.microsoft.com/office/drawing/2014/main" id="{C509E058-0E85-45DE-8ADF-EC853C42F6E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162" r="58429" b="54912"/>
          <a:stretch/>
        </p:blipFill>
        <p:spPr>
          <a:xfrm>
            <a:off x="130628" y="5220750"/>
            <a:ext cx="1536205" cy="1518258"/>
          </a:xfrm>
          <a:prstGeom prst="rect">
            <a:avLst/>
          </a:prstGeom>
        </p:spPr>
      </p:pic>
      <p:sp>
        <p:nvSpPr>
          <p:cNvPr id="15" name="Título 1">
            <a:extLst>
              <a:ext uri="{FF2B5EF4-FFF2-40B4-BE49-F238E27FC236}">
                <a16:creationId xmlns:a16="http://schemas.microsoft.com/office/drawing/2014/main" id="{F3ADDDEF-42C7-4598-8728-A9ABFD150BEE}"/>
              </a:ext>
            </a:extLst>
          </p:cNvPr>
          <p:cNvSpPr txBox="1">
            <a:spLocks/>
          </p:cNvSpPr>
          <p:nvPr/>
        </p:nvSpPr>
        <p:spPr>
          <a:xfrm>
            <a:off x="696383" y="419314"/>
            <a:ext cx="10347716" cy="634786"/>
          </a:xfrm>
          <a:prstGeom prst="rect">
            <a:avLst/>
          </a:prstGeom>
        </p:spPr>
        <p:txBody>
          <a:bodyPr/>
          <a:lstStyle>
            <a:lvl1pPr algn="l" defTabSz="457200" rtl="0" eaLnBrk="0" fontAlgn="base" hangingPunct="0">
              <a:spcBef>
                <a:spcPct val="0"/>
              </a:spcBef>
              <a:spcAft>
                <a:spcPct val="0"/>
              </a:spcAft>
              <a:defRPr sz="3200" b="1" kern="1200">
                <a:solidFill>
                  <a:schemeClr val="bg1"/>
                </a:solidFill>
                <a:latin typeface="Arial"/>
                <a:ea typeface="MS PGothic" panose="020B0600070205080204" pitchFamily="34" charset="-128"/>
                <a:cs typeface="Arial"/>
              </a:defRPr>
            </a:lvl1pPr>
            <a:lvl2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2pPr>
            <a:lvl3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3pPr>
            <a:lvl4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4pPr>
            <a:lvl5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5pPr>
            <a:lvl6pPr marL="457200" algn="l" defTabSz="457200" rtl="0" fontAlgn="base">
              <a:spcBef>
                <a:spcPct val="0"/>
              </a:spcBef>
              <a:spcAft>
                <a:spcPct val="0"/>
              </a:spcAft>
              <a:defRPr sz="3200" b="1">
                <a:solidFill>
                  <a:schemeClr val="bg1"/>
                </a:solidFill>
                <a:latin typeface="Arial" charset="0"/>
                <a:ea typeface="ＭＳ Ｐゴシック" charset="0"/>
                <a:cs typeface="Arial" charset="0"/>
              </a:defRPr>
            </a:lvl6pPr>
            <a:lvl7pPr marL="914400" algn="l" defTabSz="457200" rtl="0" fontAlgn="base">
              <a:spcBef>
                <a:spcPct val="0"/>
              </a:spcBef>
              <a:spcAft>
                <a:spcPct val="0"/>
              </a:spcAft>
              <a:defRPr sz="3200" b="1">
                <a:solidFill>
                  <a:schemeClr val="bg1"/>
                </a:solidFill>
                <a:latin typeface="Arial" charset="0"/>
                <a:ea typeface="ＭＳ Ｐゴシック" charset="0"/>
                <a:cs typeface="Arial" charset="0"/>
              </a:defRPr>
            </a:lvl7pPr>
            <a:lvl8pPr marL="1371600" algn="l" defTabSz="457200" rtl="0" fontAlgn="base">
              <a:spcBef>
                <a:spcPct val="0"/>
              </a:spcBef>
              <a:spcAft>
                <a:spcPct val="0"/>
              </a:spcAft>
              <a:defRPr sz="3200" b="1">
                <a:solidFill>
                  <a:schemeClr val="bg1"/>
                </a:solidFill>
                <a:latin typeface="Arial" charset="0"/>
                <a:ea typeface="ＭＳ Ｐゴシック" charset="0"/>
                <a:cs typeface="Arial" charset="0"/>
              </a:defRPr>
            </a:lvl8pPr>
            <a:lvl9pPr marL="1828800" algn="l" defTabSz="457200" rtl="0" fontAlgn="base">
              <a:spcBef>
                <a:spcPct val="0"/>
              </a:spcBef>
              <a:spcAft>
                <a:spcPct val="0"/>
              </a:spcAft>
              <a:defRPr sz="3200" b="1">
                <a:solidFill>
                  <a:schemeClr val="bg1"/>
                </a:solidFill>
                <a:latin typeface="Arial" charset="0"/>
                <a:ea typeface="ＭＳ Ｐゴシック" charset="0"/>
                <a:cs typeface="Arial" charset="0"/>
              </a:defRPr>
            </a:lvl9p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ANILLO REGULAR DE TECNOLOGÍA 2024: CARTAS PATROCINIO</a:t>
            </a:r>
          </a:p>
        </p:txBody>
      </p:sp>
      <p:sp>
        <p:nvSpPr>
          <p:cNvPr id="16" name="Rectángulo 15">
            <a:extLst>
              <a:ext uri="{FF2B5EF4-FFF2-40B4-BE49-F238E27FC236}">
                <a16:creationId xmlns:a16="http://schemas.microsoft.com/office/drawing/2014/main" id="{5D3DDF63-8EF4-402B-8860-0179B17CBB74}"/>
              </a:ext>
            </a:extLst>
          </p:cNvPr>
          <p:cNvSpPr/>
          <p:nvPr/>
        </p:nvSpPr>
        <p:spPr>
          <a:xfrm>
            <a:off x="1135752" y="3152480"/>
            <a:ext cx="2736376" cy="9144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t>INSTITUCIÓN INTERESADA</a:t>
            </a:r>
          </a:p>
        </p:txBody>
      </p:sp>
      <p:sp>
        <p:nvSpPr>
          <p:cNvPr id="17" name="Rectángulo 16">
            <a:extLst>
              <a:ext uri="{FF2B5EF4-FFF2-40B4-BE49-F238E27FC236}">
                <a16:creationId xmlns:a16="http://schemas.microsoft.com/office/drawing/2014/main" id="{DC7102B1-DA78-47F1-925A-50F00C63F772}"/>
              </a:ext>
            </a:extLst>
          </p:cNvPr>
          <p:cNvSpPr/>
          <p:nvPr/>
        </p:nvSpPr>
        <p:spPr>
          <a:xfrm>
            <a:off x="1135752" y="4673613"/>
            <a:ext cx="2736376" cy="9144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t>INSTITUCIÓN ASOCIADA</a:t>
            </a:r>
          </a:p>
        </p:txBody>
      </p:sp>
      <p:sp>
        <p:nvSpPr>
          <p:cNvPr id="20" name="Globo: flecha izquierda 19">
            <a:extLst>
              <a:ext uri="{FF2B5EF4-FFF2-40B4-BE49-F238E27FC236}">
                <a16:creationId xmlns:a16="http://schemas.microsoft.com/office/drawing/2014/main" id="{C0F7F7B6-998B-42D1-AE81-8D73B3C4FB8A}"/>
              </a:ext>
            </a:extLst>
          </p:cNvPr>
          <p:cNvSpPr/>
          <p:nvPr/>
        </p:nvSpPr>
        <p:spPr>
          <a:xfrm>
            <a:off x="4299346" y="2977940"/>
            <a:ext cx="6744751" cy="1263480"/>
          </a:xfrm>
          <a:prstGeom prst="leftArrowCallout">
            <a:avLst>
              <a:gd name="adj1" fmla="val 16453"/>
              <a:gd name="adj2" fmla="val 18857"/>
              <a:gd name="adj3" fmla="val 22863"/>
              <a:gd name="adj4" fmla="val 69496"/>
            </a:avLst>
          </a:prstGeom>
          <a:noFill/>
          <a:ln w="19050">
            <a:solidFill>
              <a:schemeClr val="tx2">
                <a:lumMod val="50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just">
              <a:spcBef>
                <a:spcPts val="600"/>
              </a:spcBef>
              <a:spcAft>
                <a:spcPts val="600"/>
              </a:spcAft>
              <a:buFont typeface="Arial" panose="020B0604020202020204" pitchFamily="34" charset="0"/>
              <a:buChar char="•"/>
            </a:pPr>
            <a:r>
              <a:rPr lang="es-CL" sz="1200" dirty="0">
                <a:solidFill>
                  <a:schemeClr val="tx2">
                    <a:lumMod val="50000"/>
                  </a:schemeClr>
                </a:solidFill>
                <a:hlinkClick r:id="rId11"/>
              </a:rPr>
              <a:t>DECLARACIÓN OBLIGATORIA INVESTIGADOR/A UC</a:t>
            </a:r>
            <a:endParaRPr lang="es-CL" sz="1200" dirty="0">
              <a:solidFill>
                <a:schemeClr val="tx2">
                  <a:lumMod val="50000"/>
                </a:schemeClr>
              </a:solidFill>
            </a:endParaRPr>
          </a:p>
          <a:p>
            <a:pPr marL="285750" indent="-285750" algn="just">
              <a:spcBef>
                <a:spcPts val="600"/>
              </a:spcBef>
              <a:spcAft>
                <a:spcPts val="600"/>
              </a:spcAft>
              <a:buFont typeface="Arial" panose="020B0604020202020204" pitchFamily="34" charset="0"/>
              <a:buChar char="•"/>
            </a:pPr>
            <a:r>
              <a:rPr lang="es-CL" sz="1200" dirty="0">
                <a:solidFill>
                  <a:schemeClr val="tx2">
                    <a:lumMod val="50000"/>
                  </a:schemeClr>
                </a:solidFill>
                <a:hlinkClick r:id="rId12"/>
              </a:rPr>
              <a:t>CARTA COMPROMISO FACULTAD/ES PARTICIPATE/S</a:t>
            </a:r>
            <a:endParaRPr lang="es-CL" sz="1200" dirty="0">
              <a:solidFill>
                <a:schemeClr val="tx2">
                  <a:lumMod val="50000"/>
                </a:schemeClr>
              </a:solidFill>
            </a:endParaRPr>
          </a:p>
        </p:txBody>
      </p:sp>
      <p:sp>
        <p:nvSpPr>
          <p:cNvPr id="23" name="Globo: flecha izquierda 22">
            <a:extLst>
              <a:ext uri="{FF2B5EF4-FFF2-40B4-BE49-F238E27FC236}">
                <a16:creationId xmlns:a16="http://schemas.microsoft.com/office/drawing/2014/main" id="{6824C3F5-64FF-4AEE-AA41-F540BEABD43A}"/>
              </a:ext>
            </a:extLst>
          </p:cNvPr>
          <p:cNvSpPr/>
          <p:nvPr/>
        </p:nvSpPr>
        <p:spPr>
          <a:xfrm>
            <a:off x="4299347" y="4499073"/>
            <a:ext cx="6744751" cy="1263480"/>
          </a:xfrm>
          <a:prstGeom prst="leftArrowCallout">
            <a:avLst>
              <a:gd name="adj1" fmla="val 16453"/>
              <a:gd name="adj2" fmla="val 18857"/>
              <a:gd name="adj3" fmla="val 22863"/>
              <a:gd name="adj4" fmla="val 69496"/>
            </a:avLst>
          </a:prstGeom>
          <a:noFill/>
          <a:ln w="19050">
            <a:solidFill>
              <a:schemeClr val="tx2">
                <a:lumMod val="50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just">
              <a:spcBef>
                <a:spcPts val="600"/>
              </a:spcBef>
              <a:spcAft>
                <a:spcPts val="600"/>
              </a:spcAft>
              <a:buFont typeface="Arial" panose="020B0604020202020204" pitchFamily="34" charset="0"/>
              <a:buChar char="•"/>
            </a:pPr>
            <a:r>
              <a:rPr lang="es-CL" sz="1200" dirty="0">
                <a:solidFill>
                  <a:schemeClr val="tx2">
                    <a:lumMod val="50000"/>
                  </a:schemeClr>
                </a:solidFill>
                <a:hlinkClick r:id="rId13"/>
              </a:rPr>
              <a:t>CARTA COMPROMISO FACULTAD/ES PARTICIPATE/S</a:t>
            </a:r>
            <a:endParaRPr lang="es-CL" sz="1200" dirty="0">
              <a:solidFill>
                <a:schemeClr val="tx2">
                  <a:lumMod val="50000"/>
                </a:schemeClr>
              </a:solidFill>
            </a:endParaRPr>
          </a:p>
          <a:p>
            <a:pPr marL="285750" indent="-285750" algn="just">
              <a:spcBef>
                <a:spcPts val="600"/>
              </a:spcBef>
              <a:spcAft>
                <a:spcPts val="600"/>
              </a:spcAft>
              <a:buFont typeface="Arial" panose="020B0604020202020204" pitchFamily="34" charset="0"/>
              <a:buChar char="•"/>
            </a:pPr>
            <a:r>
              <a:rPr lang="es-CL" sz="1200" dirty="0">
                <a:solidFill>
                  <a:schemeClr val="tx2">
                    <a:lumMod val="50000"/>
                  </a:schemeClr>
                </a:solidFill>
                <a:hlinkClick r:id="rId8"/>
              </a:rPr>
              <a:t>CERTIFICADO DE CONTRATACIONES FACULTAD/ES PARTICIPANTE/S</a:t>
            </a:r>
            <a:endParaRPr lang="es-CL" sz="1200" dirty="0">
              <a:solidFill>
                <a:schemeClr val="tx2">
                  <a:lumMod val="50000"/>
                </a:schemeClr>
              </a:solidFill>
            </a:endParaRPr>
          </a:p>
        </p:txBody>
      </p:sp>
      <p:sp>
        <p:nvSpPr>
          <p:cNvPr id="6" name="CuadroTexto 5">
            <a:extLst>
              <a:ext uri="{FF2B5EF4-FFF2-40B4-BE49-F238E27FC236}">
                <a16:creationId xmlns:a16="http://schemas.microsoft.com/office/drawing/2014/main" id="{647343D6-0E4C-4CA9-84EF-1BC5B2898EE6}"/>
              </a:ext>
            </a:extLst>
          </p:cNvPr>
          <p:cNvSpPr txBox="1"/>
          <p:nvPr/>
        </p:nvSpPr>
        <p:spPr>
          <a:xfrm>
            <a:off x="1730829" y="5976239"/>
            <a:ext cx="5600700" cy="276999"/>
          </a:xfrm>
          <a:prstGeom prst="rect">
            <a:avLst/>
          </a:prstGeom>
          <a:noFill/>
        </p:spPr>
        <p:txBody>
          <a:bodyPr wrap="square" rtlCol="0">
            <a:spAutoFit/>
          </a:bodyPr>
          <a:lstStyle/>
          <a:p>
            <a:r>
              <a:rPr lang="es-CL" sz="1200" dirty="0"/>
              <a:t>**CARTA FIRMADA POR EL/LA REPRESENTANTE LEGAL DE LA INSTITUCIÓN INTERESADA</a:t>
            </a:r>
          </a:p>
        </p:txBody>
      </p:sp>
    </p:spTree>
    <p:extLst>
      <p:ext uri="{BB962C8B-B14F-4D97-AF65-F5344CB8AC3E}">
        <p14:creationId xmlns:p14="http://schemas.microsoft.com/office/powerpoint/2010/main" val="1779660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redondeado 13">
            <a:extLst>
              <a:ext uri="{FF2B5EF4-FFF2-40B4-BE49-F238E27FC236}">
                <a16:creationId xmlns:a16="http://schemas.microsoft.com/office/drawing/2014/main" id="{E74F643D-BDF0-E147-9B67-D2809B1AA8B0}"/>
              </a:ext>
            </a:extLst>
          </p:cNvPr>
          <p:cNvSpPr/>
          <p:nvPr/>
        </p:nvSpPr>
        <p:spPr>
          <a:xfrm>
            <a:off x="644548" y="1170193"/>
            <a:ext cx="10902904" cy="5048271"/>
          </a:xfrm>
          <a:prstGeom prst="roundRect">
            <a:avLst>
              <a:gd name="adj" fmla="val 3477"/>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cxnSp>
        <p:nvCxnSpPr>
          <p:cNvPr id="4" name="Conector recto 3"/>
          <p:cNvCxnSpPr>
            <a:cxnSpLocks/>
          </p:cNvCxnSpPr>
          <p:nvPr/>
        </p:nvCxnSpPr>
        <p:spPr>
          <a:xfrm>
            <a:off x="696384" y="1054100"/>
            <a:ext cx="9487276"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pic>
        <p:nvPicPr>
          <p:cNvPr id="7" name="Imagen 6">
            <a:extLst>
              <a:ext uri="{FF2B5EF4-FFF2-40B4-BE49-F238E27FC236}">
                <a16:creationId xmlns:a16="http://schemas.microsoft.com/office/drawing/2014/main" id="{59C0B2C5-D450-5245-9C15-C4DE033B2A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881" y="303221"/>
            <a:ext cx="1091406" cy="1091406"/>
          </a:xfrm>
          <a:prstGeom prst="rect">
            <a:avLst/>
          </a:prstGeom>
        </p:spPr>
      </p:pic>
      <p:pic>
        <p:nvPicPr>
          <p:cNvPr id="10" name="Gráfico 9" descr="Rata con relleno sólido">
            <a:extLst>
              <a:ext uri="{FF2B5EF4-FFF2-40B4-BE49-F238E27FC236}">
                <a16:creationId xmlns:a16="http://schemas.microsoft.com/office/drawing/2014/main" id="{751CE006-0C9E-408F-A7EC-AD097D46D2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11616267" y="2480410"/>
            <a:ext cx="457200" cy="457200"/>
          </a:xfrm>
          <a:prstGeom prst="rect">
            <a:avLst/>
          </a:prstGeom>
        </p:spPr>
      </p:pic>
      <p:sp>
        <p:nvSpPr>
          <p:cNvPr id="18" name="Globo: flecha izquierda 17">
            <a:extLst>
              <a:ext uri="{FF2B5EF4-FFF2-40B4-BE49-F238E27FC236}">
                <a16:creationId xmlns:a16="http://schemas.microsoft.com/office/drawing/2014/main" id="{F2A3EE94-9915-452E-B846-599289C76605}"/>
              </a:ext>
            </a:extLst>
          </p:cNvPr>
          <p:cNvSpPr/>
          <p:nvPr/>
        </p:nvSpPr>
        <p:spPr>
          <a:xfrm>
            <a:off x="4311495" y="1903099"/>
            <a:ext cx="6744751" cy="1263480"/>
          </a:xfrm>
          <a:prstGeom prst="leftArrowCallout">
            <a:avLst>
              <a:gd name="adj1" fmla="val 16453"/>
              <a:gd name="adj2" fmla="val 18857"/>
              <a:gd name="adj3" fmla="val 22863"/>
              <a:gd name="adj4" fmla="val 69496"/>
            </a:avLst>
          </a:prstGeom>
          <a:noFill/>
          <a:ln w="19050">
            <a:solidFill>
              <a:schemeClr val="tx2">
                <a:lumMod val="50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just">
              <a:spcBef>
                <a:spcPts val="600"/>
              </a:spcBef>
              <a:spcAft>
                <a:spcPts val="600"/>
              </a:spcAft>
              <a:buFont typeface="Arial" panose="020B0604020202020204" pitchFamily="34" charset="0"/>
              <a:buChar char="•"/>
            </a:pPr>
            <a:r>
              <a:rPr lang="es-CL" sz="1200" dirty="0">
                <a:solidFill>
                  <a:schemeClr val="tx2">
                    <a:lumMod val="50000"/>
                  </a:schemeClr>
                </a:solidFill>
                <a:hlinkClick r:id="rId6"/>
              </a:rPr>
              <a:t>DECLARACIÓN OBLIGATORIA DIRECTOR/A</a:t>
            </a:r>
            <a:endParaRPr lang="es-CL" sz="1200" dirty="0">
              <a:solidFill>
                <a:schemeClr val="tx2">
                  <a:lumMod val="50000"/>
                </a:schemeClr>
              </a:solidFill>
            </a:endParaRPr>
          </a:p>
          <a:p>
            <a:pPr marL="285750" indent="-285750" algn="just">
              <a:spcBef>
                <a:spcPts val="600"/>
              </a:spcBef>
              <a:spcAft>
                <a:spcPts val="600"/>
              </a:spcAft>
              <a:buFont typeface="Arial" panose="020B0604020202020204" pitchFamily="34" charset="0"/>
              <a:buChar char="•"/>
            </a:pPr>
            <a:r>
              <a:rPr lang="es-CL" sz="1200" dirty="0">
                <a:solidFill>
                  <a:schemeClr val="tx2">
                    <a:lumMod val="50000"/>
                  </a:schemeClr>
                </a:solidFill>
                <a:hlinkClick r:id="rId7"/>
              </a:rPr>
              <a:t>CARTA COMPROMISO FACULTAD/ES PARTICIPATE/S</a:t>
            </a:r>
            <a:endParaRPr lang="es-CL" sz="1200" dirty="0">
              <a:solidFill>
                <a:schemeClr val="tx2">
                  <a:lumMod val="50000"/>
                </a:schemeClr>
              </a:solidFill>
            </a:endParaRPr>
          </a:p>
          <a:p>
            <a:pPr marL="285750" indent="-285750" algn="just">
              <a:spcBef>
                <a:spcPts val="600"/>
              </a:spcBef>
              <a:spcAft>
                <a:spcPts val="600"/>
              </a:spcAft>
              <a:buFont typeface="Arial" panose="020B0604020202020204" pitchFamily="34" charset="0"/>
              <a:buChar char="•"/>
            </a:pPr>
            <a:r>
              <a:rPr lang="es-CL" sz="1200" dirty="0">
                <a:solidFill>
                  <a:schemeClr val="tx2">
                    <a:lumMod val="50000"/>
                  </a:schemeClr>
                </a:solidFill>
                <a:hlinkClick r:id="rId8"/>
              </a:rPr>
              <a:t>CERTIFICADO DE CONTRATACIONES FACULTAD/ES PARTICIPANTE/S</a:t>
            </a:r>
            <a:endParaRPr lang="es-CL" sz="1200" dirty="0">
              <a:solidFill>
                <a:schemeClr val="tx2">
                  <a:lumMod val="50000"/>
                </a:schemeClr>
              </a:solidFill>
            </a:endParaRPr>
          </a:p>
        </p:txBody>
      </p:sp>
      <p:sp>
        <p:nvSpPr>
          <p:cNvPr id="19" name="Rectángulo 18">
            <a:extLst>
              <a:ext uri="{FF2B5EF4-FFF2-40B4-BE49-F238E27FC236}">
                <a16:creationId xmlns:a16="http://schemas.microsoft.com/office/drawing/2014/main" id="{57891F9F-D156-4B27-9FDD-37FF80DE7B46}"/>
              </a:ext>
            </a:extLst>
          </p:cNvPr>
          <p:cNvSpPr/>
          <p:nvPr/>
        </p:nvSpPr>
        <p:spPr>
          <a:xfrm>
            <a:off x="1147902" y="2079550"/>
            <a:ext cx="2736376" cy="9144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t>INSTITUCIÓN PRINCIPAL</a:t>
            </a:r>
          </a:p>
        </p:txBody>
      </p:sp>
      <p:pic>
        <p:nvPicPr>
          <p:cNvPr id="22" name="Imagen 21">
            <a:extLst>
              <a:ext uri="{FF2B5EF4-FFF2-40B4-BE49-F238E27FC236}">
                <a16:creationId xmlns:a16="http://schemas.microsoft.com/office/drawing/2014/main" id="{C509E058-0E85-45DE-8ADF-EC853C42F6E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6162" r="58429" b="54912"/>
          <a:stretch/>
        </p:blipFill>
        <p:spPr>
          <a:xfrm>
            <a:off x="130628" y="4458197"/>
            <a:ext cx="2307772" cy="2280811"/>
          </a:xfrm>
          <a:prstGeom prst="rect">
            <a:avLst/>
          </a:prstGeom>
        </p:spPr>
      </p:pic>
      <p:sp>
        <p:nvSpPr>
          <p:cNvPr id="5" name="Título 4">
            <a:extLst>
              <a:ext uri="{FF2B5EF4-FFF2-40B4-BE49-F238E27FC236}">
                <a16:creationId xmlns:a16="http://schemas.microsoft.com/office/drawing/2014/main" id="{30393F00-4D37-48BE-ADAD-8216A49FB605}"/>
              </a:ext>
            </a:extLst>
          </p:cNvPr>
          <p:cNvSpPr>
            <a:spLocks noGrp="1"/>
          </p:cNvSpPr>
          <p:nvPr>
            <p:ph type="title"/>
          </p:nvPr>
        </p:nvSpPr>
        <p:spPr/>
        <p:txBody>
          <a:bodyPr/>
          <a:lstStyle/>
          <a:p>
            <a:endParaRPr lang="es-CL"/>
          </a:p>
        </p:txBody>
      </p:sp>
      <p:sp>
        <p:nvSpPr>
          <p:cNvPr id="15" name="Título 1">
            <a:extLst>
              <a:ext uri="{FF2B5EF4-FFF2-40B4-BE49-F238E27FC236}">
                <a16:creationId xmlns:a16="http://schemas.microsoft.com/office/drawing/2014/main" id="{F3ADDDEF-42C7-4598-8728-A9ABFD150BEE}"/>
              </a:ext>
            </a:extLst>
          </p:cNvPr>
          <p:cNvSpPr txBox="1">
            <a:spLocks/>
          </p:cNvSpPr>
          <p:nvPr/>
        </p:nvSpPr>
        <p:spPr>
          <a:xfrm>
            <a:off x="696383" y="419314"/>
            <a:ext cx="10347716" cy="634786"/>
          </a:xfrm>
          <a:prstGeom prst="rect">
            <a:avLst/>
          </a:prstGeom>
        </p:spPr>
        <p:txBody>
          <a:bodyPr/>
          <a:lstStyle>
            <a:lvl1pPr algn="l" defTabSz="457200" rtl="0" eaLnBrk="0" fontAlgn="base" hangingPunct="0">
              <a:spcBef>
                <a:spcPct val="0"/>
              </a:spcBef>
              <a:spcAft>
                <a:spcPct val="0"/>
              </a:spcAft>
              <a:defRPr sz="3200" b="1" kern="1200">
                <a:solidFill>
                  <a:schemeClr val="bg1"/>
                </a:solidFill>
                <a:latin typeface="Arial"/>
                <a:ea typeface="MS PGothic" panose="020B0600070205080204" pitchFamily="34" charset="-128"/>
                <a:cs typeface="Arial"/>
              </a:defRPr>
            </a:lvl1pPr>
            <a:lvl2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2pPr>
            <a:lvl3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3pPr>
            <a:lvl4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4pPr>
            <a:lvl5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5pPr>
            <a:lvl6pPr marL="457200" algn="l" defTabSz="457200" rtl="0" fontAlgn="base">
              <a:spcBef>
                <a:spcPct val="0"/>
              </a:spcBef>
              <a:spcAft>
                <a:spcPct val="0"/>
              </a:spcAft>
              <a:defRPr sz="3200" b="1">
                <a:solidFill>
                  <a:schemeClr val="bg1"/>
                </a:solidFill>
                <a:latin typeface="Arial" charset="0"/>
                <a:ea typeface="ＭＳ Ｐゴシック" charset="0"/>
                <a:cs typeface="Arial" charset="0"/>
              </a:defRPr>
            </a:lvl6pPr>
            <a:lvl7pPr marL="914400" algn="l" defTabSz="457200" rtl="0" fontAlgn="base">
              <a:spcBef>
                <a:spcPct val="0"/>
              </a:spcBef>
              <a:spcAft>
                <a:spcPct val="0"/>
              </a:spcAft>
              <a:defRPr sz="3200" b="1">
                <a:solidFill>
                  <a:schemeClr val="bg1"/>
                </a:solidFill>
                <a:latin typeface="Arial" charset="0"/>
                <a:ea typeface="ＭＳ Ｐゴシック" charset="0"/>
                <a:cs typeface="Arial" charset="0"/>
              </a:defRPr>
            </a:lvl7pPr>
            <a:lvl8pPr marL="1371600" algn="l" defTabSz="457200" rtl="0" fontAlgn="base">
              <a:spcBef>
                <a:spcPct val="0"/>
              </a:spcBef>
              <a:spcAft>
                <a:spcPct val="0"/>
              </a:spcAft>
              <a:defRPr sz="3200" b="1">
                <a:solidFill>
                  <a:schemeClr val="bg1"/>
                </a:solidFill>
                <a:latin typeface="Arial" charset="0"/>
                <a:ea typeface="ＭＳ Ｐゴシック" charset="0"/>
                <a:cs typeface="Arial" charset="0"/>
              </a:defRPr>
            </a:lvl8pPr>
            <a:lvl9pPr marL="1828800" algn="l" defTabSz="457200" rtl="0" fontAlgn="base">
              <a:spcBef>
                <a:spcPct val="0"/>
              </a:spcBef>
              <a:spcAft>
                <a:spcPct val="0"/>
              </a:spcAft>
              <a:defRPr sz="3200" b="1">
                <a:solidFill>
                  <a:schemeClr val="bg1"/>
                </a:solidFill>
                <a:latin typeface="Arial" charset="0"/>
                <a:ea typeface="ＭＳ Ｐゴシック" charset="0"/>
                <a:cs typeface="Arial" charset="0"/>
              </a:defRPr>
            </a:lvl9p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ANILLO TEMÁTICO EN ÁREAS ESPECÍFICAS 2024: CARTAS PATROCINIO</a:t>
            </a:r>
          </a:p>
        </p:txBody>
      </p:sp>
      <p:sp>
        <p:nvSpPr>
          <p:cNvPr id="17" name="Rectángulo 16">
            <a:extLst>
              <a:ext uri="{FF2B5EF4-FFF2-40B4-BE49-F238E27FC236}">
                <a16:creationId xmlns:a16="http://schemas.microsoft.com/office/drawing/2014/main" id="{DC7102B1-DA78-47F1-925A-50F00C63F772}"/>
              </a:ext>
            </a:extLst>
          </p:cNvPr>
          <p:cNvSpPr/>
          <p:nvPr/>
        </p:nvSpPr>
        <p:spPr>
          <a:xfrm>
            <a:off x="1147902" y="4114209"/>
            <a:ext cx="2736376" cy="9144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t>INSTITUCIÓN ASOCIADA</a:t>
            </a:r>
          </a:p>
        </p:txBody>
      </p:sp>
      <p:sp>
        <p:nvSpPr>
          <p:cNvPr id="23" name="Globo: flecha izquierda 22">
            <a:extLst>
              <a:ext uri="{FF2B5EF4-FFF2-40B4-BE49-F238E27FC236}">
                <a16:creationId xmlns:a16="http://schemas.microsoft.com/office/drawing/2014/main" id="{6824C3F5-64FF-4AEE-AA41-F540BEABD43A}"/>
              </a:ext>
            </a:extLst>
          </p:cNvPr>
          <p:cNvSpPr/>
          <p:nvPr/>
        </p:nvSpPr>
        <p:spPr>
          <a:xfrm>
            <a:off x="4311495" y="3939669"/>
            <a:ext cx="6744751" cy="1263480"/>
          </a:xfrm>
          <a:prstGeom prst="leftArrowCallout">
            <a:avLst>
              <a:gd name="adj1" fmla="val 16453"/>
              <a:gd name="adj2" fmla="val 18857"/>
              <a:gd name="adj3" fmla="val 22863"/>
              <a:gd name="adj4" fmla="val 69496"/>
            </a:avLst>
          </a:prstGeom>
          <a:noFill/>
          <a:ln w="19050">
            <a:solidFill>
              <a:schemeClr val="tx2">
                <a:lumMod val="50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just">
              <a:spcBef>
                <a:spcPts val="600"/>
              </a:spcBef>
              <a:spcAft>
                <a:spcPts val="600"/>
              </a:spcAft>
              <a:buFont typeface="Arial" panose="020B0604020202020204" pitchFamily="34" charset="0"/>
              <a:buChar char="•"/>
            </a:pPr>
            <a:r>
              <a:rPr lang="es-CL" sz="1200" dirty="0">
                <a:solidFill>
                  <a:schemeClr val="tx2">
                    <a:lumMod val="50000"/>
                  </a:schemeClr>
                </a:solidFill>
                <a:hlinkClick r:id="rId10"/>
              </a:rPr>
              <a:t>CARTA COMPROMISO FACULTAD/ES PARTICIPATE/S</a:t>
            </a:r>
            <a:endParaRPr lang="es-CL" sz="1200" dirty="0">
              <a:solidFill>
                <a:schemeClr val="tx2">
                  <a:lumMod val="50000"/>
                </a:schemeClr>
              </a:solidFill>
            </a:endParaRPr>
          </a:p>
          <a:p>
            <a:pPr marL="285750" indent="-285750" algn="just">
              <a:spcBef>
                <a:spcPts val="600"/>
              </a:spcBef>
              <a:spcAft>
                <a:spcPts val="600"/>
              </a:spcAft>
              <a:buFont typeface="Arial" panose="020B0604020202020204" pitchFamily="34" charset="0"/>
              <a:buChar char="•"/>
            </a:pPr>
            <a:r>
              <a:rPr lang="es-CL" sz="1200" dirty="0">
                <a:solidFill>
                  <a:schemeClr val="tx2">
                    <a:lumMod val="50000"/>
                  </a:schemeClr>
                </a:solidFill>
                <a:hlinkClick r:id="rId8"/>
              </a:rPr>
              <a:t>CERTIFICADO DE CONTRATACIONES FACULTAD/ES PARTICIPANTE/S</a:t>
            </a:r>
            <a:endParaRPr lang="es-CL" sz="1200" dirty="0">
              <a:solidFill>
                <a:schemeClr val="tx2">
                  <a:lumMod val="50000"/>
                </a:schemeClr>
              </a:solidFill>
            </a:endParaRPr>
          </a:p>
        </p:txBody>
      </p:sp>
    </p:spTree>
    <p:extLst>
      <p:ext uri="{BB962C8B-B14F-4D97-AF65-F5344CB8AC3E}">
        <p14:creationId xmlns:p14="http://schemas.microsoft.com/office/powerpoint/2010/main" val="1986216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a:extLst>
              <a:ext uri="{FF2B5EF4-FFF2-40B4-BE49-F238E27FC236}">
                <a16:creationId xmlns:a16="http://schemas.microsoft.com/office/drawing/2014/main" id="{5C57FCF5-B332-D849-84A6-41BC83BE275F}"/>
              </a:ext>
            </a:extLst>
          </p:cNvPr>
          <p:cNvSpPr/>
          <p:nvPr/>
        </p:nvSpPr>
        <p:spPr>
          <a:xfrm>
            <a:off x="798383" y="1146045"/>
            <a:ext cx="10902904" cy="5048271"/>
          </a:xfrm>
          <a:prstGeom prst="roundRect">
            <a:avLst>
              <a:gd name="adj" fmla="val 3477"/>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 name="Título 1"/>
          <p:cNvSpPr>
            <a:spLocks noGrp="1"/>
          </p:cNvSpPr>
          <p:nvPr>
            <p:ph type="title"/>
          </p:nvPr>
        </p:nvSpPr>
        <p:spPr>
          <a:xfrm>
            <a:off x="696383" y="419314"/>
            <a:ext cx="9487277" cy="634786"/>
          </a:xfrm>
        </p:spPr>
        <p:txBody>
          <a:bodyPr/>
          <a:lstStyle/>
          <a:p>
            <a:r>
              <a:rPr lang="es-ES"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PATROCINIO UC: DÓNDE ENCONTRAR LA INFORMACIÓN</a:t>
            </a:r>
            <a:endParaRPr lang="es-ES" sz="3000" dirty="0">
              <a:solidFill>
                <a:schemeClr val="tx1">
                  <a:lumMod val="75000"/>
                  <a:lumOff val="25000"/>
                </a:schemeClr>
              </a:solidFill>
              <a:latin typeface="Calibri Light" panose="020F0302020204030204" pitchFamily="34" charset="0"/>
              <a:cs typeface="Calibri Light" panose="020F0302020204030204" pitchFamily="34" charset="0"/>
            </a:endParaRPr>
          </a:p>
        </p:txBody>
      </p:sp>
      <p:cxnSp>
        <p:nvCxnSpPr>
          <p:cNvPr id="4" name="Conector recto 3"/>
          <p:cNvCxnSpPr>
            <a:cxnSpLocks/>
          </p:cNvCxnSpPr>
          <p:nvPr/>
        </p:nvCxnSpPr>
        <p:spPr>
          <a:xfrm>
            <a:off x="696384" y="1054100"/>
            <a:ext cx="9487276"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6" name="Marcador de contenido 2">
            <a:extLst>
              <a:ext uri="{FF2B5EF4-FFF2-40B4-BE49-F238E27FC236}">
                <a16:creationId xmlns:a16="http://schemas.microsoft.com/office/drawing/2014/main" id="{C29423BA-CF19-2645-A39A-10CBD6A9379D}"/>
              </a:ext>
            </a:extLst>
          </p:cNvPr>
          <p:cNvSpPr>
            <a:spLocks noGrp="1"/>
          </p:cNvSpPr>
          <p:nvPr>
            <p:ph idx="1"/>
          </p:nvPr>
        </p:nvSpPr>
        <p:spPr>
          <a:xfrm>
            <a:off x="1100643" y="1470341"/>
            <a:ext cx="5047192" cy="4865646"/>
          </a:xfrm>
          <a:ln w="28575" cmpd="sng">
            <a:noFill/>
          </a:ln>
        </p:spPr>
        <p:txBody>
          <a:bodyPr/>
          <a:lstStyle/>
          <a:p>
            <a:pPr algn="just"/>
            <a:endParaRPr lang="es-ES" sz="1400" b="1" u="sng" dirty="0">
              <a:solidFill>
                <a:schemeClr val="tx1">
                  <a:lumMod val="75000"/>
                  <a:lumOff val="25000"/>
                </a:schemeClr>
              </a:solidFill>
              <a:latin typeface="+mn-lt"/>
            </a:endParaRPr>
          </a:p>
          <a:p>
            <a:pPr marL="0" indent="0" algn="just">
              <a:buNone/>
            </a:pPr>
            <a:r>
              <a:rPr lang="es-ES" sz="1600" dirty="0">
                <a:solidFill>
                  <a:schemeClr val="tx1">
                    <a:lumMod val="75000"/>
                    <a:lumOff val="25000"/>
                  </a:schemeClr>
                </a:solidFill>
                <a:latin typeface="Calibri Light" panose="020F0302020204030204" pitchFamily="34" charset="0"/>
                <a:ea typeface="MS PGothic" panose="020B0600070205080204" pitchFamily="34" charset="-128"/>
                <a:cs typeface="Calibri Light" panose="020F0302020204030204" pitchFamily="34" charset="0"/>
              </a:rPr>
              <a:t>PÁGINAS ANID CONCURSOS:</a:t>
            </a:r>
          </a:p>
          <a:p>
            <a:pPr algn="just">
              <a:buFont typeface="Courier New" panose="02070309020205020404" pitchFamily="49" charset="0"/>
              <a:buChar char="o"/>
            </a:pPr>
            <a:r>
              <a:rPr lang="es-MX" sz="1600" dirty="0">
                <a:latin typeface="Calibri Light" panose="020F0302020204030204" pitchFamily="34" charset="0"/>
                <a:ea typeface="Calibri Light" panose="020F0302020204030204" pitchFamily="34" charset="0"/>
                <a:cs typeface="Calibri Light" panose="020F0302020204030204" pitchFamily="34" charset="0"/>
                <a:hlinkClick r:id="rId3"/>
              </a:rPr>
              <a:t>ANILLOS TEMÁTICOS 2024</a:t>
            </a:r>
            <a:endParaRPr lang="es-MX" sz="1600" dirty="0">
              <a:latin typeface="Calibri Light" panose="020F0302020204030204" pitchFamily="34" charset="0"/>
              <a:ea typeface="Calibri Light" panose="020F0302020204030204" pitchFamily="34" charset="0"/>
              <a:cs typeface="Calibri Light" panose="020F0302020204030204" pitchFamily="34" charset="0"/>
            </a:endParaRPr>
          </a:p>
          <a:p>
            <a:pPr algn="just">
              <a:buFont typeface="Courier New" panose="02070309020205020404" pitchFamily="49" charset="0"/>
              <a:buChar char="o"/>
            </a:pPr>
            <a:r>
              <a:rPr lang="es-MX" sz="1600" dirty="0">
                <a:latin typeface="Calibri Light" panose="020F0302020204030204" pitchFamily="34" charset="0"/>
                <a:ea typeface="Calibri Light" panose="020F0302020204030204" pitchFamily="34" charset="0"/>
                <a:cs typeface="Calibri Light" panose="020F0302020204030204" pitchFamily="34" charset="0"/>
                <a:hlinkClick r:id="rId4"/>
              </a:rPr>
              <a:t>ANILLO DE TECNOLOGÍA 2024</a:t>
            </a:r>
            <a:endParaRPr lang="es-ES" sz="1100" dirty="0">
              <a:solidFill>
                <a:schemeClr val="tx1">
                  <a:lumMod val="75000"/>
                  <a:lumOff val="25000"/>
                </a:schemeClr>
              </a:solidFill>
              <a:latin typeface="Calibri Light" panose="020F0302020204030204" pitchFamily="34" charset="0"/>
              <a:ea typeface="MS PGothic" panose="020B0600070205080204" pitchFamily="34" charset="-128"/>
              <a:cs typeface="Calibri Light" panose="020F0302020204030204" pitchFamily="34" charset="0"/>
            </a:endParaRPr>
          </a:p>
          <a:p>
            <a:pPr marL="608013" lvl="2" indent="-342900" algn="just">
              <a:buFont typeface="Courier New" panose="02070309020205020404" pitchFamily="49" charset="0"/>
              <a:buChar char="o"/>
            </a:pPr>
            <a:endParaRPr lang="es-ES" sz="1500" b="1" dirty="0">
              <a:solidFill>
                <a:schemeClr val="tx1">
                  <a:lumMod val="75000"/>
                  <a:lumOff val="25000"/>
                </a:schemeClr>
              </a:solidFill>
              <a:latin typeface="Calibri Light" panose="020F0302020204030204" pitchFamily="34" charset="0"/>
              <a:ea typeface="MS PGothic" panose="020B0600070205080204" pitchFamily="34" charset="-128"/>
              <a:cs typeface="Calibri Light" panose="020F0302020204030204" pitchFamily="34" charset="0"/>
            </a:endParaRPr>
          </a:p>
          <a:p>
            <a:pPr marL="0" lvl="1" indent="0" algn="just"/>
            <a:r>
              <a:rPr lang="es-ES"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FICHA WEB UC CONCURSOS:</a:t>
            </a:r>
          </a:p>
          <a:p>
            <a:pPr marL="285750" lvl="1" indent="-285750" algn="just">
              <a:buFont typeface="Courier New" panose="02070309020205020404" pitchFamily="49" charset="0"/>
              <a:buChar char="o"/>
            </a:pPr>
            <a:r>
              <a:rPr lang="es-MX" sz="1600" dirty="0">
                <a:latin typeface="Calibri Light" panose="020F0302020204030204" pitchFamily="34" charset="0"/>
                <a:ea typeface="Calibri Light" panose="020F0302020204030204" pitchFamily="34" charset="0"/>
                <a:cs typeface="Calibri Light" panose="020F0302020204030204" pitchFamily="34" charset="0"/>
                <a:hlinkClick r:id="rId5"/>
              </a:rPr>
              <a:t>ANILLOS TEMÁTICOS 2024</a:t>
            </a:r>
            <a:endParaRPr lang="es-MX"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lvl="1" indent="-285750" algn="just">
              <a:buFont typeface="Courier New" panose="02070309020205020404" pitchFamily="49" charset="0"/>
              <a:buChar char="o"/>
            </a:pPr>
            <a:r>
              <a:rPr lang="es-MX" sz="1600" dirty="0">
                <a:latin typeface="Calibri Light" panose="020F0302020204030204" pitchFamily="34" charset="0"/>
                <a:ea typeface="Calibri Light" panose="020F0302020204030204" pitchFamily="34" charset="0"/>
                <a:cs typeface="Calibri Light" panose="020F0302020204030204" pitchFamily="34" charset="0"/>
                <a:hlinkClick r:id="rId6"/>
              </a:rPr>
              <a:t>ANILLO DE TECNOLOGÍA 2024</a:t>
            </a:r>
            <a:endParaRPr lang="es-MX" sz="1600" dirty="0">
              <a:latin typeface="Calibri Light" panose="020F0302020204030204" pitchFamily="34" charset="0"/>
              <a:ea typeface="Calibri Light" panose="020F0302020204030204" pitchFamily="34" charset="0"/>
              <a:cs typeface="Calibri Light" panose="020F0302020204030204" pitchFamily="34" charset="0"/>
            </a:endParaRPr>
          </a:p>
          <a:p>
            <a:pPr marL="0" lvl="1" indent="0" algn="just"/>
            <a:endParaRPr lang="es-ES"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a:p>
            <a:pPr marL="0" lvl="1" indent="0" algn="just"/>
            <a:r>
              <a:rPr lang="es-ES" sz="1600" b="1" dirty="0">
                <a:solidFill>
                  <a:schemeClr val="tx1">
                    <a:lumMod val="75000"/>
                    <a:lumOff val="25000"/>
                  </a:schemeClr>
                </a:solidFill>
                <a:latin typeface="Calibri Light" panose="020F0302020204030204" pitchFamily="34" charset="0"/>
                <a:ea typeface="MS PGothic" panose="020B0600070205080204" pitchFamily="34" charset="-128"/>
                <a:cs typeface="Calibri Light" panose="020F0302020204030204" pitchFamily="34" charset="0"/>
              </a:rPr>
              <a:t>LINKS DE FORMULARIOS DINV</a:t>
            </a:r>
          </a:p>
          <a:p>
            <a:pPr marL="285750" lvl="1" indent="-285750" algn="just">
              <a:buFont typeface="Courier New" panose="02070309020205020404" pitchFamily="49" charset="0"/>
              <a:buChar char="o"/>
            </a:pPr>
            <a:r>
              <a:rPr lang="es-ES" sz="1600" b="1" dirty="0">
                <a:solidFill>
                  <a:schemeClr val="tx1">
                    <a:lumMod val="75000"/>
                    <a:lumOff val="25000"/>
                  </a:schemeClr>
                </a:solidFill>
                <a:latin typeface="Calibri Light" panose="020F0302020204030204" pitchFamily="34" charset="0"/>
                <a:ea typeface="MS PGothic" panose="020B0600070205080204" pitchFamily="34" charset="-128"/>
                <a:cs typeface="Calibri Light" panose="020F0302020204030204" pitchFamily="34" charset="0"/>
                <a:hlinkClick r:id="rId7"/>
              </a:rPr>
              <a:t>SOLICITUD DE PATROCINIO UC</a:t>
            </a:r>
            <a:endParaRPr lang="es-ES" sz="1600" b="1" dirty="0">
              <a:solidFill>
                <a:schemeClr val="tx1">
                  <a:lumMod val="75000"/>
                  <a:lumOff val="25000"/>
                </a:schemeClr>
              </a:solidFill>
              <a:latin typeface="Calibri Light" panose="020F0302020204030204" pitchFamily="34" charset="0"/>
              <a:ea typeface="MS PGothic" panose="020B0600070205080204" pitchFamily="34" charset="-128"/>
              <a:cs typeface="Calibri Light" panose="020F0302020204030204" pitchFamily="34" charset="0"/>
            </a:endParaRPr>
          </a:p>
          <a:p>
            <a:pPr marL="342900" lvl="1" indent="-342900" algn="just">
              <a:buFont typeface="Arial" charset="0"/>
              <a:buChar char="•"/>
            </a:pPr>
            <a:endParaRPr lang="es-ES" sz="1500" dirty="0">
              <a:solidFill>
                <a:schemeClr val="tx1">
                  <a:lumMod val="75000"/>
                  <a:lumOff val="25000"/>
                </a:schemeClr>
              </a:solidFill>
              <a:latin typeface="Calibri Light" panose="020F0302020204030204" pitchFamily="34" charset="0"/>
              <a:ea typeface="MS PGothic" panose="020B0600070205080204" pitchFamily="34" charset="-128"/>
              <a:cs typeface="Calibri Light" panose="020F0302020204030204" pitchFamily="34" charset="0"/>
            </a:endParaRPr>
          </a:p>
          <a:p>
            <a:pPr marL="0" indent="0" algn="just">
              <a:buNone/>
            </a:pPr>
            <a:endParaRPr lang="es-ES" sz="1600" dirty="0">
              <a:solidFill>
                <a:schemeClr val="tx1">
                  <a:lumMod val="75000"/>
                  <a:lumOff val="25000"/>
                </a:schemeClr>
              </a:solidFill>
              <a:latin typeface="+mn-lt"/>
              <a:ea typeface="ＭＳ Ｐゴシック" charset="-128"/>
              <a:cs typeface="+mn-cs"/>
            </a:endParaRPr>
          </a:p>
          <a:p>
            <a:pPr marL="0" indent="0" algn="just">
              <a:buNone/>
            </a:pPr>
            <a:endParaRPr lang="es-ES" sz="1600" dirty="0">
              <a:solidFill>
                <a:schemeClr val="tx1">
                  <a:lumMod val="75000"/>
                  <a:lumOff val="25000"/>
                </a:schemeClr>
              </a:solidFill>
              <a:latin typeface="+mn-lt"/>
              <a:ea typeface="ＭＳ Ｐゴシック" charset="-128"/>
              <a:cs typeface="+mn-cs"/>
            </a:endParaRPr>
          </a:p>
          <a:p>
            <a:pPr marL="0" indent="0" algn="just">
              <a:buNone/>
            </a:pPr>
            <a:endParaRPr lang="es-ES" sz="1600" dirty="0">
              <a:solidFill>
                <a:schemeClr val="tx1">
                  <a:lumMod val="75000"/>
                  <a:lumOff val="25000"/>
                </a:schemeClr>
              </a:solidFill>
              <a:latin typeface="+mn-lt"/>
              <a:ea typeface="ＭＳ Ｐゴシック" charset="-128"/>
              <a:cs typeface="+mn-cs"/>
            </a:endParaRPr>
          </a:p>
        </p:txBody>
      </p:sp>
      <p:pic>
        <p:nvPicPr>
          <p:cNvPr id="7" name="Imagen 6">
            <a:extLst>
              <a:ext uri="{FF2B5EF4-FFF2-40B4-BE49-F238E27FC236}">
                <a16:creationId xmlns:a16="http://schemas.microsoft.com/office/drawing/2014/main" id="{59C0B2C5-D450-5245-9C15-C4DE033B2A0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07881" y="303221"/>
            <a:ext cx="1091406" cy="1091406"/>
          </a:xfrm>
          <a:prstGeom prst="rect">
            <a:avLst/>
          </a:prstGeom>
        </p:spPr>
      </p:pic>
      <p:pic>
        <p:nvPicPr>
          <p:cNvPr id="11" name="Imagen 10">
            <a:extLst>
              <a:ext uri="{FF2B5EF4-FFF2-40B4-BE49-F238E27FC236}">
                <a16:creationId xmlns:a16="http://schemas.microsoft.com/office/drawing/2014/main" id="{BB0411D7-499C-9F44-BE50-9E02485028C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88840">
            <a:off x="5438554" y="1535484"/>
            <a:ext cx="6024174" cy="4269395"/>
          </a:xfrm>
          <a:prstGeom prst="rect">
            <a:avLst/>
          </a:prstGeom>
        </p:spPr>
      </p:pic>
    </p:spTree>
    <p:extLst>
      <p:ext uri="{BB962C8B-B14F-4D97-AF65-F5344CB8AC3E}">
        <p14:creationId xmlns:p14="http://schemas.microsoft.com/office/powerpoint/2010/main" val="1371377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31708BD5-6039-2346-8CB1-284A8B1269C4}"/>
              </a:ext>
            </a:extLst>
          </p:cNvPr>
          <p:cNvSpPr/>
          <p:nvPr/>
        </p:nvSpPr>
        <p:spPr>
          <a:xfrm>
            <a:off x="696383" y="1146047"/>
            <a:ext cx="10902904" cy="5048271"/>
          </a:xfrm>
          <a:prstGeom prst="roundRect">
            <a:avLst>
              <a:gd name="adj" fmla="val 3477"/>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cxnSp>
        <p:nvCxnSpPr>
          <p:cNvPr id="4" name="Conector recto 3"/>
          <p:cNvCxnSpPr>
            <a:cxnSpLocks/>
          </p:cNvCxnSpPr>
          <p:nvPr/>
        </p:nvCxnSpPr>
        <p:spPr>
          <a:xfrm>
            <a:off x="696384" y="1054100"/>
            <a:ext cx="9487276"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6" name="Marcador de contenido 2">
            <a:extLst>
              <a:ext uri="{FF2B5EF4-FFF2-40B4-BE49-F238E27FC236}">
                <a16:creationId xmlns:a16="http://schemas.microsoft.com/office/drawing/2014/main" id="{C29423BA-CF19-2645-A39A-10CBD6A9379D}"/>
              </a:ext>
            </a:extLst>
          </p:cNvPr>
          <p:cNvSpPr>
            <a:spLocks noGrp="1"/>
          </p:cNvSpPr>
          <p:nvPr>
            <p:ph idx="1"/>
          </p:nvPr>
        </p:nvSpPr>
        <p:spPr>
          <a:xfrm>
            <a:off x="832512" y="1146049"/>
            <a:ext cx="10115903" cy="4893086"/>
          </a:xfrm>
          <a:ln w="28575" cmpd="sng">
            <a:noFill/>
          </a:ln>
        </p:spPr>
        <p:txBody>
          <a:bodyPr/>
          <a:lstStyle/>
          <a:p>
            <a:pPr marL="0" indent="0" defTabSz="914400">
              <a:spcBef>
                <a:spcPct val="30000"/>
              </a:spcBef>
              <a:buNone/>
              <a:defRPr/>
            </a:pPr>
            <a:endParaRPr lang="es-ES" sz="1800" b="1" dirty="0">
              <a:solidFill>
                <a:schemeClr val="tx1">
                  <a:lumMod val="75000"/>
                  <a:lumOff val="25000"/>
                </a:schemeClr>
              </a:solidFill>
              <a:latin typeface="Calibri Light" panose="020F0302020204030204" pitchFamily="34" charset="0"/>
              <a:cs typeface="Calibri Light" panose="020F0302020204030204" pitchFamily="34" charset="0"/>
            </a:endParaRPr>
          </a:p>
          <a:p>
            <a:pPr marL="0" indent="0" defTabSz="914400">
              <a:spcBef>
                <a:spcPct val="30000"/>
              </a:spcBef>
              <a:buNone/>
              <a:defRPr/>
            </a:pPr>
            <a:r>
              <a:rPr lang="es-ES" sz="1800" b="1" dirty="0">
                <a:solidFill>
                  <a:schemeClr val="tx1">
                    <a:lumMod val="75000"/>
                    <a:lumOff val="25000"/>
                  </a:schemeClr>
                </a:solidFill>
                <a:latin typeface="Calibri Light" panose="020F0302020204030204" pitchFamily="34" charset="0"/>
                <a:cs typeface="Calibri Light" panose="020F0302020204030204" pitchFamily="34" charset="0"/>
              </a:rPr>
              <a:t>IMPORTANTE:</a:t>
            </a:r>
          </a:p>
          <a:p>
            <a:pPr marL="0" indent="0" defTabSz="914400">
              <a:spcBef>
                <a:spcPct val="30000"/>
              </a:spcBef>
              <a:buNone/>
              <a:defRPr/>
            </a:pPr>
            <a:endParaRPr lang="es-ES" sz="1800" b="1" dirty="0">
              <a:solidFill>
                <a:schemeClr val="tx1">
                  <a:lumMod val="75000"/>
                  <a:lumOff val="25000"/>
                </a:schemeClr>
              </a:solidFill>
              <a:latin typeface="Calibri Light" panose="020F0302020204030204" pitchFamily="34" charset="0"/>
              <a:cs typeface="Calibri Light" panose="020F0302020204030204" pitchFamily="34" charset="0"/>
            </a:endParaRPr>
          </a:p>
          <a:p>
            <a:pPr marL="650875" lvl="1" indent="-285750" defTabSz="914400">
              <a:spcBef>
                <a:spcPct val="30000"/>
              </a:spcBef>
              <a:buFont typeface="Arial" panose="020B0604020202020204" pitchFamily="34" charset="0"/>
              <a:buChar char="•"/>
              <a:defRPr/>
            </a:pPr>
            <a:r>
              <a:rPr lang="es-ES" sz="1600" dirty="0">
                <a:solidFill>
                  <a:schemeClr val="tx1">
                    <a:lumMod val="75000"/>
                    <a:lumOff val="25000"/>
                  </a:schemeClr>
                </a:solidFill>
                <a:latin typeface="Calibri Light" panose="020F0302020204030204" pitchFamily="34" charset="0"/>
                <a:cs typeface="Calibri Light" panose="020F0302020204030204" pitchFamily="34" charset="0"/>
              </a:rPr>
              <a:t>Los documentos solicitados para obtener el Patrocinio UC deben ser “</a:t>
            </a:r>
            <a:r>
              <a:rPr lang="es-ES" sz="1600" b="1" u="sng" dirty="0">
                <a:solidFill>
                  <a:schemeClr val="tx1">
                    <a:lumMod val="75000"/>
                    <a:lumOff val="25000"/>
                  </a:schemeClr>
                </a:solidFill>
                <a:latin typeface="Calibri Light" panose="020F0302020204030204" pitchFamily="34" charset="0"/>
                <a:cs typeface="Calibri Light" panose="020F0302020204030204" pitchFamily="34" charset="0"/>
              </a:rPr>
              <a:t>llenados</a:t>
            </a:r>
            <a:r>
              <a:rPr lang="es-ES" sz="1600" dirty="0">
                <a:solidFill>
                  <a:schemeClr val="tx1">
                    <a:lumMod val="75000"/>
                    <a:lumOff val="25000"/>
                  </a:schemeClr>
                </a:solidFill>
                <a:latin typeface="Calibri Light" panose="020F0302020204030204" pitchFamily="34" charset="0"/>
                <a:cs typeface="Calibri Light" panose="020F0302020204030204" pitchFamily="34" charset="0"/>
              </a:rPr>
              <a:t>” por el/la Investigador/a UC participante de la postulación.</a:t>
            </a:r>
          </a:p>
          <a:p>
            <a:pPr marL="650875" lvl="1" indent="-285750" defTabSz="914400">
              <a:spcBef>
                <a:spcPct val="30000"/>
              </a:spcBef>
              <a:buFont typeface="Arial" panose="020B0604020202020204" pitchFamily="34" charset="0"/>
              <a:buChar char="•"/>
              <a:defRPr/>
            </a:pPr>
            <a:r>
              <a:rPr lang="es-ES" sz="1600" dirty="0">
                <a:solidFill>
                  <a:schemeClr val="tx1">
                    <a:lumMod val="75000"/>
                    <a:lumOff val="25000"/>
                  </a:schemeClr>
                </a:solidFill>
                <a:latin typeface="Calibri Light" panose="020F0302020204030204" pitchFamily="34" charset="0"/>
                <a:ea typeface="ＭＳ Ｐゴシック" charset="-128"/>
                <a:cs typeface="Calibri Light" panose="020F0302020204030204" pitchFamily="34" charset="0"/>
              </a:rPr>
              <a:t>Para facilitar y agilizar la gestión de la firma del Vicerrector se deben enviar todos los documentos </a:t>
            </a:r>
            <a:r>
              <a:rPr lang="es-ES" sz="1600" b="1" u="sng" dirty="0">
                <a:solidFill>
                  <a:schemeClr val="tx1">
                    <a:lumMod val="75000"/>
                    <a:lumOff val="25000"/>
                  </a:schemeClr>
                </a:solidFill>
                <a:latin typeface="Calibri Light" panose="020F0302020204030204" pitchFamily="34" charset="0"/>
                <a:ea typeface="ＭＳ Ｐゴシック" charset="-128"/>
                <a:cs typeface="Calibri Light" panose="020F0302020204030204" pitchFamily="34" charset="0"/>
              </a:rPr>
              <a:t>firmados por la autoridad pertinente</a:t>
            </a:r>
            <a:r>
              <a:rPr lang="es-ES" sz="1600" dirty="0">
                <a:solidFill>
                  <a:schemeClr val="tx1">
                    <a:lumMod val="75000"/>
                    <a:lumOff val="25000"/>
                  </a:schemeClr>
                </a:solidFill>
                <a:latin typeface="Calibri Light" panose="020F0302020204030204" pitchFamily="34" charset="0"/>
                <a:ea typeface="ＭＳ Ｐゴシック" charset="-128"/>
                <a:cs typeface="Calibri Light" panose="020F0302020204030204" pitchFamily="34" charset="0"/>
              </a:rPr>
              <a:t> en el plazo establecido por la DINV.</a:t>
            </a:r>
          </a:p>
          <a:p>
            <a:pPr marL="650875" lvl="1" indent="-285750" defTabSz="914400">
              <a:spcBef>
                <a:spcPct val="30000"/>
              </a:spcBef>
              <a:buFont typeface="Arial" panose="020B0604020202020204" pitchFamily="34" charset="0"/>
              <a:buChar char="•"/>
              <a:defRPr/>
            </a:pPr>
            <a:r>
              <a:rPr lang="es-ES" sz="1600" dirty="0">
                <a:solidFill>
                  <a:schemeClr val="tx1">
                    <a:lumMod val="75000"/>
                    <a:lumOff val="25000"/>
                  </a:schemeClr>
                </a:solidFill>
                <a:latin typeface="Calibri Light" panose="020F0302020204030204" pitchFamily="34" charset="0"/>
                <a:ea typeface="ＭＳ Ｐゴシック" charset="-128"/>
                <a:cs typeface="Calibri Light" panose="020F0302020204030204" pitchFamily="34" charset="0"/>
              </a:rPr>
              <a:t>En el caso de haber modificaciones en los documentos enviados a la DINV, es responsabilidad del equipo de investigadores/as UC que postula alertar a la DINV y enviar las cartas </a:t>
            </a:r>
            <a:r>
              <a:rPr lang="es-ES" sz="1600" b="1" u="sng" dirty="0">
                <a:solidFill>
                  <a:schemeClr val="tx1">
                    <a:lumMod val="75000"/>
                    <a:lumOff val="25000"/>
                  </a:schemeClr>
                </a:solidFill>
                <a:latin typeface="Calibri Light" panose="020F0302020204030204" pitchFamily="34" charset="0"/>
                <a:ea typeface="ＭＳ Ｐゴシック" charset="-128"/>
                <a:cs typeface="Calibri Light" panose="020F0302020204030204" pitchFamily="34" charset="0"/>
              </a:rPr>
              <a:t>corregidas y firmadas por la autoridad pertinente.</a:t>
            </a:r>
          </a:p>
          <a:p>
            <a:pPr marL="650875" lvl="1" indent="-285750" defTabSz="914400">
              <a:spcBef>
                <a:spcPct val="30000"/>
              </a:spcBef>
              <a:buFont typeface="Arial" panose="020B0604020202020204" pitchFamily="34" charset="0"/>
              <a:buChar char="•"/>
              <a:defRPr/>
            </a:pPr>
            <a:r>
              <a:rPr lang="es-ES" sz="1600" b="1" u="sng" dirty="0">
                <a:solidFill>
                  <a:schemeClr val="tx1">
                    <a:lumMod val="75000"/>
                    <a:lumOff val="25000"/>
                  </a:schemeClr>
                </a:solidFill>
                <a:latin typeface="Calibri Light" panose="020F0302020204030204" pitchFamily="34" charset="0"/>
                <a:ea typeface="ＭＳ Ｐゴシック" charset="-128"/>
                <a:cs typeface="Calibri Light" panose="020F0302020204030204" pitchFamily="34" charset="0"/>
              </a:rPr>
              <a:t>Es responsabilidad del/de la académico/a enviar la postulación dentro del plazo estipulado por ANID (hasta el 11 de enero de 2024 a las 12:59 </a:t>
            </a:r>
            <a:r>
              <a:rPr lang="es-ES" sz="1600" b="1" u="sng" dirty="0" err="1">
                <a:solidFill>
                  <a:schemeClr val="tx1">
                    <a:lumMod val="75000"/>
                    <a:lumOff val="25000"/>
                  </a:schemeClr>
                </a:solidFill>
                <a:latin typeface="Calibri Light" panose="020F0302020204030204" pitchFamily="34" charset="0"/>
                <a:ea typeface="ＭＳ Ｐゴシック" charset="-128"/>
                <a:cs typeface="Calibri Light" panose="020F0302020204030204" pitchFamily="34" charset="0"/>
              </a:rPr>
              <a:t>hrs</a:t>
            </a:r>
            <a:r>
              <a:rPr lang="es-ES" sz="1600" b="1" u="sng" dirty="0">
                <a:solidFill>
                  <a:schemeClr val="tx1">
                    <a:lumMod val="75000"/>
                    <a:lumOff val="25000"/>
                  </a:schemeClr>
                </a:solidFill>
                <a:latin typeface="Calibri Light" panose="020F0302020204030204" pitchFamily="34" charset="0"/>
                <a:ea typeface="ＭＳ Ｐゴシック" charset="-128"/>
                <a:cs typeface="Calibri Light" panose="020F0302020204030204" pitchFamily="34" charset="0"/>
              </a:rPr>
              <a:t>).</a:t>
            </a:r>
            <a:endParaRPr lang="es-ES" sz="1600" b="1" u="sng" dirty="0">
              <a:solidFill>
                <a:schemeClr val="tx1">
                  <a:lumMod val="75000"/>
                  <a:lumOff val="25000"/>
                </a:schemeClr>
              </a:solidFill>
              <a:latin typeface="+mn-lt"/>
              <a:ea typeface="ＭＳ Ｐゴシック" charset="-128"/>
              <a:cs typeface="+mn-cs"/>
            </a:endParaRPr>
          </a:p>
          <a:p>
            <a:pPr marL="0" indent="0" algn="just">
              <a:buNone/>
            </a:pPr>
            <a:endParaRPr lang="es-ES" sz="1600" dirty="0">
              <a:solidFill>
                <a:schemeClr val="tx1">
                  <a:lumMod val="75000"/>
                  <a:lumOff val="25000"/>
                </a:schemeClr>
              </a:solidFill>
              <a:latin typeface="+mn-lt"/>
              <a:ea typeface="ＭＳ Ｐゴシック" charset="-128"/>
              <a:cs typeface="+mn-cs"/>
            </a:endParaRPr>
          </a:p>
          <a:p>
            <a:pPr marL="0" indent="0" algn="just">
              <a:buNone/>
            </a:pPr>
            <a:endParaRPr lang="es-ES" sz="1600" dirty="0">
              <a:solidFill>
                <a:schemeClr val="tx1">
                  <a:lumMod val="75000"/>
                  <a:lumOff val="25000"/>
                </a:schemeClr>
              </a:solidFill>
              <a:latin typeface="+mn-lt"/>
              <a:ea typeface="ＭＳ Ｐゴシック" charset="-128"/>
              <a:cs typeface="+mn-cs"/>
            </a:endParaRPr>
          </a:p>
          <a:p>
            <a:pPr marL="0" indent="0" algn="just">
              <a:buNone/>
            </a:pPr>
            <a:endParaRPr lang="es-ES" sz="6600" dirty="0">
              <a:solidFill>
                <a:srgbClr val="FF0000"/>
              </a:solidFill>
              <a:latin typeface="+mn-lt"/>
              <a:ea typeface="ＭＳ Ｐゴシック" charset="-128"/>
              <a:cs typeface="+mn-cs"/>
            </a:endParaRPr>
          </a:p>
          <a:p>
            <a:pPr marL="0" indent="0" algn="just">
              <a:buNone/>
            </a:pPr>
            <a:endParaRPr lang="es-ES" sz="1600" dirty="0">
              <a:solidFill>
                <a:schemeClr val="tx1">
                  <a:lumMod val="75000"/>
                  <a:lumOff val="25000"/>
                </a:schemeClr>
              </a:solidFill>
              <a:latin typeface="+mn-lt"/>
              <a:ea typeface="ＭＳ Ｐゴシック" charset="-128"/>
              <a:cs typeface="+mn-cs"/>
            </a:endParaRPr>
          </a:p>
          <a:p>
            <a:pPr marL="0" indent="0" algn="just">
              <a:buNone/>
            </a:pPr>
            <a:endParaRPr lang="es-ES" sz="1600" dirty="0">
              <a:solidFill>
                <a:schemeClr val="tx1">
                  <a:lumMod val="75000"/>
                  <a:lumOff val="25000"/>
                </a:schemeClr>
              </a:solidFill>
              <a:latin typeface="+mn-lt"/>
              <a:ea typeface="ＭＳ Ｐゴシック" charset="-128"/>
              <a:cs typeface="+mn-cs"/>
            </a:endParaRPr>
          </a:p>
          <a:p>
            <a:pPr marL="0" indent="0" algn="just">
              <a:buNone/>
            </a:pPr>
            <a:endParaRPr lang="es-ES" sz="1600" dirty="0">
              <a:solidFill>
                <a:schemeClr val="tx1">
                  <a:lumMod val="75000"/>
                  <a:lumOff val="25000"/>
                </a:schemeClr>
              </a:solidFill>
              <a:latin typeface="+mn-lt"/>
              <a:ea typeface="ＭＳ Ｐゴシック" charset="-128"/>
              <a:cs typeface="+mn-cs"/>
            </a:endParaRPr>
          </a:p>
          <a:p>
            <a:pPr marL="0" indent="0" algn="just">
              <a:buNone/>
            </a:pPr>
            <a:endParaRPr lang="es-ES" sz="1600" dirty="0">
              <a:solidFill>
                <a:schemeClr val="tx1">
                  <a:lumMod val="75000"/>
                  <a:lumOff val="25000"/>
                </a:schemeClr>
              </a:solidFill>
              <a:latin typeface="+mn-lt"/>
              <a:ea typeface="ＭＳ Ｐゴシック" charset="-128"/>
              <a:cs typeface="+mn-cs"/>
            </a:endParaRPr>
          </a:p>
          <a:p>
            <a:pPr marL="0" indent="0" algn="just">
              <a:buNone/>
            </a:pPr>
            <a:endParaRPr lang="es-ES" sz="1600" dirty="0">
              <a:solidFill>
                <a:schemeClr val="tx1">
                  <a:lumMod val="75000"/>
                  <a:lumOff val="25000"/>
                </a:schemeClr>
              </a:solidFill>
              <a:latin typeface="+mn-lt"/>
              <a:ea typeface="ＭＳ Ｐゴシック" charset="-128"/>
              <a:cs typeface="+mn-cs"/>
            </a:endParaRPr>
          </a:p>
          <a:p>
            <a:pPr marL="0" indent="0" algn="just">
              <a:buNone/>
            </a:pPr>
            <a:endParaRPr lang="es-ES" sz="1600" dirty="0">
              <a:solidFill>
                <a:schemeClr val="tx1">
                  <a:lumMod val="75000"/>
                  <a:lumOff val="25000"/>
                </a:schemeClr>
              </a:solidFill>
              <a:latin typeface="+mn-lt"/>
              <a:ea typeface="ＭＳ Ｐゴシック" charset="-128"/>
              <a:cs typeface="+mn-cs"/>
            </a:endParaRPr>
          </a:p>
          <a:p>
            <a:pPr marL="0" indent="0" algn="just">
              <a:buNone/>
            </a:pPr>
            <a:endParaRPr lang="es-ES" sz="1600" dirty="0">
              <a:solidFill>
                <a:schemeClr val="tx1">
                  <a:lumMod val="75000"/>
                  <a:lumOff val="25000"/>
                </a:schemeClr>
              </a:solidFill>
              <a:latin typeface="+mn-lt"/>
              <a:ea typeface="ＭＳ Ｐゴシック" charset="-128"/>
              <a:cs typeface="+mn-cs"/>
            </a:endParaRPr>
          </a:p>
        </p:txBody>
      </p:sp>
      <p:sp>
        <p:nvSpPr>
          <p:cNvPr id="7" name="Título 6">
            <a:extLst>
              <a:ext uri="{FF2B5EF4-FFF2-40B4-BE49-F238E27FC236}">
                <a16:creationId xmlns:a16="http://schemas.microsoft.com/office/drawing/2014/main" id="{50146729-C4D4-456D-8C03-590C870DE619}"/>
              </a:ext>
            </a:extLst>
          </p:cNvPr>
          <p:cNvSpPr>
            <a:spLocks noGrp="1"/>
          </p:cNvSpPr>
          <p:nvPr>
            <p:ph type="title"/>
          </p:nvPr>
        </p:nvSpPr>
        <p:spPr/>
        <p:txBody>
          <a:bodyPr/>
          <a:lstStyle/>
          <a:p>
            <a:br>
              <a:rPr lang="es-ES" sz="3200" dirty="0">
                <a:solidFill>
                  <a:srgbClr val="FF0000"/>
                </a:solidFill>
                <a:latin typeface="+mn-lt"/>
                <a:ea typeface="ＭＳ Ｐゴシック" charset="-128"/>
                <a:cs typeface="+mn-cs"/>
              </a:rPr>
            </a:br>
            <a:endParaRPr lang="es-CL" dirty="0"/>
          </a:p>
        </p:txBody>
      </p:sp>
      <p:pic>
        <p:nvPicPr>
          <p:cNvPr id="11" name="Imagen 10">
            <a:extLst>
              <a:ext uri="{FF2B5EF4-FFF2-40B4-BE49-F238E27FC236}">
                <a16:creationId xmlns:a16="http://schemas.microsoft.com/office/drawing/2014/main" id="{96E7BC6A-D6CA-49CE-9FB1-61E8A04EE1B4}"/>
              </a:ext>
            </a:extLst>
          </p:cNvPr>
          <p:cNvPicPr>
            <a:picLocks noChangeAspect="1"/>
          </p:cNvPicPr>
          <p:nvPr/>
        </p:nvPicPr>
        <p:blipFill rotWithShape="1">
          <a:blip r:embed="rId3"/>
          <a:srcRect l="25146" t="19924" r="24809" b="36053"/>
          <a:stretch/>
        </p:blipFill>
        <p:spPr>
          <a:xfrm>
            <a:off x="10154164" y="195142"/>
            <a:ext cx="1273629" cy="1083129"/>
          </a:xfrm>
          <a:prstGeom prst="rect">
            <a:avLst/>
          </a:prstGeom>
          <a:noFill/>
          <a:effectLst/>
        </p:spPr>
      </p:pic>
      <p:sp>
        <p:nvSpPr>
          <p:cNvPr id="9" name="Título 1">
            <a:extLst>
              <a:ext uri="{FF2B5EF4-FFF2-40B4-BE49-F238E27FC236}">
                <a16:creationId xmlns:a16="http://schemas.microsoft.com/office/drawing/2014/main" id="{F58E0DB0-7AEA-48F5-867C-E68346E6B802}"/>
              </a:ext>
            </a:extLst>
          </p:cNvPr>
          <p:cNvSpPr txBox="1">
            <a:spLocks/>
          </p:cNvSpPr>
          <p:nvPr/>
        </p:nvSpPr>
        <p:spPr>
          <a:xfrm>
            <a:off x="782130" y="545719"/>
            <a:ext cx="9487277" cy="634786"/>
          </a:xfrm>
          <a:prstGeom prst="rect">
            <a:avLst/>
          </a:prstGeom>
        </p:spPr>
        <p:txBody>
          <a:bodyPr/>
          <a:lstStyle>
            <a:lvl1pPr algn="l" defTabSz="457200" rtl="0" eaLnBrk="0" fontAlgn="base" hangingPunct="0">
              <a:spcBef>
                <a:spcPct val="0"/>
              </a:spcBef>
              <a:spcAft>
                <a:spcPct val="0"/>
              </a:spcAft>
              <a:defRPr sz="3200" b="1" kern="1200">
                <a:solidFill>
                  <a:schemeClr val="bg1"/>
                </a:solidFill>
                <a:latin typeface="Arial"/>
                <a:ea typeface="MS PGothic" panose="020B0600070205080204" pitchFamily="34" charset="-128"/>
                <a:cs typeface="Arial"/>
              </a:defRPr>
            </a:lvl1pPr>
            <a:lvl2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2pPr>
            <a:lvl3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3pPr>
            <a:lvl4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4pPr>
            <a:lvl5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5pPr>
            <a:lvl6pPr marL="457200" algn="l" defTabSz="457200" rtl="0" fontAlgn="base">
              <a:spcBef>
                <a:spcPct val="0"/>
              </a:spcBef>
              <a:spcAft>
                <a:spcPct val="0"/>
              </a:spcAft>
              <a:defRPr sz="3200" b="1">
                <a:solidFill>
                  <a:schemeClr val="bg1"/>
                </a:solidFill>
                <a:latin typeface="Arial" charset="0"/>
                <a:ea typeface="ＭＳ Ｐゴシック" charset="0"/>
                <a:cs typeface="Arial" charset="0"/>
              </a:defRPr>
            </a:lvl6pPr>
            <a:lvl7pPr marL="914400" algn="l" defTabSz="457200" rtl="0" fontAlgn="base">
              <a:spcBef>
                <a:spcPct val="0"/>
              </a:spcBef>
              <a:spcAft>
                <a:spcPct val="0"/>
              </a:spcAft>
              <a:defRPr sz="3200" b="1">
                <a:solidFill>
                  <a:schemeClr val="bg1"/>
                </a:solidFill>
                <a:latin typeface="Arial" charset="0"/>
                <a:ea typeface="ＭＳ Ｐゴシック" charset="0"/>
                <a:cs typeface="Arial" charset="0"/>
              </a:defRPr>
            </a:lvl7pPr>
            <a:lvl8pPr marL="1371600" algn="l" defTabSz="457200" rtl="0" fontAlgn="base">
              <a:spcBef>
                <a:spcPct val="0"/>
              </a:spcBef>
              <a:spcAft>
                <a:spcPct val="0"/>
              </a:spcAft>
              <a:defRPr sz="3200" b="1">
                <a:solidFill>
                  <a:schemeClr val="bg1"/>
                </a:solidFill>
                <a:latin typeface="Arial" charset="0"/>
                <a:ea typeface="ＭＳ Ｐゴシック" charset="0"/>
                <a:cs typeface="Arial" charset="0"/>
              </a:defRPr>
            </a:lvl8pPr>
            <a:lvl9pPr marL="1828800" algn="l" defTabSz="457200" rtl="0" fontAlgn="base">
              <a:spcBef>
                <a:spcPct val="0"/>
              </a:spcBef>
              <a:spcAft>
                <a:spcPct val="0"/>
              </a:spcAft>
              <a:defRPr sz="3200" b="1">
                <a:solidFill>
                  <a:schemeClr val="bg1"/>
                </a:solidFill>
                <a:latin typeface="Arial" charset="0"/>
                <a:ea typeface="ＭＳ Ｐゴシック" charset="0"/>
                <a:cs typeface="Arial" charset="0"/>
              </a:defRPr>
            </a:lvl9p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CONVOCATORIA ANILLOS 2024 : PATROCINIO UC</a:t>
            </a:r>
            <a:endParaRPr lang="es-ES" sz="30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78368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a:extLst>
              <a:ext uri="{FF2B5EF4-FFF2-40B4-BE49-F238E27FC236}">
                <a16:creationId xmlns:a16="http://schemas.microsoft.com/office/drawing/2014/main" id="{669FA540-0A52-4954-B35A-B3AF7945D3F9}"/>
              </a:ext>
            </a:extLst>
          </p:cNvPr>
          <p:cNvSpPr/>
          <p:nvPr/>
        </p:nvSpPr>
        <p:spPr>
          <a:xfrm>
            <a:off x="408400" y="1145532"/>
            <a:ext cx="11375200" cy="5343306"/>
          </a:xfrm>
          <a:prstGeom prst="roundRect">
            <a:avLst>
              <a:gd name="adj" fmla="val 3477"/>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cxnSp>
        <p:nvCxnSpPr>
          <p:cNvPr id="4" name="Conector recto 3"/>
          <p:cNvCxnSpPr>
            <a:cxnSpLocks/>
          </p:cNvCxnSpPr>
          <p:nvPr/>
        </p:nvCxnSpPr>
        <p:spPr>
          <a:xfrm>
            <a:off x="696384" y="1054100"/>
            <a:ext cx="9487276"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6" name="Marcador de contenido 2">
            <a:extLst>
              <a:ext uri="{FF2B5EF4-FFF2-40B4-BE49-F238E27FC236}">
                <a16:creationId xmlns:a16="http://schemas.microsoft.com/office/drawing/2014/main" id="{C29423BA-CF19-2645-A39A-10CBD6A9379D}"/>
              </a:ext>
            </a:extLst>
          </p:cNvPr>
          <p:cNvSpPr>
            <a:spLocks noGrp="1"/>
          </p:cNvSpPr>
          <p:nvPr>
            <p:ph idx="1"/>
          </p:nvPr>
        </p:nvSpPr>
        <p:spPr>
          <a:xfrm>
            <a:off x="696382" y="1146048"/>
            <a:ext cx="9631439" cy="6694437"/>
          </a:xfrm>
          <a:ln w="28575" cmpd="sng">
            <a:noFill/>
          </a:ln>
        </p:spPr>
        <p:txBody>
          <a:bodyPr/>
          <a:lstStyle/>
          <a:p>
            <a:pPr marL="0" indent="0" algn="just">
              <a:buNone/>
            </a:pPr>
            <a:endParaRPr lang="es-CL" sz="1800" dirty="0">
              <a:latin typeface="+mj-lt"/>
              <a:cs typeface="Calibri Light" panose="020F0302020204030204" pitchFamily="34" charset="0"/>
            </a:endParaRPr>
          </a:p>
          <a:p>
            <a:pPr marL="0" indent="0" algn="just">
              <a:buNone/>
            </a:pPr>
            <a:endParaRPr lang="es-CL" sz="1800" dirty="0">
              <a:latin typeface="+mj-lt"/>
              <a:cs typeface="Calibri Light" panose="020F0302020204030204" pitchFamily="34" charset="0"/>
            </a:endParaRPr>
          </a:p>
          <a:p>
            <a:pPr marL="0" indent="0" algn="ctr">
              <a:buNone/>
            </a:pPr>
            <a:r>
              <a:rPr lang="es-CL" sz="1800" dirty="0">
                <a:latin typeface="+mj-lt"/>
                <a:cs typeface="Calibri Light" panose="020F0302020204030204" pitchFamily="34" charset="0"/>
              </a:rPr>
              <a:t>Debido a la importancia de esta convocatoria, en que se recibe una gran cantidad de consultas de parte de toda la comunidad UC, les pedimos canalizar todas ellas a través de: </a:t>
            </a:r>
          </a:p>
          <a:p>
            <a:pPr marL="0" indent="0" algn="just">
              <a:buNone/>
            </a:pPr>
            <a:endParaRPr lang="es-CL" sz="1800" dirty="0">
              <a:latin typeface="Calibri Light" panose="020F0302020204030204" pitchFamily="34" charset="0"/>
              <a:cs typeface="Calibri Light" panose="020F0302020204030204" pitchFamily="34" charset="0"/>
            </a:endParaRPr>
          </a:p>
          <a:p>
            <a:pPr marL="514350" indent="-514350" algn="just">
              <a:buFont typeface="+mj-lt"/>
              <a:buAutoNum type="alphaLcParenR"/>
            </a:pPr>
            <a:endParaRPr lang="es-CL" dirty="0"/>
          </a:p>
          <a:p>
            <a:pPr algn="just">
              <a:buFont typeface="Arial" panose="020B0604020202020204" pitchFamily="34" charset="0"/>
              <a:buChar char="•"/>
            </a:pPr>
            <a:endParaRPr lang="es-CL" sz="1400" spc="-5" dirty="0">
              <a:latin typeface="+mj-lt"/>
              <a:ea typeface="Calibri" panose="020F0502020204030204" pitchFamily="34" charset="0"/>
            </a:endParaRPr>
          </a:p>
          <a:p>
            <a:pPr marL="0" indent="0" algn="just">
              <a:buNone/>
            </a:pPr>
            <a:endParaRPr lang="es-ES" sz="1600" dirty="0">
              <a:solidFill>
                <a:schemeClr val="tx1">
                  <a:lumMod val="75000"/>
                  <a:lumOff val="25000"/>
                </a:schemeClr>
              </a:solidFill>
              <a:latin typeface="+mn-lt"/>
              <a:ea typeface="ＭＳ Ｐゴシック" charset="-128"/>
              <a:cs typeface="+mn-cs"/>
            </a:endParaRPr>
          </a:p>
          <a:p>
            <a:pPr marL="0" indent="0" algn="just">
              <a:buNone/>
            </a:pPr>
            <a:endParaRPr lang="es-ES" sz="1600" dirty="0">
              <a:solidFill>
                <a:schemeClr val="tx1">
                  <a:lumMod val="75000"/>
                  <a:lumOff val="25000"/>
                </a:schemeClr>
              </a:solidFill>
              <a:latin typeface="+mn-lt"/>
              <a:ea typeface="ＭＳ Ｐゴシック" charset="-128"/>
              <a:cs typeface="+mn-cs"/>
            </a:endParaRPr>
          </a:p>
          <a:p>
            <a:pPr marL="0" indent="0" algn="just">
              <a:buNone/>
            </a:pPr>
            <a:endParaRPr lang="es-ES" sz="1600" dirty="0">
              <a:solidFill>
                <a:schemeClr val="tx1">
                  <a:lumMod val="75000"/>
                  <a:lumOff val="25000"/>
                </a:schemeClr>
              </a:solidFill>
              <a:latin typeface="+mn-lt"/>
              <a:ea typeface="ＭＳ Ｐゴシック" charset="-128"/>
              <a:cs typeface="+mn-cs"/>
            </a:endParaRPr>
          </a:p>
          <a:p>
            <a:pPr marL="0" indent="0" algn="just">
              <a:buNone/>
            </a:pPr>
            <a:endParaRPr lang="es-ES" sz="1600" dirty="0">
              <a:solidFill>
                <a:schemeClr val="tx1">
                  <a:lumMod val="75000"/>
                  <a:lumOff val="25000"/>
                </a:schemeClr>
              </a:solidFill>
              <a:latin typeface="+mn-lt"/>
              <a:ea typeface="ＭＳ Ｐゴシック" charset="-128"/>
              <a:cs typeface="+mn-cs"/>
            </a:endParaRPr>
          </a:p>
          <a:p>
            <a:pPr marL="0" indent="0" algn="just">
              <a:buNone/>
            </a:pPr>
            <a:r>
              <a:rPr lang="es-CL" sz="1800" dirty="0">
                <a:latin typeface="+mj-lt"/>
                <a:cs typeface="Calibri Light" panose="020F0302020204030204" pitchFamily="34" charset="0"/>
              </a:rPr>
              <a:t>De esta forma, podemos asegurar respuestas de mejor calidad y oportunidad, gracias!</a:t>
            </a:r>
          </a:p>
          <a:p>
            <a:pPr marL="0" indent="0" algn="just">
              <a:buNone/>
            </a:pPr>
            <a:endParaRPr lang="es-ES" sz="1600" dirty="0">
              <a:solidFill>
                <a:schemeClr val="tx1">
                  <a:lumMod val="75000"/>
                  <a:lumOff val="25000"/>
                </a:schemeClr>
              </a:solidFill>
              <a:latin typeface="+mn-lt"/>
              <a:ea typeface="ＭＳ Ｐゴシック" charset="-128"/>
              <a:cs typeface="+mn-cs"/>
            </a:endParaRPr>
          </a:p>
          <a:p>
            <a:pPr marL="0" indent="0" algn="just">
              <a:buNone/>
            </a:pPr>
            <a:endParaRPr lang="es-ES" sz="1600" dirty="0">
              <a:solidFill>
                <a:schemeClr val="tx1">
                  <a:lumMod val="75000"/>
                  <a:lumOff val="25000"/>
                </a:schemeClr>
              </a:solidFill>
              <a:latin typeface="+mn-lt"/>
              <a:ea typeface="ＭＳ Ｐゴシック" charset="-128"/>
              <a:cs typeface="+mn-cs"/>
            </a:endParaRPr>
          </a:p>
          <a:p>
            <a:pPr marL="0" indent="0" algn="just">
              <a:buNone/>
            </a:pPr>
            <a:endParaRPr lang="es-ES" sz="1600" dirty="0">
              <a:solidFill>
                <a:schemeClr val="tx1">
                  <a:lumMod val="75000"/>
                  <a:lumOff val="25000"/>
                </a:schemeClr>
              </a:solidFill>
              <a:latin typeface="+mn-lt"/>
              <a:ea typeface="ＭＳ Ｐゴシック" charset="-128"/>
              <a:cs typeface="+mn-cs"/>
            </a:endParaRPr>
          </a:p>
          <a:p>
            <a:pPr marL="0" indent="0" algn="just">
              <a:buNone/>
            </a:pPr>
            <a:endParaRPr lang="es-ES" sz="1600" dirty="0">
              <a:solidFill>
                <a:schemeClr val="tx1">
                  <a:lumMod val="75000"/>
                  <a:lumOff val="25000"/>
                </a:schemeClr>
              </a:solidFill>
              <a:latin typeface="+mn-lt"/>
              <a:ea typeface="ＭＳ Ｐゴシック" charset="-128"/>
              <a:cs typeface="+mn-cs"/>
            </a:endParaRPr>
          </a:p>
          <a:p>
            <a:pPr marL="0" indent="0" algn="just">
              <a:buNone/>
            </a:pPr>
            <a:endParaRPr lang="es-ES" sz="1600" dirty="0">
              <a:solidFill>
                <a:schemeClr val="tx1">
                  <a:lumMod val="75000"/>
                  <a:lumOff val="25000"/>
                </a:schemeClr>
              </a:solidFill>
              <a:latin typeface="+mn-lt"/>
              <a:ea typeface="ＭＳ Ｐゴシック" charset="-128"/>
              <a:cs typeface="+mn-cs"/>
            </a:endParaRPr>
          </a:p>
          <a:p>
            <a:pPr marL="0" indent="0" algn="just">
              <a:buNone/>
            </a:pPr>
            <a:endParaRPr lang="es-ES" sz="1600" dirty="0">
              <a:solidFill>
                <a:schemeClr val="tx1">
                  <a:lumMod val="75000"/>
                  <a:lumOff val="25000"/>
                </a:schemeClr>
              </a:solidFill>
              <a:latin typeface="+mn-lt"/>
              <a:ea typeface="ＭＳ Ｐゴシック" charset="-128"/>
              <a:cs typeface="+mn-cs"/>
            </a:endParaRPr>
          </a:p>
          <a:p>
            <a:pPr marL="0" indent="0" algn="just">
              <a:buNone/>
            </a:pPr>
            <a:endParaRPr lang="es-ES" sz="1600" dirty="0">
              <a:solidFill>
                <a:schemeClr val="tx1">
                  <a:lumMod val="75000"/>
                  <a:lumOff val="25000"/>
                </a:schemeClr>
              </a:solidFill>
              <a:latin typeface="+mn-lt"/>
              <a:ea typeface="ＭＳ Ｐゴシック" charset="-128"/>
              <a:cs typeface="+mn-cs"/>
            </a:endParaRPr>
          </a:p>
          <a:p>
            <a:pPr marL="0" indent="0" algn="just">
              <a:buNone/>
            </a:pPr>
            <a:endParaRPr lang="es-ES" sz="1600" dirty="0">
              <a:solidFill>
                <a:schemeClr val="tx1">
                  <a:lumMod val="75000"/>
                  <a:lumOff val="25000"/>
                </a:schemeClr>
              </a:solidFill>
              <a:latin typeface="+mn-lt"/>
              <a:ea typeface="ＭＳ Ｐゴシック" charset="-128"/>
              <a:cs typeface="+mn-cs"/>
            </a:endParaRPr>
          </a:p>
        </p:txBody>
      </p:sp>
      <p:pic>
        <p:nvPicPr>
          <p:cNvPr id="7" name="Imagen 6">
            <a:extLst>
              <a:ext uri="{FF2B5EF4-FFF2-40B4-BE49-F238E27FC236}">
                <a16:creationId xmlns:a16="http://schemas.microsoft.com/office/drawing/2014/main" id="{59C0B2C5-D450-5245-9C15-C4DE033B2A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881" y="303221"/>
            <a:ext cx="1091406" cy="1091406"/>
          </a:xfrm>
          <a:prstGeom prst="rect">
            <a:avLst/>
          </a:prstGeom>
        </p:spPr>
      </p:pic>
      <p:sp>
        <p:nvSpPr>
          <p:cNvPr id="3" name="CuadroTexto 2">
            <a:extLst>
              <a:ext uri="{FF2B5EF4-FFF2-40B4-BE49-F238E27FC236}">
                <a16:creationId xmlns:a16="http://schemas.microsoft.com/office/drawing/2014/main" id="{53ED65A5-95F4-A55D-FBD7-67D0A2E6246F}"/>
              </a:ext>
            </a:extLst>
          </p:cNvPr>
          <p:cNvSpPr txBox="1"/>
          <p:nvPr/>
        </p:nvSpPr>
        <p:spPr>
          <a:xfrm>
            <a:off x="2960359" y="2971397"/>
            <a:ext cx="5236584" cy="369332"/>
          </a:xfrm>
          <a:prstGeom prst="rect">
            <a:avLst/>
          </a:prstGeom>
          <a:noFill/>
        </p:spPr>
        <p:txBody>
          <a:bodyPr wrap="square" rtlCol="0">
            <a:spAutoFit/>
          </a:bodyPr>
          <a:lstStyle/>
          <a:p>
            <a:r>
              <a:rPr lang="es-ES_tradnl" b="1" dirty="0"/>
              <a:t>Coordinadora del Concurso: Javiera Torres Inostroza</a:t>
            </a:r>
          </a:p>
        </p:txBody>
      </p:sp>
      <p:sp>
        <p:nvSpPr>
          <p:cNvPr id="5" name="Rectángulo 4">
            <a:extLst>
              <a:ext uri="{FF2B5EF4-FFF2-40B4-BE49-F238E27FC236}">
                <a16:creationId xmlns:a16="http://schemas.microsoft.com/office/drawing/2014/main" id="{C116358D-E33B-B03C-FFF0-92436CA4C216}"/>
              </a:ext>
            </a:extLst>
          </p:cNvPr>
          <p:cNvSpPr/>
          <p:nvPr/>
        </p:nvSpPr>
        <p:spPr>
          <a:xfrm>
            <a:off x="3476636" y="3533797"/>
            <a:ext cx="4477637" cy="507831"/>
          </a:xfrm>
          <a:prstGeom prst="rect">
            <a:avLst/>
          </a:prstGeom>
        </p:spPr>
        <p:txBody>
          <a:bodyPr wrap="square">
            <a:spAutoFit/>
          </a:bodyPr>
          <a:lstStyle/>
          <a:p>
            <a:pPr algn="ctr" fontAlgn="base"/>
            <a:r>
              <a:rPr lang="es-ES_tradnl" sz="2700" dirty="0"/>
              <a:t>uc_anillos@uc.cl</a:t>
            </a:r>
            <a:endParaRPr lang="es-CL" sz="2700" dirty="0"/>
          </a:p>
        </p:txBody>
      </p:sp>
      <p:pic>
        <p:nvPicPr>
          <p:cNvPr id="9" name="Imagen 8">
            <a:extLst>
              <a:ext uri="{FF2B5EF4-FFF2-40B4-BE49-F238E27FC236}">
                <a16:creationId xmlns:a16="http://schemas.microsoft.com/office/drawing/2014/main" id="{38484204-A424-6F66-D5AE-120B7CFBA0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1240" y="3533797"/>
            <a:ext cx="2373547" cy="2761806"/>
          </a:xfrm>
          <a:prstGeom prst="rect">
            <a:avLst/>
          </a:prstGeom>
        </p:spPr>
      </p:pic>
      <p:pic>
        <p:nvPicPr>
          <p:cNvPr id="11" name="Gráfico 10" descr="Contorno">
            <a:extLst>
              <a:ext uri="{FF2B5EF4-FFF2-40B4-BE49-F238E27FC236}">
                <a16:creationId xmlns:a16="http://schemas.microsoft.com/office/drawing/2014/main" id="{5ADE69DE-2C53-9614-E1E5-B5A15C95BE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74173" y="3567377"/>
            <a:ext cx="527957" cy="527957"/>
          </a:xfrm>
          <a:prstGeom prst="rect">
            <a:avLst/>
          </a:prstGeom>
        </p:spPr>
      </p:pic>
      <p:sp>
        <p:nvSpPr>
          <p:cNvPr id="10" name="Título 9">
            <a:extLst>
              <a:ext uri="{FF2B5EF4-FFF2-40B4-BE49-F238E27FC236}">
                <a16:creationId xmlns:a16="http://schemas.microsoft.com/office/drawing/2014/main" id="{0A6752D4-5F1E-4D36-83F4-CC0323AD1A4B}"/>
              </a:ext>
            </a:extLst>
          </p:cNvPr>
          <p:cNvSpPr>
            <a:spLocks noGrp="1"/>
          </p:cNvSpPr>
          <p:nvPr>
            <p:ph type="title"/>
          </p:nvPr>
        </p:nvSpPr>
        <p:spPr/>
        <p:txBody>
          <a:bodyPr/>
          <a:lstStyle/>
          <a:p>
            <a:endParaRPr lang="es-CL" dirty="0"/>
          </a:p>
        </p:txBody>
      </p:sp>
      <p:sp>
        <p:nvSpPr>
          <p:cNvPr id="13" name="Título 1">
            <a:extLst>
              <a:ext uri="{FF2B5EF4-FFF2-40B4-BE49-F238E27FC236}">
                <a16:creationId xmlns:a16="http://schemas.microsoft.com/office/drawing/2014/main" id="{25DF4605-80A5-43DE-891F-E4B28C095560}"/>
              </a:ext>
            </a:extLst>
          </p:cNvPr>
          <p:cNvSpPr txBox="1">
            <a:spLocks/>
          </p:cNvSpPr>
          <p:nvPr/>
        </p:nvSpPr>
        <p:spPr>
          <a:xfrm>
            <a:off x="696383" y="419314"/>
            <a:ext cx="9487277" cy="634786"/>
          </a:xfrm>
          <a:prstGeom prst="rect">
            <a:avLst/>
          </a:prstGeom>
        </p:spPr>
        <p:txBody>
          <a:bodyPr/>
          <a:lstStyle>
            <a:lvl1pPr algn="l" defTabSz="457200" rtl="0" eaLnBrk="0" fontAlgn="base" hangingPunct="0">
              <a:spcBef>
                <a:spcPct val="0"/>
              </a:spcBef>
              <a:spcAft>
                <a:spcPct val="0"/>
              </a:spcAft>
              <a:defRPr sz="3200" b="1" kern="1200">
                <a:solidFill>
                  <a:schemeClr val="bg1"/>
                </a:solidFill>
                <a:latin typeface="Arial"/>
                <a:ea typeface="MS PGothic" panose="020B0600070205080204" pitchFamily="34" charset="-128"/>
                <a:cs typeface="Arial"/>
              </a:defRPr>
            </a:lvl1pPr>
            <a:lvl2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2pPr>
            <a:lvl3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3pPr>
            <a:lvl4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4pPr>
            <a:lvl5pPr algn="l" defTabSz="457200" rtl="0" eaLnBrk="0" fontAlgn="base" hangingPunct="0">
              <a:spcBef>
                <a:spcPct val="0"/>
              </a:spcBef>
              <a:spcAft>
                <a:spcPct val="0"/>
              </a:spcAft>
              <a:defRPr sz="3200" b="1">
                <a:solidFill>
                  <a:schemeClr val="bg1"/>
                </a:solidFill>
                <a:latin typeface="Arial" charset="0"/>
                <a:ea typeface="MS PGothic" panose="020B0600070205080204" pitchFamily="34" charset="-128"/>
                <a:cs typeface="Arial" charset="0"/>
              </a:defRPr>
            </a:lvl5pPr>
            <a:lvl6pPr marL="457200" algn="l" defTabSz="457200" rtl="0" fontAlgn="base">
              <a:spcBef>
                <a:spcPct val="0"/>
              </a:spcBef>
              <a:spcAft>
                <a:spcPct val="0"/>
              </a:spcAft>
              <a:defRPr sz="3200" b="1">
                <a:solidFill>
                  <a:schemeClr val="bg1"/>
                </a:solidFill>
                <a:latin typeface="Arial" charset="0"/>
                <a:ea typeface="ＭＳ Ｐゴシック" charset="0"/>
                <a:cs typeface="Arial" charset="0"/>
              </a:defRPr>
            </a:lvl6pPr>
            <a:lvl7pPr marL="914400" algn="l" defTabSz="457200" rtl="0" fontAlgn="base">
              <a:spcBef>
                <a:spcPct val="0"/>
              </a:spcBef>
              <a:spcAft>
                <a:spcPct val="0"/>
              </a:spcAft>
              <a:defRPr sz="3200" b="1">
                <a:solidFill>
                  <a:schemeClr val="bg1"/>
                </a:solidFill>
                <a:latin typeface="Arial" charset="0"/>
                <a:ea typeface="ＭＳ Ｐゴシック" charset="0"/>
                <a:cs typeface="Arial" charset="0"/>
              </a:defRPr>
            </a:lvl7pPr>
            <a:lvl8pPr marL="1371600" algn="l" defTabSz="457200" rtl="0" fontAlgn="base">
              <a:spcBef>
                <a:spcPct val="0"/>
              </a:spcBef>
              <a:spcAft>
                <a:spcPct val="0"/>
              </a:spcAft>
              <a:defRPr sz="3200" b="1">
                <a:solidFill>
                  <a:schemeClr val="bg1"/>
                </a:solidFill>
                <a:latin typeface="Arial" charset="0"/>
                <a:ea typeface="ＭＳ Ｐゴシック" charset="0"/>
                <a:cs typeface="Arial" charset="0"/>
              </a:defRPr>
            </a:lvl8pPr>
            <a:lvl9pPr marL="1828800" algn="l" defTabSz="457200" rtl="0" fontAlgn="base">
              <a:spcBef>
                <a:spcPct val="0"/>
              </a:spcBef>
              <a:spcAft>
                <a:spcPct val="0"/>
              </a:spcAft>
              <a:defRPr sz="3200" b="1">
                <a:solidFill>
                  <a:schemeClr val="bg1"/>
                </a:solidFill>
                <a:latin typeface="Arial" charset="0"/>
                <a:ea typeface="ＭＳ Ｐゴシック" charset="0"/>
                <a:cs typeface="Arial" charset="0"/>
              </a:defRPr>
            </a:lvl9p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CONVOCATORIA ANILLOS 2024 : CONSULTAS Y ACLARACIONES</a:t>
            </a:r>
            <a:endParaRPr lang="es-ES" sz="30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96126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Imagen 5" descr="UC lineal TR-09.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1876" y="1727200"/>
            <a:ext cx="5318125" cy="307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a:extLst>
              <a:ext uri="{FF2B5EF4-FFF2-40B4-BE49-F238E27FC236}">
                <a16:creationId xmlns:a16="http://schemas.microsoft.com/office/drawing/2014/main" id="{56693C36-B275-5F43-AE45-8D3BEF3266FD}"/>
              </a:ext>
            </a:extLst>
          </p:cNvPr>
          <p:cNvSpPr/>
          <p:nvPr/>
        </p:nvSpPr>
        <p:spPr>
          <a:xfrm>
            <a:off x="644548" y="719985"/>
            <a:ext cx="10902904" cy="5418030"/>
          </a:xfrm>
          <a:prstGeom prst="roundRect">
            <a:avLst>
              <a:gd name="adj" fmla="val 3477"/>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35" name="Título 1"/>
          <p:cNvSpPr txBox="1">
            <a:spLocks/>
          </p:cNvSpPr>
          <p:nvPr/>
        </p:nvSpPr>
        <p:spPr bwMode="auto">
          <a:xfrm>
            <a:off x="2953790" y="2164807"/>
            <a:ext cx="1497284" cy="56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r>
              <a:rPr lang="es-CL" altLang="en-US" sz="3200" b="1" dirty="0">
                <a:solidFill>
                  <a:srgbClr val="595959"/>
                </a:solidFill>
                <a:latin typeface="Calibri Light" panose="020F0302020204030204" pitchFamily="34" charset="0"/>
                <a:cs typeface="Calibri Light" panose="020F0302020204030204" pitchFamily="34" charset="0"/>
              </a:rPr>
              <a:t>ÍNDICE</a:t>
            </a:r>
          </a:p>
        </p:txBody>
      </p:sp>
      <p:sp>
        <p:nvSpPr>
          <p:cNvPr id="50" name="Content Placeholder 7"/>
          <p:cNvSpPr txBox="1">
            <a:spLocks/>
          </p:cNvSpPr>
          <p:nvPr/>
        </p:nvSpPr>
        <p:spPr>
          <a:xfrm>
            <a:off x="4691625" y="1061909"/>
            <a:ext cx="4668632" cy="4506618"/>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900"/>
              </a:spcBef>
              <a:spcAft>
                <a:spcPts val="200"/>
              </a:spcAft>
              <a:buNone/>
            </a:pPr>
            <a:r>
              <a:rPr lang="en-US" dirty="0">
                <a:solidFill>
                  <a:schemeClr val="tx1">
                    <a:lumMod val="65000"/>
                    <a:lumOff val="35000"/>
                  </a:schemeClr>
                </a:solidFill>
                <a:latin typeface="Calibri Light" panose="020F0302020204030204" pitchFamily="34" charset="0"/>
                <a:cs typeface="Calibri Light" panose="020F0302020204030204" pitchFamily="34" charset="0"/>
              </a:rPr>
              <a:t>PRESENTACIÓN EQUIPO</a:t>
            </a:r>
          </a:p>
          <a:p>
            <a:pPr marL="0" indent="0">
              <a:lnSpc>
                <a:spcPct val="150000"/>
              </a:lnSpc>
              <a:spcBef>
                <a:spcPts val="900"/>
              </a:spcBef>
              <a:spcAft>
                <a:spcPts val="200"/>
              </a:spcAft>
              <a:buNone/>
            </a:pPr>
            <a:r>
              <a:rPr lang="en-US" dirty="0">
                <a:solidFill>
                  <a:schemeClr val="tx1">
                    <a:lumMod val="65000"/>
                    <a:lumOff val="35000"/>
                  </a:schemeClr>
                </a:solidFill>
                <a:latin typeface="Calibri Light" panose="020F0302020204030204" pitchFamily="34" charset="0"/>
                <a:cs typeface="Calibri Light" panose="020F0302020204030204" pitchFamily="34" charset="0"/>
              </a:rPr>
              <a:t>FECHAS IMPORTANTES</a:t>
            </a:r>
          </a:p>
          <a:p>
            <a:pPr marL="0" indent="0">
              <a:lnSpc>
                <a:spcPct val="150000"/>
              </a:lnSpc>
              <a:spcBef>
                <a:spcPts val="900"/>
              </a:spcBef>
              <a:spcAft>
                <a:spcPts val="200"/>
              </a:spcAft>
              <a:buNone/>
            </a:pPr>
            <a:r>
              <a:rPr lang="en-US" dirty="0">
                <a:solidFill>
                  <a:schemeClr val="tx1">
                    <a:lumMod val="65000"/>
                    <a:lumOff val="35000"/>
                  </a:schemeClr>
                </a:solidFill>
                <a:latin typeface="Calibri Light" panose="020F0302020204030204" pitchFamily="34" charset="0"/>
                <a:cs typeface="Calibri Light" panose="020F0302020204030204" pitchFamily="34" charset="0"/>
              </a:rPr>
              <a:t>ANILLOS REGULARES EN TECNOLOGÍA 2024</a:t>
            </a:r>
          </a:p>
          <a:p>
            <a:pPr marL="0" indent="0">
              <a:lnSpc>
                <a:spcPct val="150000"/>
              </a:lnSpc>
              <a:spcBef>
                <a:spcPts val="900"/>
              </a:spcBef>
              <a:spcAft>
                <a:spcPts val="200"/>
              </a:spcAft>
              <a:buNone/>
            </a:pPr>
            <a:r>
              <a:rPr lang="en-US" dirty="0">
                <a:solidFill>
                  <a:schemeClr val="tx1">
                    <a:lumMod val="65000"/>
                    <a:lumOff val="35000"/>
                  </a:schemeClr>
                </a:solidFill>
                <a:latin typeface="Calibri Light" panose="020F0302020204030204" pitchFamily="34" charset="0"/>
                <a:cs typeface="Calibri Light" panose="020F0302020204030204" pitchFamily="34" charset="0"/>
              </a:rPr>
              <a:t>ANILLOS TEMÁTICOS EN LITIO Y SALARES 2024</a:t>
            </a:r>
          </a:p>
          <a:p>
            <a:pPr marL="0" indent="0">
              <a:lnSpc>
                <a:spcPct val="150000"/>
              </a:lnSpc>
              <a:spcBef>
                <a:spcPts val="900"/>
              </a:spcBef>
              <a:spcAft>
                <a:spcPts val="200"/>
              </a:spcAft>
              <a:buNone/>
            </a:pPr>
            <a:r>
              <a:rPr lang="en-US" dirty="0">
                <a:solidFill>
                  <a:schemeClr val="tx1">
                    <a:lumMod val="65000"/>
                    <a:lumOff val="35000"/>
                  </a:schemeClr>
                </a:solidFill>
                <a:latin typeface="Calibri Light" panose="020F0302020204030204" pitchFamily="34" charset="0"/>
                <a:cs typeface="Calibri Light" panose="020F0302020204030204" pitchFamily="34" charset="0"/>
              </a:rPr>
              <a:t>REQUISITOS INVESTIGADORES/AS</a:t>
            </a:r>
          </a:p>
          <a:p>
            <a:pPr marL="0" indent="0">
              <a:lnSpc>
                <a:spcPct val="150000"/>
              </a:lnSpc>
              <a:spcBef>
                <a:spcPts val="900"/>
              </a:spcBef>
              <a:spcAft>
                <a:spcPts val="200"/>
              </a:spcAft>
              <a:buNone/>
            </a:pPr>
            <a:r>
              <a:rPr lang="en-US" dirty="0">
                <a:solidFill>
                  <a:schemeClr val="tx1">
                    <a:lumMod val="65000"/>
                    <a:lumOff val="35000"/>
                  </a:schemeClr>
                </a:solidFill>
                <a:latin typeface="Calibri Light" panose="020F0302020204030204" pitchFamily="34" charset="0"/>
                <a:cs typeface="Calibri Light" panose="020F0302020204030204" pitchFamily="34" charset="0"/>
              </a:rPr>
              <a:t>INCOMPATIBILIDADES: PARTICIPACIÓN Y POSTULACIÓN</a:t>
            </a:r>
          </a:p>
          <a:p>
            <a:pPr marL="0" indent="0">
              <a:lnSpc>
                <a:spcPct val="150000"/>
              </a:lnSpc>
              <a:spcBef>
                <a:spcPts val="900"/>
              </a:spcBef>
              <a:spcAft>
                <a:spcPts val="200"/>
              </a:spcAft>
              <a:buNone/>
            </a:pPr>
            <a:r>
              <a:rPr lang="en-US" dirty="0">
                <a:solidFill>
                  <a:schemeClr val="tx1">
                    <a:lumMod val="65000"/>
                    <a:lumOff val="35000"/>
                  </a:schemeClr>
                </a:solidFill>
                <a:latin typeface="Calibri Light" panose="020F0302020204030204" pitchFamily="34" charset="0"/>
                <a:cs typeface="Calibri Light" panose="020F0302020204030204" pitchFamily="34" charset="0"/>
              </a:rPr>
              <a:t>MODIFICACIONES BASES CONCURSALES</a:t>
            </a:r>
          </a:p>
          <a:p>
            <a:pPr marL="0" indent="0">
              <a:lnSpc>
                <a:spcPct val="150000"/>
              </a:lnSpc>
              <a:spcBef>
                <a:spcPts val="900"/>
              </a:spcBef>
              <a:spcAft>
                <a:spcPts val="200"/>
              </a:spcAft>
              <a:buNone/>
            </a:pPr>
            <a:r>
              <a:rPr lang="en-US" dirty="0">
                <a:solidFill>
                  <a:schemeClr val="tx1">
                    <a:lumMod val="65000"/>
                    <a:lumOff val="35000"/>
                  </a:schemeClr>
                </a:solidFill>
                <a:latin typeface="Calibri Light" panose="020F0302020204030204" pitchFamily="34" charset="0"/>
                <a:cs typeface="Calibri Light" panose="020F0302020204030204" pitchFamily="34" charset="0"/>
              </a:rPr>
              <a:t>PATROCINIO UC</a:t>
            </a:r>
          </a:p>
          <a:p>
            <a:pPr marL="0" indent="0">
              <a:lnSpc>
                <a:spcPct val="150000"/>
              </a:lnSpc>
              <a:spcBef>
                <a:spcPts val="900"/>
              </a:spcBef>
              <a:spcAft>
                <a:spcPts val="200"/>
              </a:spcAft>
              <a:buNone/>
            </a:pPr>
            <a:endParaRPr lang="en-US" dirty="0">
              <a:solidFill>
                <a:schemeClr val="tx1">
                  <a:lumMod val="65000"/>
                  <a:lumOff val="35000"/>
                </a:schemeClr>
              </a:solidFill>
              <a:highlight>
                <a:srgbClr val="FFFF00"/>
              </a:highlight>
              <a:latin typeface="Calibri Light" panose="020F0302020204030204" pitchFamily="34" charset="0"/>
              <a:cs typeface="Calibri Light" panose="020F0302020204030204" pitchFamily="34" charset="0"/>
            </a:endParaRPr>
          </a:p>
        </p:txBody>
      </p:sp>
      <p:pic>
        <p:nvPicPr>
          <p:cNvPr id="2" name="Imagen 1"/>
          <p:cNvPicPr>
            <a:picLocks noChangeAspect="1"/>
          </p:cNvPicPr>
          <p:nvPr/>
        </p:nvPicPr>
        <p:blipFill rotWithShape="1">
          <a:blip r:embed="rId3"/>
          <a:srcRect l="-97918" t="-1969" r="-117648" b="31839"/>
          <a:stretch/>
        </p:blipFill>
        <p:spPr>
          <a:xfrm>
            <a:off x="4392262" y="1263571"/>
            <a:ext cx="250092" cy="2180493"/>
          </a:xfrm>
          <a:prstGeom prst="rect">
            <a:avLst/>
          </a:prstGeom>
        </p:spPr>
      </p:pic>
      <p:pic>
        <p:nvPicPr>
          <p:cNvPr id="5" name="Imagen 4"/>
          <p:cNvPicPr>
            <a:picLocks noChangeAspect="1"/>
          </p:cNvPicPr>
          <p:nvPr/>
        </p:nvPicPr>
        <p:blipFill rotWithShape="1">
          <a:blip r:embed="rId3"/>
          <a:srcRect l="-91553" t="4475" r="-88873" b="77807"/>
          <a:stretch/>
        </p:blipFill>
        <p:spPr>
          <a:xfrm>
            <a:off x="4384767" y="3444064"/>
            <a:ext cx="222241" cy="550913"/>
          </a:xfrm>
          <a:prstGeom prst="rect">
            <a:avLst/>
          </a:prstGeom>
        </p:spPr>
      </p:pic>
      <p:pic>
        <p:nvPicPr>
          <p:cNvPr id="8" name="Imagen 7">
            <a:extLst>
              <a:ext uri="{FF2B5EF4-FFF2-40B4-BE49-F238E27FC236}">
                <a16:creationId xmlns:a16="http://schemas.microsoft.com/office/drawing/2014/main" id="{51FBC698-A3DA-4FA1-865F-9C4D1258623F}"/>
              </a:ext>
            </a:extLst>
          </p:cNvPr>
          <p:cNvPicPr>
            <a:picLocks noChangeAspect="1"/>
          </p:cNvPicPr>
          <p:nvPr/>
        </p:nvPicPr>
        <p:blipFill rotWithShape="1">
          <a:blip r:embed="rId3"/>
          <a:srcRect l="-91553" t="4475" r="-88873" b="77807"/>
          <a:stretch/>
        </p:blipFill>
        <p:spPr>
          <a:xfrm>
            <a:off x="4384767" y="3948842"/>
            <a:ext cx="222241" cy="550913"/>
          </a:xfrm>
          <a:prstGeom prst="rect">
            <a:avLst/>
          </a:prstGeom>
        </p:spPr>
      </p:pic>
      <p:pic>
        <p:nvPicPr>
          <p:cNvPr id="9" name="Imagen 8">
            <a:extLst>
              <a:ext uri="{FF2B5EF4-FFF2-40B4-BE49-F238E27FC236}">
                <a16:creationId xmlns:a16="http://schemas.microsoft.com/office/drawing/2014/main" id="{A794CA75-8251-43BC-B72C-D003CF070C63}"/>
              </a:ext>
            </a:extLst>
          </p:cNvPr>
          <p:cNvPicPr>
            <a:picLocks noChangeAspect="1"/>
          </p:cNvPicPr>
          <p:nvPr/>
        </p:nvPicPr>
        <p:blipFill rotWithShape="1">
          <a:blip r:embed="rId3"/>
          <a:srcRect l="-91553" t="4475" r="-88873" b="77807"/>
          <a:stretch/>
        </p:blipFill>
        <p:spPr>
          <a:xfrm>
            <a:off x="4370841" y="4453620"/>
            <a:ext cx="222241" cy="550913"/>
          </a:xfrm>
          <a:prstGeom prst="rect">
            <a:avLst/>
          </a:prstGeom>
        </p:spPr>
      </p:pic>
      <p:pic>
        <p:nvPicPr>
          <p:cNvPr id="10" name="Imagen 9">
            <a:extLst>
              <a:ext uri="{FF2B5EF4-FFF2-40B4-BE49-F238E27FC236}">
                <a16:creationId xmlns:a16="http://schemas.microsoft.com/office/drawing/2014/main" id="{06B8D809-7D1A-45E2-972D-A6811DA7B1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8197" y="419314"/>
            <a:ext cx="1065572" cy="1065572"/>
          </a:xfrm>
          <a:prstGeom prst="rect">
            <a:avLst/>
          </a:prstGeom>
        </p:spPr>
      </p:pic>
    </p:spTree>
    <p:extLst>
      <p:ext uri="{BB962C8B-B14F-4D97-AF65-F5344CB8AC3E}">
        <p14:creationId xmlns:p14="http://schemas.microsoft.com/office/powerpoint/2010/main" val="2090264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a:extLst>
              <a:ext uri="{FF2B5EF4-FFF2-40B4-BE49-F238E27FC236}">
                <a16:creationId xmlns:a16="http://schemas.microsoft.com/office/drawing/2014/main" id="{875CFE5F-9E3B-344F-8BAF-4E67FA4C8520}"/>
              </a:ext>
            </a:extLst>
          </p:cNvPr>
          <p:cNvSpPr/>
          <p:nvPr/>
        </p:nvSpPr>
        <p:spPr>
          <a:xfrm>
            <a:off x="644548" y="1146048"/>
            <a:ext cx="10902904" cy="5048271"/>
          </a:xfrm>
          <a:prstGeom prst="roundRect">
            <a:avLst>
              <a:gd name="adj" fmla="val 3477"/>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 name="Título 1"/>
          <p:cNvSpPr>
            <a:spLocks noGrp="1"/>
          </p:cNvSpPr>
          <p:nvPr>
            <p:ph type="title"/>
          </p:nvPr>
        </p:nvSpPr>
        <p:spPr>
          <a:xfrm>
            <a:off x="696383" y="419314"/>
            <a:ext cx="9487277" cy="634786"/>
          </a:xfrm>
        </p:spPr>
        <p:txBody>
          <a:body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CONVOCATORIA ANILLOS 2024: PRESENTACIÓN EQUIPO</a:t>
            </a:r>
          </a:p>
        </p:txBody>
      </p:sp>
      <p:cxnSp>
        <p:nvCxnSpPr>
          <p:cNvPr id="4" name="Conector recto 3"/>
          <p:cNvCxnSpPr>
            <a:cxnSpLocks/>
          </p:cNvCxnSpPr>
          <p:nvPr/>
        </p:nvCxnSpPr>
        <p:spPr>
          <a:xfrm>
            <a:off x="696384" y="1054100"/>
            <a:ext cx="9487276"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pic>
        <p:nvPicPr>
          <p:cNvPr id="7" name="Imagen 6">
            <a:extLst>
              <a:ext uri="{FF2B5EF4-FFF2-40B4-BE49-F238E27FC236}">
                <a16:creationId xmlns:a16="http://schemas.microsoft.com/office/drawing/2014/main" id="{59C0B2C5-D450-5245-9C15-C4DE033B2A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881" y="303221"/>
            <a:ext cx="1091406" cy="1091406"/>
          </a:xfrm>
          <a:prstGeom prst="rect">
            <a:avLst/>
          </a:prstGeom>
        </p:spPr>
      </p:pic>
      <p:pic>
        <p:nvPicPr>
          <p:cNvPr id="5" name="Imagen 4">
            <a:extLst>
              <a:ext uri="{FF2B5EF4-FFF2-40B4-BE49-F238E27FC236}">
                <a16:creationId xmlns:a16="http://schemas.microsoft.com/office/drawing/2014/main" id="{FA78B10A-0208-224F-937E-7C7927015F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9554" y="2370861"/>
            <a:ext cx="3999589" cy="3982438"/>
          </a:xfrm>
          <a:prstGeom prst="rect">
            <a:avLst/>
          </a:prstGeom>
        </p:spPr>
      </p:pic>
      <p:sp>
        <p:nvSpPr>
          <p:cNvPr id="6" name="Marcador de contenido 2">
            <a:extLst>
              <a:ext uri="{FF2B5EF4-FFF2-40B4-BE49-F238E27FC236}">
                <a16:creationId xmlns:a16="http://schemas.microsoft.com/office/drawing/2014/main" id="{C29423BA-CF19-2645-A39A-10CBD6A9379D}"/>
              </a:ext>
            </a:extLst>
          </p:cNvPr>
          <p:cNvSpPr>
            <a:spLocks noGrp="1"/>
          </p:cNvSpPr>
          <p:nvPr>
            <p:ph idx="1"/>
          </p:nvPr>
        </p:nvSpPr>
        <p:spPr>
          <a:xfrm>
            <a:off x="1472243" y="1413624"/>
            <a:ext cx="5399617" cy="2828641"/>
          </a:xfrm>
          <a:noFill/>
          <a:ln w="28575" cmpd="sng">
            <a:noFill/>
          </a:ln>
        </p:spPr>
        <p:txBody>
          <a:bodyPr/>
          <a:lstStyle/>
          <a:p>
            <a:pPr algn="just"/>
            <a:endParaRPr lang="es-ES" sz="1600" b="1" u="sng" dirty="0">
              <a:solidFill>
                <a:schemeClr val="tx1">
                  <a:lumMod val="75000"/>
                  <a:lumOff val="25000"/>
                </a:schemeClr>
              </a:solidFill>
              <a:latin typeface="Calibri Light" panose="020F0302020204030204" pitchFamily="34" charset="0"/>
              <a:cs typeface="Calibri Light" panose="020F0302020204030204" pitchFamily="34" charset="0"/>
            </a:endParaRPr>
          </a:p>
          <a:p>
            <a:pPr marL="0" indent="0" algn="just">
              <a:buNone/>
            </a:pPr>
            <a:r>
              <a:rPr lang="es-ES" sz="1800" b="1" u="sng" dirty="0">
                <a:solidFill>
                  <a:schemeClr val="tx1">
                    <a:lumMod val="75000"/>
                    <a:lumOff val="25000"/>
                  </a:schemeClr>
                </a:solidFill>
                <a:latin typeface="Calibri Light" panose="020F0302020204030204" pitchFamily="34" charset="0"/>
                <a:cs typeface="Calibri Light" panose="020F0302020204030204" pitchFamily="34" charset="0"/>
              </a:rPr>
              <a:t>Equipo Dirección de Investigación (DINV), VRI</a:t>
            </a:r>
          </a:p>
          <a:p>
            <a:pPr marL="0" indent="0" algn="just">
              <a:buNone/>
            </a:pPr>
            <a:endParaRPr lang="es-ES" sz="1600" b="1" u="sng" dirty="0">
              <a:solidFill>
                <a:schemeClr val="tx1">
                  <a:lumMod val="75000"/>
                  <a:lumOff val="25000"/>
                </a:schemeClr>
              </a:solidFill>
              <a:latin typeface="Calibri Light" panose="020F0302020204030204" pitchFamily="34" charset="0"/>
              <a:cs typeface="Calibri Light" panose="020F0302020204030204" pitchFamily="34" charset="0"/>
            </a:endParaRPr>
          </a:p>
          <a:p>
            <a:pPr lvl="0" algn="just"/>
            <a:r>
              <a:rPr lang="es-ES" sz="1600" dirty="0">
                <a:solidFill>
                  <a:schemeClr val="tx1">
                    <a:lumMod val="75000"/>
                    <a:lumOff val="25000"/>
                  </a:schemeClr>
                </a:solidFill>
                <a:latin typeface="Calibri Light" panose="020F0302020204030204" pitchFamily="34" charset="0"/>
                <a:cs typeface="Calibri Light" panose="020F0302020204030204" pitchFamily="34" charset="0"/>
              </a:rPr>
              <a:t>Javiera Torres Inostroza, Coordinadora de Investigación.</a:t>
            </a:r>
          </a:p>
          <a:p>
            <a:pPr lvl="1" algn="just"/>
            <a:r>
              <a:rPr lang="es-ES" sz="1600" dirty="0">
                <a:solidFill>
                  <a:schemeClr val="tx1">
                    <a:lumMod val="75000"/>
                    <a:lumOff val="25000"/>
                  </a:schemeClr>
                </a:solidFill>
                <a:latin typeface="Calibri Light" panose="020F0302020204030204" pitchFamily="34" charset="0"/>
                <a:cs typeface="Calibri Light" panose="020F0302020204030204" pitchFamily="34" charset="0"/>
              </a:rPr>
              <a:t>Correo: uc_anillos@uc.cl</a:t>
            </a:r>
          </a:p>
          <a:p>
            <a:pPr marL="0" indent="0" algn="just">
              <a:buNone/>
            </a:pPr>
            <a:endParaRPr lang="es-ES" sz="1600" dirty="0">
              <a:solidFill>
                <a:schemeClr val="tx1">
                  <a:lumMod val="75000"/>
                  <a:lumOff val="25000"/>
                </a:schemeClr>
              </a:solidFill>
              <a:latin typeface="Calibri Light" panose="020F0302020204030204" pitchFamily="34" charset="0"/>
              <a:ea typeface="ＭＳ Ｐゴシック" charset="-128"/>
              <a:cs typeface="Calibri Light" panose="020F0302020204030204" pitchFamily="34" charset="0"/>
            </a:endParaRPr>
          </a:p>
          <a:p>
            <a:pPr marL="0" lvl="0" indent="0" algn="just">
              <a:buNone/>
            </a:pPr>
            <a:endParaRPr lang="es-ES" sz="1600" dirty="0">
              <a:solidFill>
                <a:schemeClr val="tx1">
                  <a:lumMod val="75000"/>
                  <a:lumOff val="25000"/>
                </a:schemeClr>
              </a:solidFill>
              <a:latin typeface="+mn-lt"/>
            </a:endParaRPr>
          </a:p>
          <a:p>
            <a:pPr marL="0" indent="0" algn="just">
              <a:buNone/>
            </a:pPr>
            <a:endParaRPr lang="es-ES" sz="1600" dirty="0">
              <a:solidFill>
                <a:schemeClr val="tx1">
                  <a:lumMod val="75000"/>
                  <a:lumOff val="25000"/>
                </a:schemeClr>
              </a:solidFill>
              <a:latin typeface="+mn-lt"/>
              <a:ea typeface="ＭＳ Ｐゴシック" charset="-128"/>
              <a:cs typeface="+mn-cs"/>
            </a:endParaRPr>
          </a:p>
        </p:txBody>
      </p:sp>
    </p:spTree>
    <p:extLst>
      <p:ext uri="{BB962C8B-B14F-4D97-AF65-F5344CB8AC3E}">
        <p14:creationId xmlns:p14="http://schemas.microsoft.com/office/powerpoint/2010/main" val="2347409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9" name="Rectángulo redondeado 78">
            <a:extLst>
              <a:ext uri="{FF2B5EF4-FFF2-40B4-BE49-F238E27FC236}">
                <a16:creationId xmlns:a16="http://schemas.microsoft.com/office/drawing/2014/main" id="{2DBDEDB4-5FD6-0041-BA2F-70ACC89419AB}"/>
              </a:ext>
            </a:extLst>
          </p:cNvPr>
          <p:cNvSpPr/>
          <p:nvPr/>
        </p:nvSpPr>
        <p:spPr>
          <a:xfrm>
            <a:off x="449284" y="938924"/>
            <a:ext cx="11212944" cy="5260445"/>
          </a:xfrm>
          <a:prstGeom prst="roundRect">
            <a:avLst>
              <a:gd name="adj" fmla="val 3477"/>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cxnSp>
        <p:nvCxnSpPr>
          <p:cNvPr id="42" name="Conector recto 41"/>
          <p:cNvCxnSpPr>
            <a:cxnSpLocks/>
          </p:cNvCxnSpPr>
          <p:nvPr/>
        </p:nvCxnSpPr>
        <p:spPr>
          <a:xfrm>
            <a:off x="276465" y="761636"/>
            <a:ext cx="10513455"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5" name="Elipse 4">
            <a:extLst>
              <a:ext uri="{FF2B5EF4-FFF2-40B4-BE49-F238E27FC236}">
                <a16:creationId xmlns:a16="http://schemas.microsoft.com/office/drawing/2014/main" id="{7ADA71B3-6536-EE40-A25C-6B1004C679D3}"/>
              </a:ext>
            </a:extLst>
          </p:cNvPr>
          <p:cNvSpPr/>
          <p:nvPr/>
        </p:nvSpPr>
        <p:spPr>
          <a:xfrm>
            <a:off x="5012520" y="1409915"/>
            <a:ext cx="2106452" cy="4047055"/>
          </a:xfrm>
          <a:prstGeom prst="ellipse">
            <a:avLst/>
          </a:prstGeom>
          <a:solidFill>
            <a:schemeClr val="bg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ln w="0"/>
              <a:solidFill>
                <a:schemeClr val="tx1"/>
              </a:solidFill>
              <a:effectLst>
                <a:outerShdw blurRad="38100" dist="19050" dir="2700000" algn="tl" rotWithShape="0">
                  <a:schemeClr val="dk1">
                    <a:alpha val="40000"/>
                  </a:schemeClr>
                </a:outerShdw>
              </a:effectLst>
              <a:highlight>
                <a:srgbClr val="FFFF00"/>
              </a:highlight>
            </a:endParaRPr>
          </a:p>
        </p:txBody>
      </p:sp>
      <p:grpSp>
        <p:nvGrpSpPr>
          <p:cNvPr id="28" name="Group 55"/>
          <p:cNvGrpSpPr/>
          <p:nvPr/>
        </p:nvGrpSpPr>
        <p:grpSpPr>
          <a:xfrm>
            <a:off x="3555287" y="4030141"/>
            <a:ext cx="8147185" cy="637489"/>
            <a:chOff x="3213383" y="-256790"/>
            <a:chExt cx="3169663" cy="849985"/>
          </a:xfrm>
          <a:noFill/>
        </p:grpSpPr>
        <p:sp>
          <p:nvSpPr>
            <p:cNvPr id="29" name="TextBox 56"/>
            <p:cNvSpPr txBox="1"/>
            <p:nvPr/>
          </p:nvSpPr>
          <p:spPr>
            <a:xfrm>
              <a:off x="3294198" y="-256790"/>
              <a:ext cx="71870" cy="451405"/>
            </a:xfrm>
            <a:prstGeom prst="rect">
              <a:avLst/>
            </a:prstGeom>
            <a:grpFill/>
          </p:spPr>
          <p:txBody>
            <a:bodyPr wrap="none" rtlCol="0">
              <a:spAutoFit/>
            </a:bodyPr>
            <a:lstStyle/>
            <a:p>
              <a:endParaRPr lang="en-US" sz="1600" b="1" cap="all" dirty="0">
                <a:solidFill>
                  <a:schemeClr val="bg1">
                    <a:lumMod val="50000"/>
                  </a:schemeClr>
                </a:solidFill>
              </a:endParaRPr>
            </a:p>
          </p:txBody>
        </p:sp>
        <p:sp>
          <p:nvSpPr>
            <p:cNvPr id="30" name="TextBox 57"/>
            <p:cNvSpPr txBox="1"/>
            <p:nvPr/>
          </p:nvSpPr>
          <p:spPr>
            <a:xfrm>
              <a:off x="3213383" y="223863"/>
              <a:ext cx="3169663" cy="369332"/>
            </a:xfrm>
            <a:prstGeom prst="rect">
              <a:avLst/>
            </a:prstGeom>
            <a:grpFill/>
          </p:spPr>
          <p:txBody>
            <a:bodyPr wrap="square" rtlCol="0">
              <a:spAutoFit/>
            </a:bodyPr>
            <a:lstStyle/>
            <a:p>
              <a:pPr marL="171450" indent="-171450" algn="just">
                <a:buFontTx/>
                <a:buChar char="-"/>
              </a:pPr>
              <a:endParaRPr lang="en-US" sz="1200" dirty="0">
                <a:solidFill>
                  <a:schemeClr val="tx1">
                    <a:lumMod val="65000"/>
                    <a:lumOff val="35000"/>
                  </a:schemeClr>
                </a:solidFill>
              </a:endParaRPr>
            </a:p>
          </p:txBody>
        </p:sp>
      </p:grpSp>
      <p:sp>
        <p:nvSpPr>
          <p:cNvPr id="15" name="Oval 8">
            <a:extLst>
              <a:ext uri="{FF2B5EF4-FFF2-40B4-BE49-F238E27FC236}">
                <a16:creationId xmlns:a16="http://schemas.microsoft.com/office/drawing/2014/main" id="{33858E18-DFFC-2345-974B-646AF395001D}"/>
              </a:ext>
            </a:extLst>
          </p:cNvPr>
          <p:cNvSpPr/>
          <p:nvPr/>
        </p:nvSpPr>
        <p:spPr>
          <a:xfrm>
            <a:off x="4465575" y="2889479"/>
            <a:ext cx="189020" cy="20339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highlight>
                <a:srgbClr val="FFFF00"/>
              </a:highlight>
              <a:latin typeface="+mj-lt"/>
            </a:endParaRPr>
          </a:p>
        </p:txBody>
      </p:sp>
      <p:sp>
        <p:nvSpPr>
          <p:cNvPr id="19" name="Rectangle 11">
            <a:extLst>
              <a:ext uri="{FF2B5EF4-FFF2-40B4-BE49-F238E27FC236}">
                <a16:creationId xmlns:a16="http://schemas.microsoft.com/office/drawing/2014/main" id="{EF46FE11-A780-1745-96DE-570ABF0453B6}"/>
              </a:ext>
            </a:extLst>
          </p:cNvPr>
          <p:cNvSpPr/>
          <p:nvPr/>
        </p:nvSpPr>
        <p:spPr>
          <a:xfrm>
            <a:off x="1754801" y="2975687"/>
            <a:ext cx="1082599" cy="4571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highlight>
                <a:srgbClr val="FFFF00"/>
              </a:highlight>
              <a:latin typeface="+mj-lt"/>
            </a:endParaRPr>
          </a:p>
        </p:txBody>
      </p:sp>
      <p:sp>
        <p:nvSpPr>
          <p:cNvPr id="31" name="TextBox 21">
            <a:extLst>
              <a:ext uri="{FF2B5EF4-FFF2-40B4-BE49-F238E27FC236}">
                <a16:creationId xmlns:a16="http://schemas.microsoft.com/office/drawing/2014/main" id="{772468B5-11CC-D440-8004-F725D1005DD5}"/>
              </a:ext>
            </a:extLst>
          </p:cNvPr>
          <p:cNvSpPr txBox="1"/>
          <p:nvPr/>
        </p:nvSpPr>
        <p:spPr>
          <a:xfrm>
            <a:off x="952155" y="1964494"/>
            <a:ext cx="1193004" cy="830997"/>
          </a:xfrm>
          <a:prstGeom prst="rect">
            <a:avLst/>
          </a:prstGeom>
          <a:noFill/>
        </p:spPr>
        <p:txBody>
          <a:bodyPr wrap="square" rtlCol="0" anchor="b">
            <a:spAutoFit/>
          </a:bodyPr>
          <a:lstStyle/>
          <a:p>
            <a:pPr algn="ctr"/>
            <a:r>
              <a:rPr lang="es-ES_tradnl" sz="1600" dirty="0">
                <a:solidFill>
                  <a:schemeClr val="tx1">
                    <a:lumMod val="75000"/>
                    <a:lumOff val="25000"/>
                  </a:schemeClr>
                </a:solidFill>
                <a:latin typeface="Calibri Light" panose="020F0302020204030204" pitchFamily="34" charset="0"/>
                <a:ea typeface="Open Sans Light" panose="020B0306030504020204" pitchFamily="34" charset="0"/>
                <a:cs typeface="Calibri Light" panose="020F0302020204030204" pitchFamily="34" charset="0"/>
              </a:rPr>
              <a:t>21 de</a:t>
            </a:r>
          </a:p>
          <a:p>
            <a:pPr algn="ctr"/>
            <a:r>
              <a:rPr lang="es-ES_tradnl" sz="1600" dirty="0">
                <a:solidFill>
                  <a:schemeClr val="tx1">
                    <a:lumMod val="75000"/>
                    <a:lumOff val="25000"/>
                  </a:schemeClr>
                </a:solidFill>
                <a:latin typeface="Calibri Light" panose="020F0302020204030204" pitchFamily="34" charset="0"/>
                <a:ea typeface="Open Sans Light" panose="020B0306030504020204" pitchFamily="34" charset="0"/>
                <a:cs typeface="Calibri Light" panose="020F0302020204030204" pitchFamily="34" charset="0"/>
              </a:rPr>
              <a:t>noviembre 2023</a:t>
            </a:r>
          </a:p>
        </p:txBody>
      </p:sp>
      <p:sp>
        <p:nvSpPr>
          <p:cNvPr id="34" name="Rectangle 26">
            <a:extLst>
              <a:ext uri="{FF2B5EF4-FFF2-40B4-BE49-F238E27FC236}">
                <a16:creationId xmlns:a16="http://schemas.microsoft.com/office/drawing/2014/main" id="{A52BA5DA-AEAC-E742-9A49-7719CA758111}"/>
              </a:ext>
            </a:extLst>
          </p:cNvPr>
          <p:cNvSpPr/>
          <p:nvPr/>
        </p:nvSpPr>
        <p:spPr>
          <a:xfrm>
            <a:off x="4548504" y="3067692"/>
            <a:ext cx="23162" cy="76995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highlight>
                <a:srgbClr val="FFFF00"/>
              </a:highlight>
              <a:latin typeface="+mj-lt"/>
            </a:endParaRPr>
          </a:p>
        </p:txBody>
      </p:sp>
      <p:sp>
        <p:nvSpPr>
          <p:cNvPr id="40" name="TextBox 29">
            <a:extLst>
              <a:ext uri="{FF2B5EF4-FFF2-40B4-BE49-F238E27FC236}">
                <a16:creationId xmlns:a16="http://schemas.microsoft.com/office/drawing/2014/main" id="{5184D98D-777A-5E4F-A3C5-97CFC66F8EAB}"/>
              </a:ext>
            </a:extLst>
          </p:cNvPr>
          <p:cNvSpPr txBox="1"/>
          <p:nvPr/>
        </p:nvSpPr>
        <p:spPr>
          <a:xfrm>
            <a:off x="2344174" y="4058306"/>
            <a:ext cx="1411880" cy="830997"/>
          </a:xfrm>
          <a:prstGeom prst="rect">
            <a:avLst/>
          </a:prstGeom>
          <a:noFill/>
        </p:spPr>
        <p:txBody>
          <a:bodyPr wrap="square" rtlCol="0">
            <a:spAutoFit/>
          </a:bodyPr>
          <a:lstStyle/>
          <a:p>
            <a:pPr algn="ctr"/>
            <a:r>
              <a:rPr lang="es-ES_tradnl" sz="1600" u="sng" dirty="0">
                <a:solidFill>
                  <a:schemeClr val="tx1">
                    <a:lumMod val="75000"/>
                    <a:lumOff val="25000"/>
                  </a:schemeClr>
                </a:solidFill>
                <a:latin typeface="Calibri Light" panose="020F0302020204030204" pitchFamily="34" charset="0"/>
                <a:ea typeface="Open Sans" panose="020B0606030504020204" pitchFamily="34" charset="0"/>
                <a:cs typeface="Calibri Light" panose="020F0302020204030204" pitchFamily="34" charset="0"/>
              </a:rPr>
              <a:t>ANID</a:t>
            </a:r>
          </a:p>
          <a:p>
            <a:pPr algn="ctr"/>
            <a:r>
              <a:rPr lang="es-ES_tradnl" sz="1600" dirty="0">
                <a:solidFill>
                  <a:schemeClr val="tx1">
                    <a:lumMod val="75000"/>
                    <a:lumOff val="25000"/>
                  </a:schemeClr>
                </a:solidFill>
                <a:latin typeface="Calibri Light" panose="020F0302020204030204" pitchFamily="34" charset="0"/>
                <a:ea typeface="Open Sans" panose="020B0606030504020204" pitchFamily="34" charset="0"/>
                <a:cs typeface="Calibri Light" panose="020F0302020204030204" pitchFamily="34" charset="0"/>
              </a:rPr>
              <a:t>Taller postulación</a:t>
            </a:r>
          </a:p>
        </p:txBody>
      </p:sp>
      <p:sp>
        <p:nvSpPr>
          <p:cNvPr id="41" name="TextBox 32">
            <a:extLst>
              <a:ext uri="{FF2B5EF4-FFF2-40B4-BE49-F238E27FC236}">
                <a16:creationId xmlns:a16="http://schemas.microsoft.com/office/drawing/2014/main" id="{92F8D7CD-E25E-9042-8921-FEE1274E1A61}"/>
              </a:ext>
            </a:extLst>
          </p:cNvPr>
          <p:cNvSpPr txBox="1"/>
          <p:nvPr/>
        </p:nvSpPr>
        <p:spPr>
          <a:xfrm>
            <a:off x="5290416" y="3844070"/>
            <a:ext cx="1666639" cy="830997"/>
          </a:xfrm>
          <a:prstGeom prst="rect">
            <a:avLst/>
          </a:prstGeom>
          <a:noFill/>
        </p:spPr>
        <p:txBody>
          <a:bodyPr wrap="square" rtlCol="0">
            <a:spAutoFit/>
          </a:bodyPr>
          <a:lstStyle/>
          <a:p>
            <a:pPr algn="ctr"/>
            <a:r>
              <a:rPr lang="es-ES_tradnl" sz="1600" b="1" u="sng" dirty="0">
                <a:solidFill>
                  <a:schemeClr val="tx1">
                    <a:lumMod val="75000"/>
                    <a:lumOff val="25000"/>
                  </a:schemeClr>
                </a:solidFill>
                <a:latin typeface="Calibri Light" panose="020F0302020204030204" pitchFamily="34" charset="0"/>
                <a:ea typeface="Open Sans" panose="020B0606030504020204" pitchFamily="34" charset="0"/>
                <a:cs typeface="Calibri Light" panose="020F0302020204030204" pitchFamily="34" charset="0"/>
              </a:rPr>
              <a:t>VRI</a:t>
            </a:r>
          </a:p>
          <a:p>
            <a:pPr algn="ctr"/>
            <a:r>
              <a:rPr lang="es-ES_tradnl" sz="1600" dirty="0">
                <a:solidFill>
                  <a:schemeClr val="tx1">
                    <a:lumMod val="75000"/>
                    <a:lumOff val="25000"/>
                  </a:schemeClr>
                </a:solidFill>
                <a:latin typeface="Calibri Light" panose="020F0302020204030204" pitchFamily="34" charset="0"/>
                <a:ea typeface="Open Sans" panose="020B0606030504020204" pitchFamily="34" charset="0"/>
                <a:cs typeface="Calibri Light" panose="020F0302020204030204" pitchFamily="34" charset="0"/>
              </a:rPr>
              <a:t>Taller Patrocinio Institucional UC</a:t>
            </a:r>
          </a:p>
        </p:txBody>
      </p:sp>
      <p:sp>
        <p:nvSpPr>
          <p:cNvPr id="43" name="TextBox 37">
            <a:extLst>
              <a:ext uri="{FF2B5EF4-FFF2-40B4-BE49-F238E27FC236}">
                <a16:creationId xmlns:a16="http://schemas.microsoft.com/office/drawing/2014/main" id="{3E03E871-B34E-834A-B7AE-44BA4F763D9E}"/>
              </a:ext>
            </a:extLst>
          </p:cNvPr>
          <p:cNvSpPr txBox="1"/>
          <p:nvPr/>
        </p:nvSpPr>
        <p:spPr>
          <a:xfrm>
            <a:off x="834564" y="4070335"/>
            <a:ext cx="1474509" cy="584775"/>
          </a:xfrm>
          <a:prstGeom prst="rect">
            <a:avLst/>
          </a:prstGeom>
          <a:noFill/>
        </p:spPr>
        <p:txBody>
          <a:bodyPr wrap="square" rtlCol="0">
            <a:spAutoFit/>
          </a:bodyPr>
          <a:lstStyle/>
          <a:p>
            <a:pPr algn="ctr"/>
            <a:r>
              <a:rPr lang="es-ES_tradnl" sz="1600" u="sng" dirty="0">
                <a:solidFill>
                  <a:schemeClr val="tx1">
                    <a:lumMod val="75000"/>
                    <a:lumOff val="25000"/>
                  </a:schemeClr>
                </a:solidFill>
                <a:latin typeface="Calibri Light" panose="020F0302020204030204" pitchFamily="34" charset="0"/>
                <a:ea typeface="Open Sans" panose="020B0606030504020204" pitchFamily="34" charset="0"/>
                <a:cs typeface="Calibri Light" panose="020F0302020204030204" pitchFamily="34" charset="0"/>
              </a:rPr>
              <a:t>ANID</a:t>
            </a:r>
          </a:p>
          <a:p>
            <a:pPr algn="ctr"/>
            <a:r>
              <a:rPr lang="es-ES_tradnl" sz="1600" dirty="0">
                <a:solidFill>
                  <a:schemeClr val="tx1">
                    <a:lumMod val="75000"/>
                    <a:lumOff val="25000"/>
                  </a:schemeClr>
                </a:solidFill>
                <a:latin typeface="Calibri Light" panose="020F0302020204030204" pitchFamily="34" charset="0"/>
                <a:ea typeface="Open Sans" panose="020B0606030504020204" pitchFamily="34" charset="0"/>
                <a:cs typeface="Calibri Light" panose="020F0302020204030204" pitchFamily="34" charset="0"/>
              </a:rPr>
              <a:t>Apertura</a:t>
            </a:r>
          </a:p>
        </p:txBody>
      </p:sp>
      <p:sp>
        <p:nvSpPr>
          <p:cNvPr id="44" name="TextBox 41">
            <a:extLst>
              <a:ext uri="{FF2B5EF4-FFF2-40B4-BE49-F238E27FC236}">
                <a16:creationId xmlns:a16="http://schemas.microsoft.com/office/drawing/2014/main" id="{3FC8BDE9-0DBD-B64F-8EF6-858DD5EA5508}"/>
              </a:ext>
            </a:extLst>
          </p:cNvPr>
          <p:cNvSpPr txBox="1"/>
          <p:nvPr/>
        </p:nvSpPr>
        <p:spPr>
          <a:xfrm>
            <a:off x="8279720" y="3989658"/>
            <a:ext cx="1421929" cy="830997"/>
          </a:xfrm>
          <a:prstGeom prst="rect">
            <a:avLst/>
          </a:prstGeom>
          <a:noFill/>
        </p:spPr>
        <p:txBody>
          <a:bodyPr wrap="square" rtlCol="0">
            <a:spAutoFit/>
          </a:bodyPr>
          <a:lstStyle/>
          <a:p>
            <a:pPr algn="ctr"/>
            <a:r>
              <a:rPr lang="es-ES_tradnl" sz="1600" u="sng" dirty="0">
                <a:solidFill>
                  <a:schemeClr val="tx1">
                    <a:lumMod val="75000"/>
                    <a:lumOff val="25000"/>
                  </a:schemeClr>
                </a:solidFill>
                <a:latin typeface="Calibri Light" panose="020F0302020204030204" pitchFamily="34" charset="0"/>
                <a:ea typeface="Open Sans" panose="020B0606030504020204" pitchFamily="34" charset="0"/>
                <a:cs typeface="Calibri Light" panose="020F0302020204030204" pitchFamily="34" charset="0"/>
              </a:rPr>
              <a:t>ANID</a:t>
            </a:r>
          </a:p>
          <a:p>
            <a:pPr algn="ctr"/>
            <a:r>
              <a:rPr lang="es-ES_tradnl" sz="1600" dirty="0">
                <a:solidFill>
                  <a:schemeClr val="tx1">
                    <a:lumMod val="75000"/>
                    <a:lumOff val="25000"/>
                  </a:schemeClr>
                </a:solidFill>
                <a:latin typeface="Calibri Light" panose="020F0302020204030204" pitchFamily="34" charset="0"/>
                <a:ea typeface="Open Sans" panose="020B0606030504020204" pitchFamily="34" charset="0"/>
                <a:cs typeface="Calibri Light" panose="020F0302020204030204" pitchFamily="34" charset="0"/>
              </a:rPr>
              <a:t>Cierre postulación</a:t>
            </a:r>
          </a:p>
        </p:txBody>
      </p:sp>
      <p:sp>
        <p:nvSpPr>
          <p:cNvPr id="45" name="TextBox 44">
            <a:extLst>
              <a:ext uri="{FF2B5EF4-FFF2-40B4-BE49-F238E27FC236}">
                <a16:creationId xmlns:a16="http://schemas.microsoft.com/office/drawing/2014/main" id="{890B59E0-666E-3043-BDB7-438C922B8FF9}"/>
              </a:ext>
            </a:extLst>
          </p:cNvPr>
          <p:cNvSpPr txBox="1"/>
          <p:nvPr/>
        </p:nvSpPr>
        <p:spPr>
          <a:xfrm>
            <a:off x="6909564" y="3920398"/>
            <a:ext cx="1318499" cy="1077218"/>
          </a:xfrm>
          <a:prstGeom prst="rect">
            <a:avLst/>
          </a:prstGeom>
          <a:noFill/>
        </p:spPr>
        <p:txBody>
          <a:bodyPr wrap="square" rtlCol="0">
            <a:spAutoFit/>
          </a:bodyPr>
          <a:lstStyle/>
          <a:p>
            <a:pPr algn="ctr"/>
            <a:r>
              <a:rPr lang="es-ES_tradnl" sz="1600" b="1" u="sng" dirty="0">
                <a:solidFill>
                  <a:schemeClr val="tx1">
                    <a:lumMod val="75000"/>
                    <a:lumOff val="25000"/>
                  </a:schemeClr>
                </a:solidFill>
                <a:latin typeface="Calibri Light" panose="020F0302020204030204" pitchFamily="34" charset="0"/>
                <a:ea typeface="Open Sans" panose="020B0606030504020204" pitchFamily="34" charset="0"/>
                <a:cs typeface="Calibri Light" panose="020F0302020204030204" pitchFamily="34" charset="0"/>
              </a:rPr>
              <a:t>VRI</a:t>
            </a:r>
          </a:p>
          <a:p>
            <a:pPr algn="ctr"/>
            <a:r>
              <a:rPr lang="es-ES_tradnl" sz="1600" b="1" dirty="0">
                <a:solidFill>
                  <a:schemeClr val="tx1">
                    <a:lumMod val="75000"/>
                    <a:lumOff val="25000"/>
                  </a:schemeClr>
                </a:solidFill>
                <a:latin typeface="Calibri Light" panose="020F0302020204030204" pitchFamily="34" charset="0"/>
                <a:ea typeface="Open Sans" panose="020B0606030504020204" pitchFamily="34" charset="0"/>
                <a:cs typeface="Calibri Light" panose="020F0302020204030204" pitchFamily="34" charset="0"/>
              </a:rPr>
              <a:t>Cierre solicitudes Patrocinio UC</a:t>
            </a:r>
          </a:p>
        </p:txBody>
      </p:sp>
      <p:sp>
        <p:nvSpPr>
          <p:cNvPr id="46" name="TextBox 21">
            <a:extLst>
              <a:ext uri="{FF2B5EF4-FFF2-40B4-BE49-F238E27FC236}">
                <a16:creationId xmlns:a16="http://schemas.microsoft.com/office/drawing/2014/main" id="{AB737DFC-E56A-DF45-BC79-42944A1A2B96}"/>
              </a:ext>
            </a:extLst>
          </p:cNvPr>
          <p:cNvSpPr txBox="1"/>
          <p:nvPr/>
        </p:nvSpPr>
        <p:spPr>
          <a:xfrm>
            <a:off x="8469062" y="1944185"/>
            <a:ext cx="1020079" cy="830997"/>
          </a:xfrm>
          <a:prstGeom prst="rect">
            <a:avLst/>
          </a:prstGeom>
          <a:noFill/>
        </p:spPr>
        <p:txBody>
          <a:bodyPr wrap="square" rtlCol="0" anchor="b">
            <a:spAutoFit/>
          </a:bodyPr>
          <a:lstStyle/>
          <a:p>
            <a:pPr algn="ctr"/>
            <a:r>
              <a:rPr lang="es-ES_tradnl" sz="1600" dirty="0">
                <a:solidFill>
                  <a:schemeClr val="tx1">
                    <a:lumMod val="75000"/>
                    <a:lumOff val="25000"/>
                  </a:schemeClr>
                </a:solidFill>
                <a:latin typeface="Calibri Light" panose="020F0302020204030204" pitchFamily="34" charset="0"/>
                <a:ea typeface="Open Sans Light" panose="020B0306030504020204" pitchFamily="34" charset="0"/>
                <a:cs typeface="Calibri Light" panose="020F0302020204030204" pitchFamily="34" charset="0"/>
              </a:rPr>
              <a:t>11 de enero</a:t>
            </a:r>
          </a:p>
          <a:p>
            <a:pPr algn="ctr"/>
            <a:r>
              <a:rPr lang="es-ES_tradnl" sz="1600" dirty="0">
                <a:solidFill>
                  <a:schemeClr val="tx1">
                    <a:lumMod val="75000"/>
                    <a:lumOff val="25000"/>
                  </a:schemeClr>
                </a:solidFill>
                <a:latin typeface="Calibri Light" panose="020F0302020204030204" pitchFamily="34" charset="0"/>
                <a:ea typeface="Open Sans Light" panose="020B0306030504020204" pitchFamily="34" charset="0"/>
                <a:cs typeface="Calibri Light" panose="020F0302020204030204" pitchFamily="34" charset="0"/>
              </a:rPr>
              <a:t>2024</a:t>
            </a:r>
          </a:p>
        </p:txBody>
      </p:sp>
      <p:sp>
        <p:nvSpPr>
          <p:cNvPr id="48" name="Oval 8">
            <a:extLst>
              <a:ext uri="{FF2B5EF4-FFF2-40B4-BE49-F238E27FC236}">
                <a16:creationId xmlns:a16="http://schemas.microsoft.com/office/drawing/2014/main" id="{14D8CA7E-D8AC-434D-B1AD-20893CFDF782}"/>
              </a:ext>
            </a:extLst>
          </p:cNvPr>
          <p:cNvSpPr/>
          <p:nvPr/>
        </p:nvSpPr>
        <p:spPr>
          <a:xfrm>
            <a:off x="8896175" y="2862413"/>
            <a:ext cx="189020" cy="20339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highlight>
                <a:srgbClr val="FFFF00"/>
              </a:highlight>
              <a:latin typeface="+mj-lt"/>
            </a:endParaRPr>
          </a:p>
        </p:txBody>
      </p:sp>
      <p:sp>
        <p:nvSpPr>
          <p:cNvPr id="51" name="Rectangle 26">
            <a:extLst>
              <a:ext uri="{FF2B5EF4-FFF2-40B4-BE49-F238E27FC236}">
                <a16:creationId xmlns:a16="http://schemas.microsoft.com/office/drawing/2014/main" id="{58CE2CCF-CAD6-9C42-90C3-3710567F41BD}"/>
              </a:ext>
            </a:extLst>
          </p:cNvPr>
          <p:cNvSpPr/>
          <p:nvPr/>
        </p:nvSpPr>
        <p:spPr>
          <a:xfrm>
            <a:off x="8979102" y="2971480"/>
            <a:ext cx="45719" cy="84298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highlight>
                <a:srgbClr val="FFFF00"/>
              </a:highlight>
              <a:latin typeface="+mj-lt"/>
            </a:endParaRPr>
          </a:p>
        </p:txBody>
      </p:sp>
      <p:sp>
        <p:nvSpPr>
          <p:cNvPr id="69" name="Oval 9">
            <a:extLst>
              <a:ext uri="{FF2B5EF4-FFF2-40B4-BE49-F238E27FC236}">
                <a16:creationId xmlns:a16="http://schemas.microsoft.com/office/drawing/2014/main" id="{A40F8D0A-23D8-864A-A13D-0A851C1217EC}"/>
              </a:ext>
            </a:extLst>
          </p:cNvPr>
          <p:cNvSpPr/>
          <p:nvPr/>
        </p:nvSpPr>
        <p:spPr>
          <a:xfrm>
            <a:off x="10367289" y="2849040"/>
            <a:ext cx="201996" cy="22338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highlight>
                <a:srgbClr val="FFFF00"/>
              </a:highlight>
              <a:latin typeface="+mj-lt"/>
            </a:endParaRPr>
          </a:p>
        </p:txBody>
      </p:sp>
      <p:sp>
        <p:nvSpPr>
          <p:cNvPr id="73" name="Rectangle 27">
            <a:extLst>
              <a:ext uri="{FF2B5EF4-FFF2-40B4-BE49-F238E27FC236}">
                <a16:creationId xmlns:a16="http://schemas.microsoft.com/office/drawing/2014/main" id="{DB67351A-5ACA-234F-B070-DD7781A53FEF}"/>
              </a:ext>
            </a:extLst>
          </p:cNvPr>
          <p:cNvSpPr/>
          <p:nvPr/>
        </p:nvSpPr>
        <p:spPr>
          <a:xfrm>
            <a:off x="10450216" y="2958107"/>
            <a:ext cx="45719" cy="8795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highlight>
                <a:srgbClr val="FFFF00"/>
              </a:highlight>
              <a:latin typeface="+mj-lt"/>
            </a:endParaRPr>
          </a:p>
        </p:txBody>
      </p:sp>
      <p:sp>
        <p:nvSpPr>
          <p:cNvPr id="75" name="TextBox 41">
            <a:extLst>
              <a:ext uri="{FF2B5EF4-FFF2-40B4-BE49-F238E27FC236}">
                <a16:creationId xmlns:a16="http://schemas.microsoft.com/office/drawing/2014/main" id="{1D9A709C-EBC8-4F40-85C8-67898D5190A9}"/>
              </a:ext>
            </a:extLst>
          </p:cNvPr>
          <p:cNvSpPr txBox="1"/>
          <p:nvPr/>
        </p:nvSpPr>
        <p:spPr>
          <a:xfrm>
            <a:off x="9739251" y="3954455"/>
            <a:ext cx="1421929" cy="1077218"/>
          </a:xfrm>
          <a:prstGeom prst="rect">
            <a:avLst/>
          </a:prstGeom>
          <a:noFill/>
        </p:spPr>
        <p:txBody>
          <a:bodyPr wrap="square" rtlCol="0">
            <a:spAutoFit/>
          </a:bodyPr>
          <a:lstStyle/>
          <a:p>
            <a:pPr algn="ctr"/>
            <a:r>
              <a:rPr lang="es-ES_tradnl" sz="1600" u="sng" dirty="0">
                <a:solidFill>
                  <a:schemeClr val="tx1">
                    <a:lumMod val="75000"/>
                    <a:lumOff val="25000"/>
                  </a:schemeClr>
                </a:solidFill>
                <a:latin typeface="Calibri Light" panose="020F0302020204030204" pitchFamily="34" charset="0"/>
                <a:ea typeface="Open Sans" panose="020B0606030504020204" pitchFamily="34" charset="0"/>
                <a:cs typeface="Calibri Light" panose="020F0302020204030204" pitchFamily="34" charset="0"/>
              </a:rPr>
              <a:t>ANID</a:t>
            </a:r>
          </a:p>
          <a:p>
            <a:pPr algn="ctr"/>
            <a:r>
              <a:rPr lang="es-ES_tradnl" sz="1600" dirty="0">
                <a:solidFill>
                  <a:schemeClr val="tx1">
                    <a:lumMod val="75000"/>
                    <a:lumOff val="25000"/>
                  </a:schemeClr>
                </a:solidFill>
                <a:latin typeface="Calibri Light" panose="020F0302020204030204" pitchFamily="34" charset="0"/>
                <a:ea typeface="Open Sans" panose="020B0606030504020204" pitchFamily="34" charset="0"/>
                <a:cs typeface="Calibri Light" panose="020F0302020204030204" pitchFamily="34" charset="0"/>
              </a:rPr>
              <a:t>Publicación resultados</a:t>
            </a:r>
          </a:p>
          <a:p>
            <a:pPr algn="ctr"/>
            <a:endParaRPr lang="es-ES_tradnl" sz="1600" dirty="0">
              <a:solidFill>
                <a:schemeClr val="tx1">
                  <a:lumMod val="75000"/>
                  <a:lumOff val="25000"/>
                </a:schemeClr>
              </a:solidFill>
              <a:highlight>
                <a:srgbClr val="FFFF00"/>
              </a:highlight>
              <a:latin typeface="+mn-lt"/>
              <a:ea typeface="Open Sans" panose="020B0606030504020204" pitchFamily="34" charset="0"/>
              <a:cs typeface="Open Sans" panose="020B0606030504020204" pitchFamily="34" charset="0"/>
            </a:endParaRPr>
          </a:p>
        </p:txBody>
      </p:sp>
      <p:sp>
        <p:nvSpPr>
          <p:cNvPr id="77" name="TextBox 21">
            <a:extLst>
              <a:ext uri="{FF2B5EF4-FFF2-40B4-BE49-F238E27FC236}">
                <a16:creationId xmlns:a16="http://schemas.microsoft.com/office/drawing/2014/main" id="{3169E49C-E02D-FC44-A5CE-16EB2F58071F}"/>
              </a:ext>
            </a:extLst>
          </p:cNvPr>
          <p:cNvSpPr txBox="1"/>
          <p:nvPr/>
        </p:nvSpPr>
        <p:spPr>
          <a:xfrm>
            <a:off x="9915323" y="2077704"/>
            <a:ext cx="1062441" cy="584775"/>
          </a:xfrm>
          <a:prstGeom prst="rect">
            <a:avLst/>
          </a:prstGeom>
          <a:noFill/>
        </p:spPr>
        <p:txBody>
          <a:bodyPr wrap="square" rtlCol="0" anchor="b">
            <a:spAutoFit/>
          </a:bodyPr>
          <a:lstStyle/>
          <a:p>
            <a:pPr algn="ctr"/>
            <a:r>
              <a:rPr lang="es-ES_tradnl" sz="1600" dirty="0">
                <a:solidFill>
                  <a:schemeClr val="tx1">
                    <a:lumMod val="75000"/>
                    <a:lumOff val="25000"/>
                  </a:schemeClr>
                </a:solidFill>
                <a:highlight>
                  <a:srgbClr val="FFFF00"/>
                </a:highlight>
                <a:latin typeface="Calibri Light" panose="020F0302020204030204" pitchFamily="34" charset="0"/>
                <a:ea typeface="Open Sans Light" panose="020B0306030504020204" pitchFamily="34" charset="0"/>
                <a:cs typeface="Calibri Light" panose="020F0302020204030204" pitchFamily="34" charset="0"/>
              </a:rPr>
              <a:t>Mayo 2024</a:t>
            </a:r>
          </a:p>
        </p:txBody>
      </p:sp>
      <p:sp>
        <p:nvSpPr>
          <p:cNvPr id="54" name="TextBox 44">
            <a:extLst>
              <a:ext uri="{FF2B5EF4-FFF2-40B4-BE49-F238E27FC236}">
                <a16:creationId xmlns:a16="http://schemas.microsoft.com/office/drawing/2014/main" id="{78912E88-86EC-4C4F-9621-EB3DF8709B28}"/>
              </a:ext>
            </a:extLst>
          </p:cNvPr>
          <p:cNvSpPr txBox="1"/>
          <p:nvPr/>
        </p:nvSpPr>
        <p:spPr>
          <a:xfrm>
            <a:off x="3977857" y="3852022"/>
            <a:ext cx="1193004" cy="1077218"/>
          </a:xfrm>
          <a:prstGeom prst="rect">
            <a:avLst/>
          </a:prstGeom>
          <a:noFill/>
        </p:spPr>
        <p:txBody>
          <a:bodyPr wrap="square" rtlCol="0">
            <a:spAutoFit/>
          </a:bodyPr>
          <a:lstStyle/>
          <a:p>
            <a:pPr algn="ctr"/>
            <a:r>
              <a:rPr lang="es-ES_tradnl" sz="1600" u="sng" dirty="0">
                <a:solidFill>
                  <a:schemeClr val="tx1">
                    <a:lumMod val="75000"/>
                    <a:lumOff val="25000"/>
                  </a:schemeClr>
                </a:solidFill>
                <a:latin typeface="Calibri Light" panose="020F0302020204030204" pitchFamily="34" charset="0"/>
                <a:ea typeface="Open Sans" panose="020B0606030504020204" pitchFamily="34" charset="0"/>
                <a:cs typeface="Calibri Light" panose="020F0302020204030204" pitchFamily="34" charset="0"/>
              </a:rPr>
              <a:t>VRI</a:t>
            </a:r>
          </a:p>
          <a:p>
            <a:pPr algn="ctr"/>
            <a:r>
              <a:rPr lang="es-ES_tradnl" sz="1600" dirty="0">
                <a:solidFill>
                  <a:schemeClr val="tx1">
                    <a:lumMod val="75000"/>
                    <a:lumOff val="25000"/>
                  </a:schemeClr>
                </a:solidFill>
                <a:latin typeface="Calibri Light" panose="020F0302020204030204" pitchFamily="34" charset="0"/>
                <a:ea typeface="Open Sans" panose="020B0606030504020204" pitchFamily="34" charset="0"/>
                <a:cs typeface="Calibri Light" panose="020F0302020204030204" pitchFamily="34" charset="0"/>
              </a:rPr>
              <a:t>Cierre Expresiones de Interés</a:t>
            </a:r>
          </a:p>
        </p:txBody>
      </p:sp>
      <p:sp>
        <p:nvSpPr>
          <p:cNvPr id="39" name="Título 1">
            <a:extLst>
              <a:ext uri="{FF2B5EF4-FFF2-40B4-BE49-F238E27FC236}">
                <a16:creationId xmlns:a16="http://schemas.microsoft.com/office/drawing/2014/main" id="{998687CA-B8DA-4895-B7B0-1FB16199B7FD}"/>
              </a:ext>
            </a:extLst>
          </p:cNvPr>
          <p:cNvSpPr>
            <a:spLocks noGrp="1"/>
          </p:cNvSpPr>
          <p:nvPr>
            <p:ph type="title"/>
          </p:nvPr>
        </p:nvSpPr>
        <p:spPr>
          <a:xfrm>
            <a:off x="601278" y="261607"/>
            <a:ext cx="9487277" cy="634786"/>
          </a:xfrm>
        </p:spPr>
        <p:txBody>
          <a:body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CONVOCATORIA ANILLOS 2024: FECHAS IMPORTANTES</a:t>
            </a:r>
          </a:p>
        </p:txBody>
      </p:sp>
      <p:sp>
        <p:nvSpPr>
          <p:cNvPr id="47" name="TextBox 21">
            <a:extLst>
              <a:ext uri="{FF2B5EF4-FFF2-40B4-BE49-F238E27FC236}">
                <a16:creationId xmlns:a16="http://schemas.microsoft.com/office/drawing/2014/main" id="{51F161D0-CBEA-4A45-9549-BA6F329B2772}"/>
              </a:ext>
            </a:extLst>
          </p:cNvPr>
          <p:cNvSpPr txBox="1"/>
          <p:nvPr/>
        </p:nvSpPr>
        <p:spPr>
          <a:xfrm>
            <a:off x="2484959" y="1935724"/>
            <a:ext cx="1193004" cy="830997"/>
          </a:xfrm>
          <a:prstGeom prst="rect">
            <a:avLst/>
          </a:prstGeom>
          <a:noFill/>
        </p:spPr>
        <p:txBody>
          <a:bodyPr wrap="square" rtlCol="0" anchor="b">
            <a:spAutoFit/>
          </a:bodyPr>
          <a:lstStyle/>
          <a:p>
            <a:pPr algn="ctr"/>
            <a:r>
              <a:rPr lang="es-ES_tradnl" sz="1600" dirty="0">
                <a:solidFill>
                  <a:schemeClr val="tx1">
                    <a:lumMod val="75000"/>
                    <a:lumOff val="25000"/>
                  </a:schemeClr>
                </a:solidFill>
                <a:latin typeface="Calibri Light" panose="020F0302020204030204" pitchFamily="34" charset="0"/>
                <a:ea typeface="Open Sans Light" panose="020B0306030504020204" pitchFamily="34" charset="0"/>
                <a:cs typeface="Calibri Light" panose="020F0302020204030204" pitchFamily="34" charset="0"/>
              </a:rPr>
              <a:t>05 y 06 de</a:t>
            </a:r>
          </a:p>
          <a:p>
            <a:pPr algn="ctr"/>
            <a:r>
              <a:rPr lang="es-ES_tradnl" sz="1600" dirty="0">
                <a:solidFill>
                  <a:schemeClr val="tx1">
                    <a:lumMod val="75000"/>
                    <a:lumOff val="25000"/>
                  </a:schemeClr>
                </a:solidFill>
                <a:latin typeface="Calibri Light" panose="020F0302020204030204" pitchFamily="34" charset="0"/>
                <a:ea typeface="Open Sans Light" panose="020B0306030504020204" pitchFamily="34" charset="0"/>
                <a:cs typeface="Calibri Light" panose="020F0302020204030204" pitchFamily="34" charset="0"/>
              </a:rPr>
              <a:t>diciembre 2023</a:t>
            </a:r>
          </a:p>
        </p:txBody>
      </p:sp>
      <p:sp>
        <p:nvSpPr>
          <p:cNvPr id="50" name="TextBox 21">
            <a:extLst>
              <a:ext uri="{FF2B5EF4-FFF2-40B4-BE49-F238E27FC236}">
                <a16:creationId xmlns:a16="http://schemas.microsoft.com/office/drawing/2014/main" id="{61C8344B-99B8-40F4-8C11-85A0856DB26E}"/>
              </a:ext>
            </a:extLst>
          </p:cNvPr>
          <p:cNvSpPr txBox="1"/>
          <p:nvPr/>
        </p:nvSpPr>
        <p:spPr>
          <a:xfrm>
            <a:off x="3958740" y="1937574"/>
            <a:ext cx="1193004" cy="830997"/>
          </a:xfrm>
          <a:prstGeom prst="rect">
            <a:avLst/>
          </a:prstGeom>
          <a:noFill/>
        </p:spPr>
        <p:txBody>
          <a:bodyPr wrap="square" rtlCol="0" anchor="b">
            <a:spAutoFit/>
          </a:bodyPr>
          <a:lstStyle/>
          <a:p>
            <a:pPr algn="ctr"/>
            <a:r>
              <a:rPr lang="es-ES_tradnl" sz="1600" dirty="0">
                <a:solidFill>
                  <a:schemeClr val="tx1">
                    <a:lumMod val="75000"/>
                    <a:lumOff val="25000"/>
                  </a:schemeClr>
                </a:solidFill>
                <a:latin typeface="Calibri Light" panose="020F0302020204030204" pitchFamily="34" charset="0"/>
                <a:ea typeface="Open Sans Light" panose="020B0306030504020204" pitchFamily="34" charset="0"/>
                <a:cs typeface="Calibri Light" panose="020F0302020204030204" pitchFamily="34" charset="0"/>
              </a:rPr>
              <a:t>11* de</a:t>
            </a:r>
          </a:p>
          <a:p>
            <a:pPr algn="ctr"/>
            <a:r>
              <a:rPr lang="es-ES_tradnl" sz="1600" dirty="0">
                <a:solidFill>
                  <a:schemeClr val="tx1">
                    <a:lumMod val="75000"/>
                    <a:lumOff val="25000"/>
                  </a:schemeClr>
                </a:solidFill>
                <a:latin typeface="Calibri Light" panose="020F0302020204030204" pitchFamily="34" charset="0"/>
                <a:ea typeface="Open Sans Light" panose="020B0306030504020204" pitchFamily="34" charset="0"/>
                <a:cs typeface="Calibri Light" panose="020F0302020204030204" pitchFamily="34" charset="0"/>
              </a:rPr>
              <a:t>diciembre 2023</a:t>
            </a:r>
          </a:p>
        </p:txBody>
      </p:sp>
      <p:sp>
        <p:nvSpPr>
          <p:cNvPr id="52" name="TextBox 21">
            <a:extLst>
              <a:ext uri="{FF2B5EF4-FFF2-40B4-BE49-F238E27FC236}">
                <a16:creationId xmlns:a16="http://schemas.microsoft.com/office/drawing/2014/main" id="{8270A33D-327C-4ACE-9546-EB806CCB0052}"/>
              </a:ext>
            </a:extLst>
          </p:cNvPr>
          <p:cNvSpPr txBox="1"/>
          <p:nvPr/>
        </p:nvSpPr>
        <p:spPr>
          <a:xfrm>
            <a:off x="6944616" y="1955487"/>
            <a:ext cx="1193004" cy="830997"/>
          </a:xfrm>
          <a:prstGeom prst="rect">
            <a:avLst/>
          </a:prstGeom>
          <a:noFill/>
        </p:spPr>
        <p:txBody>
          <a:bodyPr wrap="square" rtlCol="0" anchor="b">
            <a:spAutoFit/>
          </a:bodyPr>
          <a:lstStyle/>
          <a:p>
            <a:pPr algn="ctr"/>
            <a:r>
              <a:rPr lang="es-ES_tradnl" sz="1600" b="1" dirty="0">
                <a:solidFill>
                  <a:schemeClr val="tx1">
                    <a:lumMod val="75000"/>
                    <a:lumOff val="25000"/>
                  </a:schemeClr>
                </a:solidFill>
                <a:latin typeface="Calibri Light" panose="020F0302020204030204" pitchFamily="34" charset="0"/>
                <a:ea typeface="Open Sans Light" panose="020B0306030504020204" pitchFamily="34" charset="0"/>
                <a:cs typeface="Calibri Light" panose="020F0302020204030204" pitchFamily="34" charset="0"/>
              </a:rPr>
              <a:t>20 de</a:t>
            </a:r>
          </a:p>
          <a:p>
            <a:pPr algn="ctr"/>
            <a:r>
              <a:rPr lang="es-ES_tradnl" sz="1600" b="1" dirty="0">
                <a:solidFill>
                  <a:schemeClr val="tx1">
                    <a:lumMod val="75000"/>
                    <a:lumOff val="25000"/>
                  </a:schemeClr>
                </a:solidFill>
                <a:latin typeface="Calibri Light" panose="020F0302020204030204" pitchFamily="34" charset="0"/>
                <a:ea typeface="Open Sans Light" panose="020B0306030504020204" pitchFamily="34" charset="0"/>
                <a:cs typeface="Calibri Light" panose="020F0302020204030204" pitchFamily="34" charset="0"/>
              </a:rPr>
              <a:t>diciembre 2023</a:t>
            </a:r>
          </a:p>
        </p:txBody>
      </p:sp>
      <p:sp>
        <p:nvSpPr>
          <p:cNvPr id="53" name="TextBox 21">
            <a:extLst>
              <a:ext uri="{FF2B5EF4-FFF2-40B4-BE49-F238E27FC236}">
                <a16:creationId xmlns:a16="http://schemas.microsoft.com/office/drawing/2014/main" id="{2A09BD97-5816-44BD-88FB-2064FECC1CC7}"/>
              </a:ext>
            </a:extLst>
          </p:cNvPr>
          <p:cNvSpPr txBox="1"/>
          <p:nvPr/>
        </p:nvSpPr>
        <p:spPr>
          <a:xfrm>
            <a:off x="5470835" y="1951472"/>
            <a:ext cx="1193004" cy="830997"/>
          </a:xfrm>
          <a:prstGeom prst="rect">
            <a:avLst/>
          </a:prstGeom>
          <a:noFill/>
        </p:spPr>
        <p:txBody>
          <a:bodyPr wrap="square" rtlCol="0" anchor="b">
            <a:spAutoFit/>
          </a:bodyPr>
          <a:lstStyle/>
          <a:p>
            <a:pPr algn="ctr"/>
            <a:r>
              <a:rPr lang="es-ES_tradnl" sz="1600" dirty="0">
                <a:solidFill>
                  <a:schemeClr val="tx1">
                    <a:lumMod val="75000"/>
                    <a:lumOff val="25000"/>
                  </a:schemeClr>
                </a:solidFill>
                <a:latin typeface="Calibri Light" panose="020F0302020204030204" pitchFamily="34" charset="0"/>
                <a:ea typeface="Open Sans Light" panose="020B0306030504020204" pitchFamily="34" charset="0"/>
                <a:cs typeface="Calibri Light" panose="020F0302020204030204" pitchFamily="34" charset="0"/>
              </a:rPr>
              <a:t>11</a:t>
            </a:r>
          </a:p>
          <a:p>
            <a:pPr algn="ctr"/>
            <a:r>
              <a:rPr lang="es-ES_tradnl" sz="1600" dirty="0">
                <a:solidFill>
                  <a:schemeClr val="tx1">
                    <a:lumMod val="75000"/>
                    <a:lumOff val="25000"/>
                  </a:schemeClr>
                </a:solidFill>
                <a:latin typeface="Calibri Light" panose="020F0302020204030204" pitchFamily="34" charset="0"/>
                <a:ea typeface="Open Sans Light" panose="020B0306030504020204" pitchFamily="34" charset="0"/>
                <a:cs typeface="Calibri Light" panose="020F0302020204030204" pitchFamily="34" charset="0"/>
              </a:rPr>
              <a:t>diciembre 2023</a:t>
            </a:r>
          </a:p>
        </p:txBody>
      </p:sp>
      <p:sp>
        <p:nvSpPr>
          <p:cNvPr id="57" name="Oval 9">
            <a:extLst>
              <a:ext uri="{FF2B5EF4-FFF2-40B4-BE49-F238E27FC236}">
                <a16:creationId xmlns:a16="http://schemas.microsoft.com/office/drawing/2014/main" id="{C3DA5CB9-0E7E-4276-AD0D-4A46E15135B4}"/>
              </a:ext>
            </a:extLst>
          </p:cNvPr>
          <p:cNvSpPr/>
          <p:nvPr/>
        </p:nvSpPr>
        <p:spPr>
          <a:xfrm>
            <a:off x="2964118" y="2910821"/>
            <a:ext cx="189020" cy="2033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highlight>
                <a:srgbClr val="FFFF00"/>
              </a:highlight>
              <a:latin typeface="+mj-lt"/>
            </a:endParaRPr>
          </a:p>
        </p:txBody>
      </p:sp>
      <p:sp>
        <p:nvSpPr>
          <p:cNvPr id="59" name="Oval 9">
            <a:extLst>
              <a:ext uri="{FF2B5EF4-FFF2-40B4-BE49-F238E27FC236}">
                <a16:creationId xmlns:a16="http://schemas.microsoft.com/office/drawing/2014/main" id="{9828ACE4-30E4-480E-B8A3-D68F138593B7}"/>
              </a:ext>
            </a:extLst>
          </p:cNvPr>
          <p:cNvSpPr/>
          <p:nvPr/>
        </p:nvSpPr>
        <p:spPr>
          <a:xfrm>
            <a:off x="1465728" y="2920545"/>
            <a:ext cx="189020" cy="2033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highlight>
                <a:srgbClr val="FFFF00"/>
              </a:highlight>
              <a:latin typeface="+mj-lt"/>
            </a:endParaRPr>
          </a:p>
        </p:txBody>
      </p:sp>
      <p:sp>
        <p:nvSpPr>
          <p:cNvPr id="60" name="Rectangle 27">
            <a:extLst>
              <a:ext uri="{FF2B5EF4-FFF2-40B4-BE49-F238E27FC236}">
                <a16:creationId xmlns:a16="http://schemas.microsoft.com/office/drawing/2014/main" id="{6B77A4BD-82F5-469F-A6DB-062B3007BBDF}"/>
              </a:ext>
            </a:extLst>
          </p:cNvPr>
          <p:cNvSpPr/>
          <p:nvPr/>
        </p:nvSpPr>
        <p:spPr>
          <a:xfrm>
            <a:off x="1548657" y="3067693"/>
            <a:ext cx="23162" cy="7699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highlight>
                <a:srgbClr val="FFFF00"/>
              </a:highlight>
              <a:latin typeface="+mj-lt"/>
            </a:endParaRPr>
          </a:p>
        </p:txBody>
      </p:sp>
      <p:sp>
        <p:nvSpPr>
          <p:cNvPr id="61" name="Rectangle 27">
            <a:extLst>
              <a:ext uri="{FF2B5EF4-FFF2-40B4-BE49-F238E27FC236}">
                <a16:creationId xmlns:a16="http://schemas.microsoft.com/office/drawing/2014/main" id="{8E63F1F1-E860-474C-8188-5685C13F8402}"/>
              </a:ext>
            </a:extLst>
          </p:cNvPr>
          <p:cNvSpPr/>
          <p:nvPr/>
        </p:nvSpPr>
        <p:spPr>
          <a:xfrm>
            <a:off x="3050114" y="3067693"/>
            <a:ext cx="23162" cy="7699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highlight>
                <a:srgbClr val="FFFF00"/>
              </a:highlight>
              <a:latin typeface="+mj-lt"/>
            </a:endParaRPr>
          </a:p>
        </p:txBody>
      </p:sp>
      <p:sp>
        <p:nvSpPr>
          <p:cNvPr id="62" name="Rectangle 11">
            <a:extLst>
              <a:ext uri="{FF2B5EF4-FFF2-40B4-BE49-F238E27FC236}">
                <a16:creationId xmlns:a16="http://schemas.microsoft.com/office/drawing/2014/main" id="{E24818F4-41DB-4DC4-9007-E76B93324A50}"/>
              </a:ext>
            </a:extLst>
          </p:cNvPr>
          <p:cNvSpPr/>
          <p:nvPr/>
        </p:nvSpPr>
        <p:spPr>
          <a:xfrm>
            <a:off x="6257867" y="2958107"/>
            <a:ext cx="1082599" cy="4571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highlight>
                <a:srgbClr val="FFFF00"/>
              </a:highlight>
              <a:latin typeface="+mj-lt"/>
            </a:endParaRPr>
          </a:p>
        </p:txBody>
      </p:sp>
      <p:sp>
        <p:nvSpPr>
          <p:cNvPr id="63" name="Oval 9">
            <a:extLst>
              <a:ext uri="{FF2B5EF4-FFF2-40B4-BE49-F238E27FC236}">
                <a16:creationId xmlns:a16="http://schemas.microsoft.com/office/drawing/2014/main" id="{220455FB-5324-47AB-A9FC-BD1600F6BEF3}"/>
              </a:ext>
            </a:extLst>
          </p:cNvPr>
          <p:cNvSpPr/>
          <p:nvPr/>
        </p:nvSpPr>
        <p:spPr>
          <a:xfrm>
            <a:off x="7432967" y="2887637"/>
            <a:ext cx="189020" cy="2033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highlight>
                <a:srgbClr val="FFFF00"/>
              </a:highlight>
              <a:latin typeface="+mj-lt"/>
            </a:endParaRPr>
          </a:p>
        </p:txBody>
      </p:sp>
      <p:sp>
        <p:nvSpPr>
          <p:cNvPr id="64" name="Oval 9">
            <a:extLst>
              <a:ext uri="{FF2B5EF4-FFF2-40B4-BE49-F238E27FC236}">
                <a16:creationId xmlns:a16="http://schemas.microsoft.com/office/drawing/2014/main" id="{FDA095E9-9E0B-438E-B4DB-4A648D33AE5C}"/>
              </a:ext>
            </a:extLst>
          </p:cNvPr>
          <p:cNvSpPr/>
          <p:nvPr/>
        </p:nvSpPr>
        <p:spPr>
          <a:xfrm>
            <a:off x="5972827" y="2889611"/>
            <a:ext cx="189020" cy="2033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highlight>
                <a:srgbClr val="FFFF00"/>
              </a:highlight>
              <a:latin typeface="+mj-lt"/>
            </a:endParaRPr>
          </a:p>
        </p:txBody>
      </p:sp>
      <p:sp>
        <p:nvSpPr>
          <p:cNvPr id="65" name="Rectangle 27">
            <a:extLst>
              <a:ext uri="{FF2B5EF4-FFF2-40B4-BE49-F238E27FC236}">
                <a16:creationId xmlns:a16="http://schemas.microsoft.com/office/drawing/2014/main" id="{747186B1-86FF-4F28-83B1-4DA7E4534BD5}"/>
              </a:ext>
            </a:extLst>
          </p:cNvPr>
          <p:cNvSpPr/>
          <p:nvPr/>
        </p:nvSpPr>
        <p:spPr>
          <a:xfrm>
            <a:off x="6055756" y="3036759"/>
            <a:ext cx="23162" cy="7699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highlight>
                <a:srgbClr val="FFFF00"/>
              </a:highlight>
              <a:latin typeface="+mj-lt"/>
            </a:endParaRPr>
          </a:p>
        </p:txBody>
      </p:sp>
      <p:sp>
        <p:nvSpPr>
          <p:cNvPr id="66" name="Rectangle 27">
            <a:extLst>
              <a:ext uri="{FF2B5EF4-FFF2-40B4-BE49-F238E27FC236}">
                <a16:creationId xmlns:a16="http://schemas.microsoft.com/office/drawing/2014/main" id="{AC5EDC16-1BCE-46CF-AF23-654685ADE93B}"/>
              </a:ext>
            </a:extLst>
          </p:cNvPr>
          <p:cNvSpPr/>
          <p:nvPr/>
        </p:nvSpPr>
        <p:spPr>
          <a:xfrm>
            <a:off x="7518963" y="3044509"/>
            <a:ext cx="23162" cy="7699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highlight>
                <a:srgbClr val="FFFF00"/>
              </a:highlight>
              <a:latin typeface="+mj-lt"/>
            </a:endParaRPr>
          </a:p>
        </p:txBody>
      </p:sp>
      <p:sp>
        <p:nvSpPr>
          <p:cNvPr id="67" name="Rectangle 11">
            <a:extLst>
              <a:ext uri="{FF2B5EF4-FFF2-40B4-BE49-F238E27FC236}">
                <a16:creationId xmlns:a16="http://schemas.microsoft.com/office/drawing/2014/main" id="{6B53A55C-20E0-447D-AFAC-7A0F7E386433}"/>
              </a:ext>
            </a:extLst>
          </p:cNvPr>
          <p:cNvSpPr/>
          <p:nvPr/>
        </p:nvSpPr>
        <p:spPr>
          <a:xfrm>
            <a:off x="4770056" y="2968314"/>
            <a:ext cx="1082599" cy="4571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highlight>
                <a:srgbClr val="FFFF00"/>
              </a:highlight>
              <a:latin typeface="+mj-lt"/>
            </a:endParaRPr>
          </a:p>
        </p:txBody>
      </p:sp>
      <p:sp>
        <p:nvSpPr>
          <p:cNvPr id="68" name="Rectangle 11">
            <a:extLst>
              <a:ext uri="{FF2B5EF4-FFF2-40B4-BE49-F238E27FC236}">
                <a16:creationId xmlns:a16="http://schemas.microsoft.com/office/drawing/2014/main" id="{0DA0D676-9FA7-444D-8060-40042DDC6CFB}"/>
              </a:ext>
            </a:extLst>
          </p:cNvPr>
          <p:cNvSpPr/>
          <p:nvPr/>
        </p:nvSpPr>
        <p:spPr>
          <a:xfrm>
            <a:off x="3273319" y="2971193"/>
            <a:ext cx="1082599" cy="4571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highlight>
                <a:srgbClr val="FFFF00"/>
              </a:highlight>
              <a:latin typeface="+mj-lt"/>
            </a:endParaRPr>
          </a:p>
        </p:txBody>
      </p:sp>
      <p:sp>
        <p:nvSpPr>
          <p:cNvPr id="70" name="Rectangle 11">
            <a:extLst>
              <a:ext uri="{FF2B5EF4-FFF2-40B4-BE49-F238E27FC236}">
                <a16:creationId xmlns:a16="http://schemas.microsoft.com/office/drawing/2014/main" id="{FD41C022-8EC9-428F-9955-61ECEA62E9B6}"/>
              </a:ext>
            </a:extLst>
          </p:cNvPr>
          <p:cNvSpPr/>
          <p:nvPr/>
        </p:nvSpPr>
        <p:spPr>
          <a:xfrm>
            <a:off x="7714488" y="2945454"/>
            <a:ext cx="1082599" cy="4571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highlight>
                <a:srgbClr val="FFFF00"/>
              </a:highlight>
              <a:latin typeface="+mj-lt"/>
            </a:endParaRPr>
          </a:p>
        </p:txBody>
      </p:sp>
      <p:sp>
        <p:nvSpPr>
          <p:cNvPr id="72" name="Rectangle 11">
            <a:extLst>
              <a:ext uri="{FF2B5EF4-FFF2-40B4-BE49-F238E27FC236}">
                <a16:creationId xmlns:a16="http://schemas.microsoft.com/office/drawing/2014/main" id="{B3EE5C9D-210A-4F43-8B4D-19A6EBB1851B}"/>
              </a:ext>
            </a:extLst>
          </p:cNvPr>
          <p:cNvSpPr/>
          <p:nvPr/>
        </p:nvSpPr>
        <p:spPr>
          <a:xfrm>
            <a:off x="9184283" y="2928008"/>
            <a:ext cx="1082599" cy="4571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highlight>
                <a:srgbClr val="FFFF00"/>
              </a:highlight>
              <a:latin typeface="+mj-lt"/>
            </a:endParaRPr>
          </a:p>
        </p:txBody>
      </p:sp>
      <p:sp>
        <p:nvSpPr>
          <p:cNvPr id="55" name="Elipse 54">
            <a:extLst>
              <a:ext uri="{FF2B5EF4-FFF2-40B4-BE49-F238E27FC236}">
                <a16:creationId xmlns:a16="http://schemas.microsoft.com/office/drawing/2014/main" id="{6877FA0A-DE9B-4A9D-93D1-2D3ECC8107AF}"/>
              </a:ext>
            </a:extLst>
          </p:cNvPr>
          <p:cNvSpPr/>
          <p:nvPr/>
        </p:nvSpPr>
        <p:spPr>
          <a:xfrm>
            <a:off x="6521508" y="1398208"/>
            <a:ext cx="2106452" cy="4047055"/>
          </a:xfrm>
          <a:prstGeom prst="ellipse">
            <a:avLst/>
          </a:prstGeom>
          <a:no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49" name="Elipse 48">
            <a:extLst>
              <a:ext uri="{FF2B5EF4-FFF2-40B4-BE49-F238E27FC236}">
                <a16:creationId xmlns:a16="http://schemas.microsoft.com/office/drawing/2014/main" id="{6042B0FD-EEA6-4812-987B-803D2969A337}"/>
              </a:ext>
            </a:extLst>
          </p:cNvPr>
          <p:cNvSpPr/>
          <p:nvPr/>
        </p:nvSpPr>
        <p:spPr>
          <a:xfrm>
            <a:off x="5160794" y="1626704"/>
            <a:ext cx="2106452" cy="4047055"/>
          </a:xfrm>
          <a:prstGeom prst="ellipse">
            <a:avLst/>
          </a:prstGeom>
          <a:no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ln w="0"/>
              <a:solidFill>
                <a:schemeClr val="tx1"/>
              </a:solidFill>
              <a:effectLst>
                <a:outerShdw blurRad="38100" dist="19050" dir="2700000" algn="tl" rotWithShape="0">
                  <a:schemeClr val="dk1">
                    <a:alpha val="40000"/>
                  </a:schemeClr>
                </a:outerShdw>
              </a:effectLst>
              <a:highlight>
                <a:srgbClr val="FFFF00"/>
              </a:highlight>
            </a:endParaRPr>
          </a:p>
        </p:txBody>
      </p:sp>
    </p:spTree>
    <p:extLst>
      <p:ext uri="{BB962C8B-B14F-4D97-AF65-F5344CB8AC3E}">
        <p14:creationId xmlns:p14="http://schemas.microsoft.com/office/powerpoint/2010/main" val="2321581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D05AF632-8E8C-8F4C-BBC3-7B064FE9D7AB}"/>
              </a:ext>
            </a:extLst>
          </p:cNvPr>
          <p:cNvSpPr/>
          <p:nvPr/>
        </p:nvSpPr>
        <p:spPr>
          <a:xfrm>
            <a:off x="641350" y="1144806"/>
            <a:ext cx="10957937" cy="5292634"/>
          </a:xfrm>
          <a:prstGeom prst="roundRect">
            <a:avLst>
              <a:gd name="adj" fmla="val 3477"/>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10" name="Imagen 9">
            <a:extLst>
              <a:ext uri="{FF2B5EF4-FFF2-40B4-BE49-F238E27FC236}">
                <a16:creationId xmlns:a16="http://schemas.microsoft.com/office/drawing/2014/main" id="{0CE899B4-C543-534D-B440-E44029FFC6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3622" y="1040437"/>
            <a:ext cx="2373547" cy="2761806"/>
          </a:xfrm>
          <a:prstGeom prst="rect">
            <a:avLst/>
          </a:prstGeom>
        </p:spPr>
      </p:pic>
      <p:sp>
        <p:nvSpPr>
          <p:cNvPr id="2" name="Título 1"/>
          <p:cNvSpPr>
            <a:spLocks noGrp="1"/>
          </p:cNvSpPr>
          <p:nvPr>
            <p:ph type="title"/>
          </p:nvPr>
        </p:nvSpPr>
        <p:spPr>
          <a:xfrm>
            <a:off x="696383" y="419314"/>
            <a:ext cx="10347716" cy="634786"/>
          </a:xfrm>
        </p:spPr>
        <p:txBody>
          <a:body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ANILLO REGULAR DE TECNOLOGÍA 2024: ESENCIALES DEL CONCURSO</a:t>
            </a:r>
          </a:p>
        </p:txBody>
      </p:sp>
      <p:cxnSp>
        <p:nvCxnSpPr>
          <p:cNvPr id="4" name="Conector recto 3"/>
          <p:cNvCxnSpPr>
            <a:cxnSpLocks/>
          </p:cNvCxnSpPr>
          <p:nvPr/>
        </p:nvCxnSpPr>
        <p:spPr>
          <a:xfrm>
            <a:off x="696384" y="1054100"/>
            <a:ext cx="9487276"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6" name="Marcador de contenido 2">
            <a:extLst>
              <a:ext uri="{FF2B5EF4-FFF2-40B4-BE49-F238E27FC236}">
                <a16:creationId xmlns:a16="http://schemas.microsoft.com/office/drawing/2014/main" id="{C29423BA-CF19-2645-A39A-10CBD6A9379D}"/>
              </a:ext>
            </a:extLst>
          </p:cNvPr>
          <p:cNvSpPr>
            <a:spLocks noGrp="1"/>
          </p:cNvSpPr>
          <p:nvPr>
            <p:ph idx="1"/>
          </p:nvPr>
        </p:nvSpPr>
        <p:spPr>
          <a:xfrm>
            <a:off x="742950" y="1048774"/>
            <a:ext cx="7927601" cy="2064079"/>
          </a:xfrm>
          <a:ln w="28575" cmpd="sng">
            <a:noFill/>
          </a:ln>
        </p:spPr>
        <p:txBody>
          <a:bodyPr/>
          <a:lstStyle/>
          <a:p>
            <a:pPr algn="just"/>
            <a:endParaRPr lang="es-ES" sz="1500" b="1" u="sng" dirty="0">
              <a:solidFill>
                <a:schemeClr val="tx1">
                  <a:lumMod val="75000"/>
                  <a:lumOff val="25000"/>
                </a:schemeClr>
              </a:solidFill>
              <a:latin typeface="+mn-lt"/>
            </a:endParaRPr>
          </a:p>
          <a:p>
            <a:pPr algn="just"/>
            <a:r>
              <a:rPr lang="es-ES" sz="1600" b="1" u="sng"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OBJETIVO</a:t>
            </a:r>
          </a:p>
          <a:p>
            <a:pPr marL="22225" lvl="1" indent="0" algn="just"/>
            <a:r>
              <a:rPr lang="es-MX" sz="1600" b="0" i="0" u="none" strike="noStrike" cap="none"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Arial"/>
              </a:rPr>
              <a:t>El objetivo de los Anillos de Tecnología es fomentar el desarrollo tecnológico de base científica, que responda a los </a:t>
            </a:r>
            <a:r>
              <a:rPr lang="es-MX" sz="1600" b="0" i="0" u="sng" strike="noStrike" cap="none"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Arial"/>
              </a:rPr>
              <a:t>desafíos productivos del país, </a:t>
            </a:r>
            <a:r>
              <a:rPr lang="es-MX" sz="1600" b="0" i="0" u="none" strike="noStrike" cap="none"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Arial"/>
              </a:rPr>
              <a:t>mediante el financiamiento de proyectos de investigación y desarrollo sustentados en un trabajo colaborativo, amplio e interdisciplinario.</a:t>
            </a:r>
            <a:endParaRPr lang="es-ES"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a:p>
            <a:pPr marL="22225" lvl="1" indent="0" algn="just"/>
            <a:r>
              <a:rPr lang="es-MX" sz="1600" b="0" i="0" u="none" strike="noStrike" cap="none"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Arial"/>
              </a:rPr>
              <a:t>Este instrumento debe </a:t>
            </a:r>
            <a:r>
              <a:rPr lang="es-MX" sz="1600" b="0" i="0" u="sng" strike="noStrike" cap="none"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Arial"/>
              </a:rPr>
              <a:t>generar conocimiento y tecnologías aplicables</a:t>
            </a:r>
            <a:r>
              <a:rPr lang="es-MX" sz="1600" b="0" i="0" u="none" strike="noStrike" cap="none" baseline="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Arial"/>
              </a:rPr>
              <a:t>, que respondan a aquellos desafíos u oportunidades locales o nacionales, que requieran de aproximaciones interdisciplinarias para su resolución. </a:t>
            </a:r>
            <a:endParaRPr lang="es-CL" sz="1600" dirty="0">
              <a:latin typeface="Calibri Light" panose="020F0302020204030204" pitchFamily="34" charset="0"/>
              <a:ea typeface="Calibri Light" panose="020F0302020204030204" pitchFamily="34" charset="0"/>
              <a:cs typeface="Calibri Light" panose="020F0302020204030204" pitchFamily="34" charset="0"/>
            </a:endParaRPr>
          </a:p>
          <a:p>
            <a:pPr lvl="0" algn="just"/>
            <a:endParaRPr lang="es-ES" sz="1400" dirty="0">
              <a:solidFill>
                <a:schemeClr val="tx1">
                  <a:lumMod val="75000"/>
                  <a:lumOff val="25000"/>
                </a:schemeClr>
              </a:solidFill>
              <a:latin typeface="Calibri Light" panose="020F0302020204030204" pitchFamily="34" charset="0"/>
              <a:cs typeface="Calibri Light" panose="020F0302020204030204" pitchFamily="34" charset="0"/>
            </a:endParaRPr>
          </a:p>
          <a:p>
            <a:pPr marL="0" indent="0" algn="just">
              <a:buNone/>
            </a:pPr>
            <a:endParaRPr lang="es-CL" sz="1400" dirty="0">
              <a:solidFill>
                <a:schemeClr val="tx1">
                  <a:lumMod val="75000"/>
                  <a:lumOff val="25000"/>
                </a:schemeClr>
              </a:solidFill>
              <a:latin typeface="Calibri Light" panose="020F0302020204030204" pitchFamily="34" charset="0"/>
              <a:cs typeface="Calibri Light" panose="020F0302020204030204" pitchFamily="34" charset="0"/>
            </a:endParaRPr>
          </a:p>
          <a:p>
            <a:pPr marL="0" indent="0" algn="just">
              <a:buNone/>
            </a:pPr>
            <a:endParaRPr lang="es-ES" sz="1600" dirty="0">
              <a:solidFill>
                <a:schemeClr val="tx1">
                  <a:lumMod val="75000"/>
                  <a:lumOff val="25000"/>
                </a:schemeClr>
              </a:solidFill>
              <a:latin typeface="+mn-lt"/>
              <a:ea typeface="ＭＳ Ｐゴシック" charset="-128"/>
              <a:cs typeface="+mn-cs"/>
            </a:endParaRPr>
          </a:p>
        </p:txBody>
      </p:sp>
      <p:sp>
        <p:nvSpPr>
          <p:cNvPr id="11" name="Marcador de contenido 2">
            <a:extLst>
              <a:ext uri="{FF2B5EF4-FFF2-40B4-BE49-F238E27FC236}">
                <a16:creationId xmlns:a16="http://schemas.microsoft.com/office/drawing/2014/main" id="{5708FFBF-D8B9-C84A-BC49-7C6039207DAE}"/>
              </a:ext>
            </a:extLst>
          </p:cNvPr>
          <p:cNvSpPr txBox="1">
            <a:spLocks/>
          </p:cNvSpPr>
          <p:nvPr/>
        </p:nvSpPr>
        <p:spPr>
          <a:xfrm>
            <a:off x="696383" y="2997200"/>
            <a:ext cx="10498668" cy="3393677"/>
          </a:xfrm>
          <a:prstGeom prst="rect">
            <a:avLst/>
          </a:prstGeom>
          <a:ln w="28575" cmpd="sng">
            <a:noFill/>
          </a:ln>
        </p:spPr>
        <p:txBody>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a:ea typeface="MS PGothic" panose="020B0600070205080204" pitchFamily="34" charset="-128"/>
                <a:cs typeface="Arial"/>
              </a:defRPr>
            </a:lvl1pPr>
            <a:lvl2pPr marL="365125" indent="92075" algn="l" defTabSz="457200" rtl="0" eaLnBrk="0" fontAlgn="base" hangingPunct="0">
              <a:spcBef>
                <a:spcPct val="20000"/>
              </a:spcBef>
              <a:spcAft>
                <a:spcPct val="0"/>
              </a:spcAft>
              <a:defRPr sz="2800" kern="1200">
                <a:solidFill>
                  <a:schemeClr val="tx1"/>
                </a:solidFill>
                <a:latin typeface="Arial"/>
                <a:ea typeface="Arial" charset="0"/>
                <a:cs typeface="Arial"/>
              </a:defRPr>
            </a:lvl2pPr>
            <a:lvl3pPr marL="630238" indent="-241300" algn="l" defTabSz="457200" rtl="0" eaLnBrk="0" fontAlgn="base" hangingPunct="0">
              <a:spcBef>
                <a:spcPct val="20000"/>
              </a:spcBef>
              <a:spcAft>
                <a:spcPct val="0"/>
              </a:spcAft>
              <a:buFont typeface="Arial" charset="0"/>
              <a:buChar char="•"/>
              <a:defRPr sz="2400" kern="1200">
                <a:solidFill>
                  <a:schemeClr val="tx1"/>
                </a:solidFill>
                <a:latin typeface="Arial"/>
                <a:ea typeface="Arial" charset="0"/>
                <a:cs typeface="Arial"/>
              </a:defRPr>
            </a:lvl3pPr>
            <a:lvl4pPr marL="982663" indent="-268288" algn="l" defTabSz="457200" rtl="0" eaLnBrk="0" fontAlgn="base" hangingPunct="0">
              <a:spcBef>
                <a:spcPct val="20000"/>
              </a:spcBef>
              <a:spcAft>
                <a:spcPct val="0"/>
              </a:spcAft>
              <a:buFont typeface="Arial" charset="0"/>
              <a:buChar char="–"/>
              <a:defRPr sz="2000" kern="1200">
                <a:solidFill>
                  <a:schemeClr val="tx1"/>
                </a:solidFill>
                <a:latin typeface="Arial"/>
                <a:ea typeface="Arial" charset="0"/>
                <a:cs typeface="Arial"/>
              </a:defRPr>
            </a:lvl4pPr>
            <a:lvl5pPr marL="981075" indent="847725" algn="l" defTabSz="457200" rtl="0" eaLnBrk="0" fontAlgn="base" hangingPunct="0">
              <a:spcBef>
                <a:spcPct val="20000"/>
              </a:spcBef>
              <a:spcAft>
                <a:spcPct val="0"/>
              </a:spcAft>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s-ES" sz="1500" b="1" u="sng" dirty="0">
              <a:solidFill>
                <a:schemeClr val="tx1">
                  <a:lumMod val="75000"/>
                  <a:lumOff val="25000"/>
                </a:schemeClr>
              </a:solidFill>
              <a:latin typeface="+mn-lt"/>
            </a:endParaRPr>
          </a:p>
          <a:p>
            <a:pPr marL="0" indent="0" algn="just">
              <a:buFont typeface="Arial" charset="0"/>
              <a:buNone/>
            </a:pPr>
            <a:endParaRPr lang="es-ES" sz="1500" b="1" u="sng" dirty="0">
              <a:solidFill>
                <a:schemeClr val="tx1">
                  <a:lumMod val="75000"/>
                  <a:lumOff val="25000"/>
                </a:schemeClr>
              </a:solidFill>
              <a:latin typeface="+mj-lt"/>
            </a:endParaRPr>
          </a:p>
          <a:p>
            <a:pPr algn="just"/>
            <a:r>
              <a:rPr lang="es-ES" sz="1600" b="1" u="sng"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FINANCIAMIENTO</a:t>
            </a:r>
          </a:p>
          <a:p>
            <a:pPr marL="650875" lvl="1" indent="-285750" algn="just">
              <a:buFont typeface="Courier New" panose="02070309020205020404" pitchFamily="49" charset="0"/>
              <a:buChar char="o"/>
            </a:pPr>
            <a:r>
              <a:rPr lang="es-ES" sz="1600" b="1" u="sng"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Subsidio: </a:t>
            </a:r>
            <a:r>
              <a:rPr lang="es-MX" altLang="es-CL"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El financiamiento máximo </a:t>
            </a:r>
            <a:r>
              <a:rPr lang="es-MX" altLang="es-CL" sz="1600" b="1"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anual</a:t>
            </a:r>
            <a:r>
              <a:rPr lang="es-MX" altLang="es-CL"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 por parte de ANID, de un proyecto de Anillo de Tecnología que resulte adjudicado, será de </a:t>
            </a:r>
            <a:r>
              <a:rPr lang="es-MX" altLang="es-CL" sz="1600" b="1"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$211.140.000 </a:t>
            </a:r>
            <a:r>
              <a:rPr lang="es-MX" altLang="es-CL"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(doscientos once millones ciento cuarenta mil pesos). El financiamiento máximo por parte de ANID, para los </a:t>
            </a:r>
            <a:r>
              <a:rPr lang="es-MX" altLang="es-CL" sz="1600" b="1"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tres años </a:t>
            </a:r>
            <a:r>
              <a:rPr lang="es-MX" altLang="es-CL"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de ejecución del proyecto, será de </a:t>
            </a:r>
            <a:r>
              <a:rPr lang="es-MX" altLang="es-CL" sz="1600" b="1"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$633.420.000 </a:t>
            </a:r>
            <a:r>
              <a:rPr lang="es-MX" altLang="es-CL"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(seiscientos treinta y tres millones cuatrocientos veinte mil pesos), monto que estará sujeto a la disponibilidad presupuestaria de ANID.</a:t>
            </a:r>
          </a:p>
          <a:p>
            <a:pPr marL="650875" lvl="1" indent="-285750" algn="just">
              <a:buFont typeface="Courier New" panose="02070309020205020404" pitchFamily="49" charset="0"/>
              <a:buChar char="o"/>
            </a:pPr>
            <a:r>
              <a:rPr lang="es-MX" altLang="es-CL" sz="1600" b="1" u="sng"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Contrapartes</a:t>
            </a:r>
            <a:r>
              <a:rPr lang="es-MX" altLang="es-CL"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 El proyecto requiere del compromiso concreto por parte de la(s) Institución(es) Interesada(s) para llevarse a cabo. Por esta razón y complementando los montos que aporte ANID de acuerdo con lo establecido en el punto anterior, se establece que los aportes de contraparte de la(s) Institución(es) Interesada(s) en su conjunto, pecuniario y/o no pecuniario, deberán ser igual o superior al 10% del subsidio solicitado a ANID para el proyecto.</a:t>
            </a:r>
            <a:endParaRPr lang="es-CL" sz="1400" dirty="0">
              <a:solidFill>
                <a:schemeClr val="tx1">
                  <a:lumMod val="75000"/>
                  <a:lumOff val="25000"/>
                </a:schemeClr>
              </a:solidFill>
              <a:latin typeface="+mn-lt"/>
            </a:endParaRPr>
          </a:p>
          <a:p>
            <a:pPr marL="0" indent="0" algn="just">
              <a:buFont typeface="Arial" charset="0"/>
              <a:buNone/>
            </a:pPr>
            <a:endParaRPr lang="es-ES" sz="1600" dirty="0">
              <a:solidFill>
                <a:schemeClr val="tx1">
                  <a:lumMod val="75000"/>
                  <a:lumOff val="25000"/>
                </a:schemeClr>
              </a:solidFill>
              <a:latin typeface="+mn-lt"/>
              <a:ea typeface="ＭＳ Ｐゴシック" charset="-128"/>
              <a:cs typeface="+mn-cs"/>
            </a:endParaRPr>
          </a:p>
        </p:txBody>
      </p:sp>
    </p:spTree>
    <p:extLst>
      <p:ext uri="{BB962C8B-B14F-4D97-AF65-F5344CB8AC3E}">
        <p14:creationId xmlns:p14="http://schemas.microsoft.com/office/powerpoint/2010/main" val="1149781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D05AF632-8E8C-8F4C-BBC3-7B064FE9D7AB}"/>
              </a:ext>
            </a:extLst>
          </p:cNvPr>
          <p:cNvSpPr/>
          <p:nvPr/>
        </p:nvSpPr>
        <p:spPr>
          <a:xfrm>
            <a:off x="850326" y="1339848"/>
            <a:ext cx="10491348" cy="5001986"/>
          </a:xfrm>
          <a:prstGeom prst="roundRect">
            <a:avLst>
              <a:gd name="adj" fmla="val 3477"/>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2" name="Título 1"/>
          <p:cNvSpPr>
            <a:spLocks noGrp="1"/>
          </p:cNvSpPr>
          <p:nvPr>
            <p:ph type="title"/>
          </p:nvPr>
        </p:nvSpPr>
        <p:spPr>
          <a:xfrm>
            <a:off x="696383" y="419314"/>
            <a:ext cx="10347716" cy="634786"/>
          </a:xfrm>
        </p:spPr>
        <p:txBody>
          <a:body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ANILLO REGULAR DE TECNOLOGÍA 2024: REQUISITOS</a:t>
            </a:r>
          </a:p>
        </p:txBody>
      </p:sp>
      <p:cxnSp>
        <p:nvCxnSpPr>
          <p:cNvPr id="4" name="Conector recto 3"/>
          <p:cNvCxnSpPr>
            <a:cxnSpLocks/>
          </p:cNvCxnSpPr>
          <p:nvPr/>
        </p:nvCxnSpPr>
        <p:spPr>
          <a:xfrm>
            <a:off x="696384" y="1054100"/>
            <a:ext cx="9487276"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11" name="Marcador de contenido 2">
            <a:extLst>
              <a:ext uri="{FF2B5EF4-FFF2-40B4-BE49-F238E27FC236}">
                <a16:creationId xmlns:a16="http://schemas.microsoft.com/office/drawing/2014/main" id="{5708FFBF-D8B9-C84A-BC49-7C6039207DAE}"/>
              </a:ext>
            </a:extLst>
          </p:cNvPr>
          <p:cNvSpPr txBox="1">
            <a:spLocks/>
          </p:cNvSpPr>
          <p:nvPr/>
        </p:nvSpPr>
        <p:spPr>
          <a:xfrm>
            <a:off x="985575" y="935208"/>
            <a:ext cx="8564825" cy="1941342"/>
          </a:xfrm>
          <a:prstGeom prst="rect">
            <a:avLst/>
          </a:prstGeom>
          <a:ln w="28575" cmpd="sng">
            <a:noFill/>
          </a:ln>
        </p:spPr>
        <p:txBody>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a:ea typeface="MS PGothic" panose="020B0600070205080204" pitchFamily="34" charset="-128"/>
                <a:cs typeface="Arial"/>
              </a:defRPr>
            </a:lvl1pPr>
            <a:lvl2pPr marL="365125" indent="92075" algn="l" defTabSz="457200" rtl="0" eaLnBrk="0" fontAlgn="base" hangingPunct="0">
              <a:spcBef>
                <a:spcPct val="20000"/>
              </a:spcBef>
              <a:spcAft>
                <a:spcPct val="0"/>
              </a:spcAft>
              <a:defRPr sz="2800" kern="1200">
                <a:solidFill>
                  <a:schemeClr val="tx1"/>
                </a:solidFill>
                <a:latin typeface="Arial"/>
                <a:ea typeface="Arial" charset="0"/>
                <a:cs typeface="Arial"/>
              </a:defRPr>
            </a:lvl2pPr>
            <a:lvl3pPr marL="630238" indent="-241300" algn="l" defTabSz="457200" rtl="0" eaLnBrk="0" fontAlgn="base" hangingPunct="0">
              <a:spcBef>
                <a:spcPct val="20000"/>
              </a:spcBef>
              <a:spcAft>
                <a:spcPct val="0"/>
              </a:spcAft>
              <a:buFont typeface="Arial" charset="0"/>
              <a:buChar char="•"/>
              <a:defRPr sz="2400" kern="1200">
                <a:solidFill>
                  <a:schemeClr val="tx1"/>
                </a:solidFill>
                <a:latin typeface="Arial"/>
                <a:ea typeface="Arial" charset="0"/>
                <a:cs typeface="Arial"/>
              </a:defRPr>
            </a:lvl3pPr>
            <a:lvl4pPr marL="982663" indent="-268288" algn="l" defTabSz="457200" rtl="0" eaLnBrk="0" fontAlgn="base" hangingPunct="0">
              <a:spcBef>
                <a:spcPct val="20000"/>
              </a:spcBef>
              <a:spcAft>
                <a:spcPct val="0"/>
              </a:spcAft>
              <a:buFont typeface="Arial" charset="0"/>
              <a:buChar char="–"/>
              <a:defRPr sz="2000" kern="1200">
                <a:solidFill>
                  <a:schemeClr val="tx1"/>
                </a:solidFill>
                <a:latin typeface="Arial"/>
                <a:ea typeface="Arial" charset="0"/>
                <a:cs typeface="Arial"/>
              </a:defRPr>
            </a:lvl4pPr>
            <a:lvl5pPr marL="981075" indent="847725" algn="l" defTabSz="457200" rtl="0" eaLnBrk="0" fontAlgn="base" hangingPunct="0">
              <a:spcBef>
                <a:spcPct val="20000"/>
              </a:spcBef>
              <a:spcAft>
                <a:spcPct val="0"/>
              </a:spcAft>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s-ES" sz="1500" b="1" u="sng" dirty="0">
              <a:solidFill>
                <a:schemeClr val="tx1">
                  <a:lumMod val="75000"/>
                  <a:lumOff val="25000"/>
                </a:schemeClr>
              </a:solidFill>
              <a:latin typeface="+mn-lt"/>
            </a:endParaRPr>
          </a:p>
          <a:p>
            <a:pPr marL="0" indent="0" algn="just">
              <a:buFont typeface="Arial" charset="0"/>
              <a:buNone/>
            </a:pPr>
            <a:endParaRPr lang="es-ES" sz="1500" b="1" u="sng" dirty="0">
              <a:solidFill>
                <a:schemeClr val="tx1">
                  <a:lumMod val="75000"/>
                  <a:lumOff val="25000"/>
                </a:schemeClr>
              </a:solidFill>
              <a:latin typeface="+mj-lt"/>
            </a:endParaRPr>
          </a:p>
          <a:p>
            <a:pPr algn="just"/>
            <a:r>
              <a:rPr lang="es-ES" sz="1600" b="1" u="sng"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INSTITUCIONES PARTICIPANTES</a:t>
            </a:r>
          </a:p>
          <a:p>
            <a:pPr marL="650875" lvl="1" indent="-285750" algn="just">
              <a:buFont typeface="Courier New" panose="02070309020205020404" pitchFamily="49" charset="0"/>
              <a:buChar char="o"/>
            </a:pPr>
            <a:r>
              <a:rPr lang="es-ES" sz="1600" b="1" u="sng"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Institución Principal (obligatorio): </a:t>
            </a:r>
            <a:r>
              <a:rPr lang="es-MX"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Será Institución Principal la beneficiaria directa de los recursos adjudicados por este concurso. Esta Institución deberá otorgar espacio físico y apoyo en infraestructura, personal y en todas aquellas formas posibles para la consecución exitosa de los objetivos del proyecto.</a:t>
            </a:r>
          </a:p>
        </p:txBody>
      </p:sp>
      <p:pic>
        <p:nvPicPr>
          <p:cNvPr id="10" name="Imagen 9">
            <a:extLst>
              <a:ext uri="{FF2B5EF4-FFF2-40B4-BE49-F238E27FC236}">
                <a16:creationId xmlns:a16="http://schemas.microsoft.com/office/drawing/2014/main" id="{0CE899B4-C543-534D-B440-E44029FFC6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3691" y="52597"/>
            <a:ext cx="2373547" cy="2761806"/>
          </a:xfrm>
          <a:prstGeom prst="rect">
            <a:avLst/>
          </a:prstGeom>
        </p:spPr>
      </p:pic>
      <p:sp>
        <p:nvSpPr>
          <p:cNvPr id="12" name="Marcador de contenido 2">
            <a:extLst>
              <a:ext uri="{FF2B5EF4-FFF2-40B4-BE49-F238E27FC236}">
                <a16:creationId xmlns:a16="http://schemas.microsoft.com/office/drawing/2014/main" id="{20CD1FEF-E05E-4611-B007-ECF1CA9CB0E8}"/>
              </a:ext>
            </a:extLst>
          </p:cNvPr>
          <p:cNvSpPr txBox="1">
            <a:spLocks/>
          </p:cNvSpPr>
          <p:nvPr/>
        </p:nvSpPr>
        <p:spPr>
          <a:xfrm>
            <a:off x="985575" y="2876550"/>
            <a:ext cx="9949125" cy="3263626"/>
          </a:xfrm>
          <a:prstGeom prst="rect">
            <a:avLst/>
          </a:prstGeom>
          <a:ln w="28575" cmpd="sng">
            <a:noFill/>
          </a:ln>
        </p:spPr>
        <p:txBody>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a:ea typeface="MS PGothic" panose="020B0600070205080204" pitchFamily="34" charset="-128"/>
                <a:cs typeface="Arial"/>
              </a:defRPr>
            </a:lvl1pPr>
            <a:lvl2pPr marL="365125" indent="92075" algn="l" defTabSz="457200" rtl="0" eaLnBrk="0" fontAlgn="base" hangingPunct="0">
              <a:spcBef>
                <a:spcPct val="20000"/>
              </a:spcBef>
              <a:spcAft>
                <a:spcPct val="0"/>
              </a:spcAft>
              <a:defRPr sz="2800" kern="1200">
                <a:solidFill>
                  <a:schemeClr val="tx1"/>
                </a:solidFill>
                <a:latin typeface="Arial"/>
                <a:ea typeface="Arial" charset="0"/>
                <a:cs typeface="Arial"/>
              </a:defRPr>
            </a:lvl2pPr>
            <a:lvl3pPr marL="630238" indent="-241300" algn="l" defTabSz="457200" rtl="0" eaLnBrk="0" fontAlgn="base" hangingPunct="0">
              <a:spcBef>
                <a:spcPct val="20000"/>
              </a:spcBef>
              <a:spcAft>
                <a:spcPct val="0"/>
              </a:spcAft>
              <a:buFont typeface="Arial" charset="0"/>
              <a:buChar char="•"/>
              <a:defRPr sz="2400" kern="1200">
                <a:solidFill>
                  <a:schemeClr val="tx1"/>
                </a:solidFill>
                <a:latin typeface="Arial"/>
                <a:ea typeface="Arial" charset="0"/>
                <a:cs typeface="Arial"/>
              </a:defRPr>
            </a:lvl3pPr>
            <a:lvl4pPr marL="982663" indent="-268288" algn="l" defTabSz="457200" rtl="0" eaLnBrk="0" fontAlgn="base" hangingPunct="0">
              <a:spcBef>
                <a:spcPct val="20000"/>
              </a:spcBef>
              <a:spcAft>
                <a:spcPct val="0"/>
              </a:spcAft>
              <a:buFont typeface="Arial" charset="0"/>
              <a:buChar char="–"/>
              <a:defRPr sz="2000" kern="1200">
                <a:solidFill>
                  <a:schemeClr val="tx1"/>
                </a:solidFill>
                <a:latin typeface="Arial"/>
                <a:ea typeface="Arial" charset="0"/>
                <a:cs typeface="Arial"/>
              </a:defRPr>
            </a:lvl4pPr>
            <a:lvl5pPr marL="981075" indent="847725" algn="l" defTabSz="457200" rtl="0" eaLnBrk="0" fontAlgn="base" hangingPunct="0">
              <a:spcBef>
                <a:spcPct val="20000"/>
              </a:spcBef>
              <a:spcAft>
                <a:spcPct val="0"/>
              </a:spcAft>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indent="0" algn="just"/>
            <a:endParaRPr lang="es-ES"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a:p>
            <a:pPr marL="650875" lvl="1" indent="-285750" algn="just">
              <a:buFont typeface="Courier New" panose="02070309020205020404" pitchFamily="49" charset="0"/>
              <a:buChar char="o"/>
            </a:pPr>
            <a:r>
              <a:rPr lang="es-ES" sz="1600" b="1" u="sng"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Institución Interesada (obligatorio): </a:t>
            </a:r>
            <a:r>
              <a:rPr lang="es-MX"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Cada propuesta deberá incluir, al menos, a un interesado, esto es, una entidad jurídica, pública o privada, con o sin fines de lucro, constituida en Chile o en el extranjero, que tenga interés y pertinencia en los resultados del proyecto, por ejemplo, aquella que sea demandante de los productos o servicios a desarrollar, quien podrá obtener parte de los beneficios resultantes de dicha investigación. </a:t>
            </a:r>
            <a:r>
              <a:rPr lang="es-MX" sz="1600" b="1"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Las Instituciones Interesadas deberán cofinanciar la ejecución del proyecto a través de aportes pecuniarios y/o valorizados.</a:t>
            </a:r>
          </a:p>
          <a:p>
            <a:pPr lvl="1" indent="0" algn="just"/>
            <a:endParaRPr lang="es-ES" sz="1600" b="1"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a:p>
            <a:pPr marL="650875" lvl="1" indent="-285750" algn="just">
              <a:buFont typeface="Courier New" panose="02070309020205020404" pitchFamily="49" charset="0"/>
              <a:buChar char="o"/>
            </a:pPr>
            <a:r>
              <a:rPr lang="es-ES" sz="1600" b="1" u="sng"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Institución Asociada (opcional): </a:t>
            </a:r>
            <a:r>
              <a:rPr lang="es-MX" sz="16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Serán Instituciones Asociadas todas aquellas instituciones nacionales tales como universidades, entidades públicas y/o privadas, servicios públicos, fundaciones, corporaciones, entre otras, las que deberán prestar apoyo en el desarrollo e implementación de una o varias actividades del proyecto.</a:t>
            </a:r>
            <a:endParaRPr lang="es-ES" sz="1600" dirty="0">
              <a:solidFill>
                <a:schemeClr val="tx1">
                  <a:lumMod val="75000"/>
                  <a:lumOff val="25000"/>
                </a:schemeClr>
              </a:solidFill>
              <a:latin typeface="+mn-lt"/>
              <a:ea typeface="ＭＳ Ｐゴシック" charset="-128"/>
              <a:cs typeface="+mn-cs"/>
            </a:endParaRPr>
          </a:p>
        </p:txBody>
      </p:sp>
      <p:pic>
        <p:nvPicPr>
          <p:cNvPr id="5" name="Gráfico 4" descr="Bombilla y equipo con relleno sólido">
            <a:extLst>
              <a:ext uri="{FF2B5EF4-FFF2-40B4-BE49-F238E27FC236}">
                <a16:creationId xmlns:a16="http://schemas.microsoft.com/office/drawing/2014/main" id="{C682B47C-FE54-4722-A15F-EF5A96F290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3639" y="3136864"/>
            <a:ext cx="511159" cy="511159"/>
          </a:xfrm>
          <a:prstGeom prst="rect">
            <a:avLst/>
          </a:prstGeom>
        </p:spPr>
      </p:pic>
    </p:spTree>
    <p:extLst>
      <p:ext uri="{BB962C8B-B14F-4D97-AF65-F5344CB8AC3E}">
        <p14:creationId xmlns:p14="http://schemas.microsoft.com/office/powerpoint/2010/main" val="1707999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6950" y="419314"/>
            <a:ext cx="11302999" cy="634786"/>
          </a:xfrm>
        </p:spPr>
        <p:txBody>
          <a:bodyPr/>
          <a:lstStyle/>
          <a:p>
            <a:r>
              <a:rPr lang="es-ES" sz="2800" dirty="0">
                <a:solidFill>
                  <a:schemeClr val="tx1">
                    <a:lumMod val="65000"/>
                    <a:lumOff val="35000"/>
                  </a:schemeClr>
                </a:solidFill>
                <a:latin typeface="Calibri Light" panose="020F0302020204030204" pitchFamily="34" charset="0"/>
                <a:ea typeface="ＭＳ Ｐゴシック" charset="-128"/>
                <a:cs typeface="Calibri Light" panose="020F0302020204030204" pitchFamily="34" charset="0"/>
              </a:rPr>
              <a:t>ANILLO REGULAR DE TECNOLOGÍA 2024: CRITERIOS DE EVALUACIÓN</a:t>
            </a:r>
          </a:p>
        </p:txBody>
      </p:sp>
      <p:cxnSp>
        <p:nvCxnSpPr>
          <p:cNvPr id="4" name="Conector recto 3"/>
          <p:cNvCxnSpPr>
            <a:cxnSpLocks/>
          </p:cNvCxnSpPr>
          <p:nvPr/>
        </p:nvCxnSpPr>
        <p:spPr>
          <a:xfrm>
            <a:off x="696384" y="1054100"/>
            <a:ext cx="9487276"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aphicFrame>
        <p:nvGraphicFramePr>
          <p:cNvPr id="7" name="Tabla 11">
            <a:extLst>
              <a:ext uri="{FF2B5EF4-FFF2-40B4-BE49-F238E27FC236}">
                <a16:creationId xmlns:a16="http://schemas.microsoft.com/office/drawing/2014/main" id="{C2CF0D69-EB2C-487F-A3C2-2047B7049CF8}"/>
              </a:ext>
            </a:extLst>
          </p:cNvPr>
          <p:cNvGraphicFramePr>
            <a:graphicFrameLocks noGrp="1"/>
          </p:cNvGraphicFramePr>
          <p:nvPr>
            <p:extLst>
              <p:ext uri="{D42A27DB-BD31-4B8C-83A1-F6EECF244321}">
                <p14:modId xmlns:p14="http://schemas.microsoft.com/office/powerpoint/2010/main" val="1791753846"/>
              </p:ext>
            </p:extLst>
          </p:nvPr>
        </p:nvGraphicFramePr>
        <p:xfrm>
          <a:off x="1270000" y="1181100"/>
          <a:ext cx="9544050" cy="5149849"/>
        </p:xfrm>
        <a:graphic>
          <a:graphicData uri="http://schemas.openxmlformats.org/drawingml/2006/table">
            <a:tbl>
              <a:tblPr firstRow="1" bandRow="1">
                <a:tableStyleId>{00A15C55-8517-42AA-B614-E9B94910E393}</a:tableStyleId>
              </a:tblPr>
              <a:tblGrid>
                <a:gridCol w="4772025">
                  <a:extLst>
                    <a:ext uri="{9D8B030D-6E8A-4147-A177-3AD203B41FA5}">
                      <a16:colId xmlns:a16="http://schemas.microsoft.com/office/drawing/2014/main" val="3903301656"/>
                    </a:ext>
                  </a:extLst>
                </a:gridCol>
                <a:gridCol w="4772025">
                  <a:extLst>
                    <a:ext uri="{9D8B030D-6E8A-4147-A177-3AD203B41FA5}">
                      <a16:colId xmlns:a16="http://schemas.microsoft.com/office/drawing/2014/main" val="2924321387"/>
                    </a:ext>
                  </a:extLst>
                </a:gridCol>
              </a:tblGrid>
              <a:tr h="503959">
                <a:tc>
                  <a:txBody>
                    <a:bodyPr/>
                    <a:lstStyle/>
                    <a:p>
                      <a:pPr algn="ctr"/>
                      <a:r>
                        <a:rPr lang="es-CL" dirty="0"/>
                        <a:t>DETALLE DEL CRITERIO</a:t>
                      </a:r>
                    </a:p>
                  </a:txBody>
                  <a:tcPr>
                    <a:solidFill>
                      <a:schemeClr val="accent4">
                        <a:lumMod val="75000"/>
                      </a:schemeClr>
                    </a:solidFill>
                  </a:tcPr>
                </a:tc>
                <a:tc>
                  <a:txBody>
                    <a:bodyPr/>
                    <a:lstStyle/>
                    <a:p>
                      <a:pPr algn="ctr"/>
                      <a:r>
                        <a:rPr lang="es-CL" dirty="0"/>
                        <a:t>PONDERACIÓN</a:t>
                      </a:r>
                    </a:p>
                  </a:txBody>
                  <a:tcPr>
                    <a:solidFill>
                      <a:schemeClr val="accent4">
                        <a:lumMod val="75000"/>
                      </a:schemeClr>
                    </a:solidFill>
                  </a:tcPr>
                </a:tc>
                <a:extLst>
                  <a:ext uri="{0D108BD9-81ED-4DB2-BD59-A6C34878D82A}">
                    <a16:rowId xmlns:a16="http://schemas.microsoft.com/office/drawing/2014/main" val="3239880346"/>
                  </a:ext>
                </a:extLst>
              </a:tr>
              <a:tr h="869847">
                <a:tc>
                  <a:txBody>
                    <a:bodyPr/>
                    <a:lstStyle/>
                    <a:p>
                      <a:pPr algn="l"/>
                      <a:r>
                        <a:rPr lang="es-CL" dirty="0"/>
                        <a:t>Calidad científica del proyecto</a:t>
                      </a:r>
                    </a:p>
                  </a:txBody>
                  <a:tcPr anchor="ctr">
                    <a:solidFill>
                      <a:schemeClr val="accent4">
                        <a:lumMod val="40000"/>
                        <a:lumOff val="60000"/>
                      </a:schemeClr>
                    </a:solidFill>
                  </a:tcPr>
                </a:tc>
                <a:tc>
                  <a:txBody>
                    <a:bodyPr/>
                    <a:lstStyle/>
                    <a:p>
                      <a:pPr algn="ctr"/>
                      <a:r>
                        <a:rPr lang="es-CL" dirty="0"/>
                        <a:t>20%</a:t>
                      </a:r>
                    </a:p>
                  </a:txBody>
                  <a:tcPr anchor="ctr">
                    <a:solidFill>
                      <a:schemeClr val="accent4">
                        <a:lumMod val="40000"/>
                        <a:lumOff val="60000"/>
                      </a:schemeClr>
                    </a:solidFill>
                  </a:tcPr>
                </a:tc>
                <a:extLst>
                  <a:ext uri="{0D108BD9-81ED-4DB2-BD59-A6C34878D82A}">
                    <a16:rowId xmlns:a16="http://schemas.microsoft.com/office/drawing/2014/main" val="18004527"/>
                  </a:ext>
                </a:extLst>
              </a:tr>
              <a:tr h="503959">
                <a:tc>
                  <a:txBody>
                    <a:bodyPr/>
                    <a:lstStyle/>
                    <a:p>
                      <a:pPr algn="l"/>
                      <a:r>
                        <a:rPr lang="es-MX" dirty="0"/>
                        <a:t>Identificación del Problema u Oportunidad</a:t>
                      </a:r>
                      <a:endParaRPr lang="es-CL" dirty="0"/>
                    </a:p>
                  </a:txBody>
                  <a:tcPr anchor="ctr">
                    <a:solidFill>
                      <a:schemeClr val="accent4">
                        <a:lumMod val="40000"/>
                        <a:lumOff val="60000"/>
                      </a:schemeClr>
                    </a:solidFill>
                  </a:tcPr>
                </a:tc>
                <a:tc>
                  <a:txBody>
                    <a:bodyPr/>
                    <a:lstStyle/>
                    <a:p>
                      <a:pPr algn="ctr"/>
                      <a:r>
                        <a:rPr lang="es-CL" dirty="0"/>
                        <a:t>15%</a:t>
                      </a:r>
                    </a:p>
                  </a:txBody>
                  <a:tcPr anchor="ctr">
                    <a:solidFill>
                      <a:schemeClr val="accent4">
                        <a:lumMod val="40000"/>
                        <a:lumOff val="60000"/>
                      </a:schemeClr>
                    </a:solidFill>
                  </a:tcPr>
                </a:tc>
                <a:extLst>
                  <a:ext uri="{0D108BD9-81ED-4DB2-BD59-A6C34878D82A}">
                    <a16:rowId xmlns:a16="http://schemas.microsoft.com/office/drawing/2014/main" val="529403299"/>
                  </a:ext>
                </a:extLst>
              </a:tr>
              <a:tr h="869847">
                <a:tc>
                  <a:txBody>
                    <a:bodyPr/>
                    <a:lstStyle/>
                    <a:p>
                      <a:pPr algn="l"/>
                      <a:r>
                        <a:rPr lang="es-MX" dirty="0"/>
                        <a:t>Solución propuesta</a:t>
                      </a:r>
                      <a:endParaRPr lang="es-CL" dirty="0"/>
                    </a:p>
                  </a:txBody>
                  <a:tcPr anchor="ctr">
                    <a:solidFill>
                      <a:schemeClr val="accent4">
                        <a:lumMod val="40000"/>
                        <a:lumOff val="60000"/>
                      </a:schemeClr>
                    </a:solidFill>
                  </a:tcPr>
                </a:tc>
                <a:tc>
                  <a:txBody>
                    <a:bodyPr/>
                    <a:lstStyle/>
                    <a:p>
                      <a:pPr algn="ctr"/>
                      <a:r>
                        <a:rPr lang="es-CL" dirty="0"/>
                        <a:t>15%</a:t>
                      </a:r>
                    </a:p>
                  </a:txBody>
                  <a:tcPr anchor="ctr">
                    <a:solidFill>
                      <a:schemeClr val="accent4">
                        <a:lumMod val="40000"/>
                        <a:lumOff val="60000"/>
                      </a:schemeClr>
                    </a:solidFill>
                  </a:tcPr>
                </a:tc>
                <a:extLst>
                  <a:ext uri="{0D108BD9-81ED-4DB2-BD59-A6C34878D82A}">
                    <a16:rowId xmlns:a16="http://schemas.microsoft.com/office/drawing/2014/main" val="2988038623"/>
                  </a:ext>
                </a:extLst>
              </a:tr>
              <a:tr h="662543">
                <a:tc>
                  <a:txBody>
                    <a:bodyPr/>
                    <a:lstStyle/>
                    <a:p>
                      <a:pPr algn="l"/>
                      <a:r>
                        <a:rPr lang="es-MX" dirty="0"/>
                        <a:t>Idoneidad y adecuación del personal participante en el proyecto proponente</a:t>
                      </a:r>
                      <a:endParaRPr lang="es-CL" dirty="0"/>
                    </a:p>
                  </a:txBody>
                  <a:tcPr anchor="ctr">
                    <a:solidFill>
                      <a:schemeClr val="accent4">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L" dirty="0"/>
                        <a:t>20%</a:t>
                      </a:r>
                    </a:p>
                  </a:txBody>
                  <a:tcPr anchor="ctr">
                    <a:solidFill>
                      <a:schemeClr val="accent4">
                        <a:lumMod val="40000"/>
                        <a:lumOff val="60000"/>
                      </a:schemeClr>
                    </a:solidFill>
                  </a:tcPr>
                </a:tc>
                <a:extLst>
                  <a:ext uri="{0D108BD9-81ED-4DB2-BD59-A6C34878D82A}">
                    <a16:rowId xmlns:a16="http://schemas.microsoft.com/office/drawing/2014/main" val="1034013748"/>
                  </a:ext>
                </a:extLst>
              </a:tr>
              <a:tr h="869847">
                <a:tc>
                  <a:txBody>
                    <a:bodyPr/>
                    <a:lstStyle/>
                    <a:p>
                      <a:pPr algn="l"/>
                      <a:r>
                        <a:rPr lang="es-MX" dirty="0"/>
                        <a:t>Resultados esperados del proyecto</a:t>
                      </a:r>
                      <a:endParaRPr lang="es-CL" dirty="0"/>
                    </a:p>
                  </a:txBody>
                  <a:tcPr anchor="ctr">
                    <a:solidFill>
                      <a:schemeClr val="accent4">
                        <a:lumMod val="40000"/>
                        <a:lumOff val="60000"/>
                      </a:schemeClr>
                    </a:solidFill>
                  </a:tcPr>
                </a:tc>
                <a:tc>
                  <a:txBody>
                    <a:bodyPr/>
                    <a:lstStyle/>
                    <a:p>
                      <a:pPr algn="ctr"/>
                      <a:r>
                        <a:rPr lang="es-CL" dirty="0"/>
                        <a:t>15%</a:t>
                      </a:r>
                    </a:p>
                  </a:txBody>
                  <a:tcPr anchor="ctr">
                    <a:solidFill>
                      <a:schemeClr val="accent4">
                        <a:lumMod val="40000"/>
                        <a:lumOff val="60000"/>
                      </a:schemeClr>
                    </a:solidFill>
                  </a:tcPr>
                </a:tc>
                <a:extLst>
                  <a:ext uri="{0D108BD9-81ED-4DB2-BD59-A6C34878D82A}">
                    <a16:rowId xmlns:a16="http://schemas.microsoft.com/office/drawing/2014/main" val="3993089196"/>
                  </a:ext>
                </a:extLst>
              </a:tr>
              <a:tr h="869847">
                <a:tc>
                  <a:txBody>
                    <a:bodyPr/>
                    <a:lstStyle/>
                    <a:p>
                      <a:pPr algn="l"/>
                      <a:r>
                        <a:rPr lang="es-CL" dirty="0"/>
                        <a:t>Presupuesto y Planificación</a:t>
                      </a:r>
                    </a:p>
                  </a:txBody>
                  <a:tcPr anchor="ctr">
                    <a:solidFill>
                      <a:schemeClr val="accent4">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L" dirty="0"/>
                        <a:t>15%</a:t>
                      </a:r>
                    </a:p>
                  </a:txBody>
                  <a:tcPr anchor="ctr">
                    <a:solidFill>
                      <a:schemeClr val="accent4">
                        <a:lumMod val="40000"/>
                        <a:lumOff val="60000"/>
                      </a:schemeClr>
                    </a:solidFill>
                  </a:tcPr>
                </a:tc>
                <a:extLst>
                  <a:ext uri="{0D108BD9-81ED-4DB2-BD59-A6C34878D82A}">
                    <a16:rowId xmlns:a16="http://schemas.microsoft.com/office/drawing/2014/main" val="3997423351"/>
                  </a:ext>
                </a:extLst>
              </a:tr>
            </a:tbl>
          </a:graphicData>
        </a:graphic>
      </p:graphicFrame>
    </p:spTree>
    <p:extLst>
      <p:ext uri="{BB962C8B-B14F-4D97-AF65-F5344CB8AC3E}">
        <p14:creationId xmlns:p14="http://schemas.microsoft.com/office/powerpoint/2010/main" val="1923702519"/>
      </p:ext>
    </p:extLst>
  </p:cSld>
  <p:clrMapOvr>
    <a:masterClrMapping/>
  </p:clrMapOvr>
</p:sld>
</file>

<file path=ppt/theme/theme1.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PT DADO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16003</TotalTime>
  <Words>4508</Words>
  <Application>Microsoft Macintosh PowerPoint</Application>
  <PresentationFormat>Panorámica</PresentationFormat>
  <Paragraphs>399</Paragraphs>
  <Slides>36</Slides>
  <Notes>34</Notes>
  <HiddenSlides>0</HiddenSlides>
  <MMClips>0</MMClips>
  <ScaleCrop>false</ScaleCrop>
  <HeadingPairs>
    <vt:vector size="6" baseType="variant">
      <vt:variant>
        <vt:lpstr>Fuentes usadas</vt:lpstr>
      </vt:variant>
      <vt:variant>
        <vt:i4>5</vt:i4>
      </vt:variant>
      <vt:variant>
        <vt:lpstr>Tema</vt:lpstr>
      </vt:variant>
      <vt:variant>
        <vt:i4>4</vt:i4>
      </vt:variant>
      <vt:variant>
        <vt:lpstr>Títulos de diapositiva</vt:lpstr>
      </vt:variant>
      <vt:variant>
        <vt:i4>36</vt:i4>
      </vt:variant>
    </vt:vector>
  </HeadingPairs>
  <TitlesOfParts>
    <vt:vector size="45" baseType="lpstr">
      <vt:lpstr>Arial</vt:lpstr>
      <vt:lpstr>Calibri</vt:lpstr>
      <vt:lpstr>Calibri Light</vt:lpstr>
      <vt:lpstr>Courier New</vt:lpstr>
      <vt:lpstr>Wingdings</vt:lpstr>
      <vt:lpstr>2_Diseño personalizado</vt:lpstr>
      <vt:lpstr>PPT DADO 1</vt:lpstr>
      <vt:lpstr>4_Diseño personalizado</vt:lpstr>
      <vt:lpstr>3_Diseño personalizado</vt:lpstr>
      <vt:lpstr>Presentación de PowerPoint</vt:lpstr>
      <vt:lpstr>Presentación de PowerPoint</vt:lpstr>
      <vt:lpstr>Presentación de PowerPoint</vt:lpstr>
      <vt:lpstr>Presentación de PowerPoint</vt:lpstr>
      <vt:lpstr>CONVOCATORIA ANILLOS 2024: PRESENTACIÓN EQUIPO</vt:lpstr>
      <vt:lpstr>CONVOCATORIA ANILLOS 2024: FECHAS IMPORTANTES</vt:lpstr>
      <vt:lpstr>ANILLO REGULAR DE TECNOLOGÍA 2024: ESENCIALES DEL CONCURSO</vt:lpstr>
      <vt:lpstr>ANILLO REGULAR DE TECNOLOGÍA 2024: REQUISITOS</vt:lpstr>
      <vt:lpstr>ANILLO REGULAR DE TECNOLOGÍA 2024: CRITERIOS DE EVALUACIÓN</vt:lpstr>
      <vt:lpstr>ANILLO TEMÁTICOS EN ÁREAS ESPECÍFICAS 2024: ESENCIALES DEL CONCURSO</vt:lpstr>
      <vt:lpstr>ANILLO TEMÁTICOS EN ÁREAS ESPECÍFICAS 2024: ESENCIALES DEL CONCURSO</vt:lpstr>
      <vt:lpstr>ANILLOS TEMÁTICOS EN ÁREAS ESPECÍFICAS 2024: CRITERIOS DE EVALUACIÓN</vt:lpstr>
      <vt:lpstr>CONVOCATORIA ANILLOS 2024: REQUISITOS INVESTIGADORES/AS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CONVOCATORIA ANILLOS 2024 : PATROCINIO UC</vt:lpstr>
      <vt:lpstr>Presentación de PowerPoint</vt:lpstr>
      <vt:lpstr>Presentación de PowerPoint</vt:lpstr>
      <vt:lpstr>PATROCINIO UC: DÓNDE ENCONTRAR LA INFORMACIÓN</vt:lpstr>
      <vt:lpstr>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Diego Cosmelli</dc:creator>
  <cp:lastModifiedBy>Antonia Ruiz Tagle Lahsen</cp:lastModifiedBy>
  <cp:revision>574</cp:revision>
  <dcterms:created xsi:type="dcterms:W3CDTF">2018-11-20T14:18:46Z</dcterms:created>
  <dcterms:modified xsi:type="dcterms:W3CDTF">2023-12-11T16:28:24Z</dcterms:modified>
</cp:coreProperties>
</file>