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  <p:sldMasterId id="2147483682" r:id="rId3"/>
    <p:sldMasterId id="2147483685" r:id="rId4"/>
  </p:sldMasterIdLst>
  <p:notesMasterIdLst>
    <p:notesMasterId r:id="rId28"/>
  </p:notesMasterIdLst>
  <p:sldIdLst>
    <p:sldId id="366" r:id="rId5"/>
    <p:sldId id="767" r:id="rId6"/>
    <p:sldId id="850" r:id="rId7"/>
    <p:sldId id="835" r:id="rId8"/>
    <p:sldId id="878" r:id="rId9"/>
    <p:sldId id="879" r:id="rId10"/>
    <p:sldId id="891" r:id="rId11"/>
    <p:sldId id="771" r:id="rId12"/>
    <p:sldId id="873" r:id="rId13"/>
    <p:sldId id="876" r:id="rId14"/>
    <p:sldId id="886" r:id="rId15"/>
    <p:sldId id="872" r:id="rId16"/>
    <p:sldId id="877" r:id="rId17"/>
    <p:sldId id="887" r:id="rId18"/>
    <p:sldId id="888" r:id="rId19"/>
    <p:sldId id="881" r:id="rId20"/>
    <p:sldId id="883" r:id="rId21"/>
    <p:sldId id="889" r:id="rId22"/>
    <p:sldId id="890" r:id="rId23"/>
    <p:sldId id="884" r:id="rId24"/>
    <p:sldId id="892" r:id="rId25"/>
    <p:sldId id="885" r:id="rId26"/>
    <p:sldId id="714" r:id="rId2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6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Elena Boisier" initials="" lastIdx="15" clrIdx="0"/>
  <p:cmAuthor id="2" name="Camila Serra" initials="CS" lastIdx="12" clrIdx="1"/>
  <p:cmAuthor id="3" name="Mónica Rodríguez" initials="MR" lastIdx="2" clrIdx="2">
    <p:extLst>
      <p:ext uri="{19B8F6BF-5375-455C-9EA6-DF929625EA0E}">
        <p15:presenceInfo xmlns:p15="http://schemas.microsoft.com/office/powerpoint/2012/main" userId="Mónica Rodrígu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886"/>
    <a:srgbClr val="9F6843"/>
    <a:srgbClr val="614029"/>
    <a:srgbClr val="9CD1E0"/>
    <a:srgbClr val="4E96AA"/>
    <a:srgbClr val="CF5A34"/>
    <a:srgbClr val="F4EFBF"/>
    <a:srgbClr val="FF9A3B"/>
    <a:srgbClr val="FEE83D"/>
    <a:srgbClr val="FF7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4"/>
    <p:restoredTop sz="96374" autoAdjust="0"/>
  </p:normalViewPr>
  <p:slideViewPr>
    <p:cSldViewPr snapToGrid="0" showGuides="1">
      <p:cViewPr varScale="1">
        <p:scale>
          <a:sx n="88" d="100"/>
          <a:sy n="88" d="100"/>
        </p:scale>
        <p:origin x="69" y="108"/>
      </p:cViewPr>
      <p:guideLst>
        <p:guide orient="horz" pos="3294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0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305CDF-D9FB-224C-8D09-D8BE54CA3160}" type="datetimeFigureOut">
              <a:rPr lang="es-CL" altLang="en-US"/>
              <a:pPr/>
              <a:t>17-01-2024</a:t>
            </a:fld>
            <a:endParaRPr lang="es-CL" alt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los estilos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s-CL" alt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290FF-77CE-4347-9D7E-0217A35DDA6F}" type="slidenum">
              <a:rPr lang="es-CL" altLang="en-US"/>
              <a:pPr/>
              <a:t>‹Nº›</a:t>
            </a:fld>
            <a:endParaRPr lang="es-CL" altLang="en-US" dirty="0"/>
          </a:p>
        </p:txBody>
      </p:sp>
    </p:spTree>
    <p:extLst>
      <p:ext uri="{BB962C8B-B14F-4D97-AF65-F5344CB8AC3E}">
        <p14:creationId xmlns:p14="http://schemas.microsoft.com/office/powerpoint/2010/main" val="1318607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>
            <a:extLst>
              <a:ext uri="{FF2B5EF4-FFF2-40B4-BE49-F238E27FC236}">
                <a16:creationId xmlns:a16="http://schemas.microsoft.com/office/drawing/2014/main" id="{77EDCCDB-73FE-504C-B77A-FE115AD007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>
            <a:extLst>
              <a:ext uri="{FF2B5EF4-FFF2-40B4-BE49-F238E27FC236}">
                <a16:creationId xmlns:a16="http://schemas.microsoft.com/office/drawing/2014/main" id="{2A1E070D-9EFF-FC4D-9A1D-6D10AB403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7412" name="Marcador de fecha 3">
            <a:extLst>
              <a:ext uri="{FF2B5EF4-FFF2-40B4-BE49-F238E27FC236}">
                <a16:creationId xmlns:a16="http://schemas.microsoft.com/office/drawing/2014/main" id="{4466C786-6F8E-DF4C-9137-AE85C4825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CL" dirty="0"/>
              <a:t>23/05/2018</a:t>
            </a:r>
          </a:p>
        </p:txBody>
      </p:sp>
      <p:sp>
        <p:nvSpPr>
          <p:cNvPr id="17413" name="Marcador de número de diapositiva 4">
            <a:extLst>
              <a:ext uri="{FF2B5EF4-FFF2-40B4-BE49-F238E27FC236}">
                <a16:creationId xmlns:a16="http://schemas.microsoft.com/office/drawing/2014/main" id="{FD8F17F1-EB1C-7444-B6C8-EDD4F546D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8C53159-3B93-DF47-B2C9-510C9B15DF67}" type="slidenum">
              <a:rPr lang="es-ES" altLang="es-CL"/>
              <a:pPr/>
              <a:t>2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5758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11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4234630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12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331939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13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410908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14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696576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Si cuenta con una publicación con fecha de publicación 2019, 2020 o 2021 y afiliación UC y no se encuentra previamente cargada en la plataforma, puede crear la publicación en el botón “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Agregar nueva publicación</a:t>
            </a:r>
            <a:r>
              <a:rPr lang="es-ES" dirty="0"/>
              <a:t>”. Para enviar y crear este nuevo registro, deberá adjuntar un respaldo.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Se puede cargar una publicación en caso que no aparezca en la plataforma PREI 2022, pero debe considerar que la publicación sea efectivamente con fecha de publicación 2019, 2020 o 2021. Si una publicación está indexada o tiene fecha de </a:t>
            </a:r>
            <a:r>
              <a:rPr lang="es-ES" dirty="0" err="1"/>
              <a:t>early</a:t>
            </a:r>
            <a:r>
              <a:rPr lang="es-ES" dirty="0"/>
              <a:t> Access 2021, pero fecha oficial de publicación 2022, no será considerada para la presente convocatoria pero será cargada para el concurso PREI 2023.</a:t>
            </a:r>
          </a:p>
          <a:p>
            <a:endParaRPr lang="es-ES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15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4031760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Si cuenta con una publicación con fecha de publicación 2019, 2020 o 2021 y afiliación UC y no se encuentra previamente cargada en la plataforma, puede crear la publicación en el botón “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Agregar nueva publicación</a:t>
            </a:r>
            <a:r>
              <a:rPr lang="es-ES" dirty="0"/>
              <a:t>”. Para enviar y crear este nuevo registro, deberá adjuntar un respaldo.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Se puede cargar una publicación en caso que no aparezca en la plataforma PREI 2022, pero debe considerar que la publicación sea efectivamente con fecha de publicación 2019, 2020 o 2021. Si una publicación está indexada o tiene fecha de </a:t>
            </a:r>
            <a:r>
              <a:rPr lang="es-ES" dirty="0" err="1"/>
              <a:t>early</a:t>
            </a:r>
            <a:r>
              <a:rPr lang="es-ES" dirty="0"/>
              <a:t> Access 2021, pero fecha oficial de publicación 2022, no será considerada para la presente convocatoria pero será cargada para el concurso PREI 2023.</a:t>
            </a:r>
          </a:p>
          <a:p>
            <a:endParaRPr lang="es-ES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16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863161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ＭＳ Ｐゴシック" charset="0"/>
              </a:rPr>
              <a:t>*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fecha que se considera para determinar el año de la publicación es aquella publicada en las Bases de Datos de las indexaciones antes señaladas.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17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307126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ＭＳ Ｐゴシック" charset="0"/>
              </a:rPr>
              <a:t>*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fecha que se considera para determinar el año de la publicación es aquella publicada en las Bases de Datos de las indexaciones antes señaladas.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18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3880745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ＭＳ Ｐゴシック" charset="0"/>
              </a:rPr>
              <a:t>*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fecha que se considera para determinar el año de la publicación es aquella publicada en las Bases de Datos de las indexaciones antes señaladas.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19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4271313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ＭＳ Ｐゴシック" charset="0"/>
              </a:rPr>
              <a:t>*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fecha que se considera para determinar el año de la publicación es aquella publicada en las Bases de Datos de las indexaciones antes señaladas.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20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93732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>
            <a:extLst>
              <a:ext uri="{FF2B5EF4-FFF2-40B4-BE49-F238E27FC236}">
                <a16:creationId xmlns:a16="http://schemas.microsoft.com/office/drawing/2014/main" id="{77EDCCDB-73FE-504C-B77A-FE115AD007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>
            <a:extLst>
              <a:ext uri="{FF2B5EF4-FFF2-40B4-BE49-F238E27FC236}">
                <a16:creationId xmlns:a16="http://schemas.microsoft.com/office/drawing/2014/main" id="{2A1E070D-9EFF-FC4D-9A1D-6D10AB403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7412" name="Marcador de fecha 3">
            <a:extLst>
              <a:ext uri="{FF2B5EF4-FFF2-40B4-BE49-F238E27FC236}">
                <a16:creationId xmlns:a16="http://schemas.microsoft.com/office/drawing/2014/main" id="{4466C786-6F8E-DF4C-9137-AE85C4825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CL" dirty="0"/>
              <a:t>23/05/2018</a:t>
            </a:r>
          </a:p>
        </p:txBody>
      </p:sp>
      <p:sp>
        <p:nvSpPr>
          <p:cNvPr id="17413" name="Marcador de número de diapositiva 4">
            <a:extLst>
              <a:ext uri="{FF2B5EF4-FFF2-40B4-BE49-F238E27FC236}">
                <a16:creationId xmlns:a16="http://schemas.microsoft.com/office/drawing/2014/main" id="{FD8F17F1-EB1C-7444-B6C8-EDD4F546D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8C53159-3B93-DF47-B2C9-510C9B15DF67}" type="slidenum">
              <a:rPr lang="es-ES" altLang="es-CL"/>
              <a:pPr/>
              <a:t>3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90953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ＭＳ Ｐゴシック" charset="0"/>
              </a:rPr>
              <a:t>*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fecha que se considera para determinar el año de la publicación es aquella publicada en las Bases de Datos de las indexaciones antes señaladas.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21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3419274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ＭＳ Ｐゴシック" charset="0"/>
              </a:rPr>
              <a:t>*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fecha que se considera para determinar el año de la publicación es aquella publicada en las Bases de Datos de las indexaciones antes señaladas.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22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302228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4</a:t>
            </a:fld>
            <a:endParaRPr lang="es-CL" altLang="en-US" dirty="0"/>
          </a:p>
        </p:txBody>
      </p:sp>
    </p:spTree>
    <p:extLst>
      <p:ext uri="{BB962C8B-B14F-4D97-AF65-F5344CB8AC3E}">
        <p14:creationId xmlns:p14="http://schemas.microsoft.com/office/powerpoint/2010/main" val="375674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5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05086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6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77935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7</a:t>
            </a:fld>
            <a:endParaRPr lang="es-CL" altLang="en-US" dirty="0"/>
          </a:p>
        </p:txBody>
      </p:sp>
    </p:spTree>
    <p:extLst>
      <p:ext uri="{BB962C8B-B14F-4D97-AF65-F5344CB8AC3E}">
        <p14:creationId xmlns:p14="http://schemas.microsoft.com/office/powerpoint/2010/main" val="163367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8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352284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9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31576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90FF-77CE-4347-9D7E-0217A35DDA6F}" type="slidenum">
              <a:rPr lang="es-CL" altLang="en-US" smtClean="0"/>
              <a:pPr/>
              <a:t>10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72811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03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6384" y="274639"/>
            <a:ext cx="11148483" cy="7381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6384" y="1776413"/>
            <a:ext cx="10972800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8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70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092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992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13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esarrollo de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0845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charset="-128"/>
              </a:defRPr>
            </a:lvl1pPr>
          </a:lstStyle>
          <a:p>
            <a:fld id="{DF5F6583-5051-464A-988A-61961A917DE5}" type="datetimeFigureOut">
              <a:rPr lang="es-ES" altLang="es-CL"/>
              <a:pPr/>
              <a:t>17/01/2024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169584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295400" y="6356351"/>
            <a:ext cx="87418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charset="-128"/>
              </a:defRPr>
            </a:lvl1pPr>
          </a:lstStyle>
          <a:p>
            <a:fld id="{B80E3A72-E279-B243-9C9A-50FDBA96B563}" type="slidenum">
              <a:rPr lang="es-ES" altLang="es-CL"/>
              <a:pPr/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17763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99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25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992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99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6384" y="274639"/>
            <a:ext cx="11148483" cy="7381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6384" y="1776413"/>
            <a:ext cx="10972800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72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07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55" r:id="rId2"/>
    <p:sldLayoutId id="2147483846" r:id="rId3"/>
    <p:sldLayoutId id="2147483856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Rectángulo 10"/>
          <p:cNvSpPr/>
          <p:nvPr userDrawn="1"/>
        </p:nvSpPr>
        <p:spPr>
          <a:xfrm rot="5400000">
            <a:off x="2863851" y="-2410884"/>
            <a:ext cx="6464300" cy="11679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7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365125" indent="92075"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630238" indent="-2413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982663" indent="-2682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981075" indent="847725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 rot="5400000">
            <a:off x="2863851" y="-2410884"/>
            <a:ext cx="6464300" cy="116797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" name="Rectángulo 8"/>
          <p:cNvSpPr/>
          <p:nvPr userDrawn="1"/>
        </p:nvSpPr>
        <p:spPr>
          <a:xfrm rot="5400000">
            <a:off x="2863851" y="-2410884"/>
            <a:ext cx="6464300" cy="1167976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3.amazonaws.com/documentos.anid.cl/centros/concursos/2024/FondequipMayor/Compromiso_Institucional_Fondequip_Mayor_2024.docx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investigacion.uc.cl/wp-content/uploads/2023/09/CARTA-APORTES-FACULTAD-UC-PRINCIPAL-EQY-2024.do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nvestigacion.uc.cl/wp-content/uploads/2023/09/CARTA-SOLICITUD-APORTES-VRI-EQY-2024.doc" TargetMode="External"/><Relationship Id="rId5" Type="http://schemas.openxmlformats.org/officeDocument/2006/relationships/hyperlink" Target="https://investigacion.uc.cl/wp-content/uploads/2023/09/DOI-COORDINADOR-A-RESPONSABLE-EQY-2024.doc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s3.amazonaws.com/documentos.anid.cl/centros/concursos/2024/FondequipMayor/Carta_Acuerdo_Instituciones_Fondequip_Mayor_2024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3.amazonaws.com/documentos.anid.cl/centros/concursos/2024/FondequipMayor/Carta_Acuerdo_Instituciones_Fondequip_Mayor_2024.docx" TargetMode="External"/><Relationship Id="rId5" Type="http://schemas.openxmlformats.org/officeDocument/2006/relationships/hyperlink" Target="https://investigacion.uc.cl/wp-content/uploads/2023/09/CARTA-APORTES-FACULTAD-UC-ASOCIADA-EQY-2024.doc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irtable.com/apprDjqaNWATkWaBh/shrZvBYb5R9F3niba" TargetMode="External"/><Relationship Id="rId3" Type="http://schemas.openxmlformats.org/officeDocument/2006/relationships/hyperlink" Target="https://anid.cl/calendario-concursos/jsf/jet-engine/tax/ano:872/" TargetMode="External"/><Relationship Id="rId7" Type="http://schemas.openxmlformats.org/officeDocument/2006/relationships/hyperlink" Target="https://investigacion.uc.cl/concursos/v-concurso-de-equipamiento-cientifico-y-tecnologico-mayor-fondequip-mayor-2024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yuda.anid.cl/hc/es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youtube.com/watch?v=fjPAjNMjDQM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anid.cl/concursos/concurso-de-equipamiento-cientifico-y-tecnologico-mayor-2024/" TargetMode="External"/><Relationship Id="rId9" Type="http://schemas.openxmlformats.org/officeDocument/2006/relationships/hyperlink" Target="https://airtable.com/apprDjqaNWATkWaBh/shrnyRjJnotsRlooJ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uc_fondequip@uc.c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n 5" descr="UC lineal TR-0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6" y="1727200"/>
            <a:ext cx="53181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A5C6698-72FF-B74B-B198-C936A8465865}"/>
              </a:ext>
            </a:extLst>
          </p:cNvPr>
          <p:cNvSpPr/>
          <p:nvPr/>
        </p:nvSpPr>
        <p:spPr>
          <a:xfrm>
            <a:off x="696383" y="1146047"/>
            <a:ext cx="10902904" cy="5048271"/>
          </a:xfrm>
          <a:prstGeom prst="roundRect">
            <a:avLst>
              <a:gd name="adj" fmla="val 34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9C0B2C5-D450-5245-9C15-C4DE033B2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81" y="303221"/>
            <a:ext cx="1091406" cy="10914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A05FD5-E8BA-584E-9D49-35B31D4A01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" r="87475" b="65781"/>
          <a:stretch/>
        </p:blipFill>
        <p:spPr>
          <a:xfrm>
            <a:off x="10259786" y="4987961"/>
            <a:ext cx="1985016" cy="1793831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6C3C6EE4-6B0A-44AA-A4A9-78C07DDF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709BE9D-C704-46F6-B5B2-42F69F4DF988}"/>
              </a:ext>
            </a:extLst>
          </p:cNvPr>
          <p:cNvSpPr txBox="1">
            <a:spLocks/>
          </p:cNvSpPr>
          <p:nvPr/>
        </p:nvSpPr>
        <p:spPr>
          <a:xfrm>
            <a:off x="696383" y="419314"/>
            <a:ext cx="9487277" cy="63478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DOCUMENTOS UC BENEFICIARIA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2C6794A-A5B0-4043-86EF-5F7DFC18F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07075"/>
              </p:ext>
            </p:extLst>
          </p:nvPr>
        </p:nvGraphicFramePr>
        <p:xfrm>
          <a:off x="1020732" y="1505713"/>
          <a:ext cx="10093582" cy="393453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324796">
                  <a:extLst>
                    <a:ext uri="{9D8B030D-6E8A-4147-A177-3AD203B41FA5}">
                      <a16:colId xmlns:a16="http://schemas.microsoft.com/office/drawing/2014/main" val="52556977"/>
                    </a:ext>
                  </a:extLst>
                </a:gridCol>
                <a:gridCol w="1261469">
                  <a:extLst>
                    <a:ext uri="{9D8B030D-6E8A-4147-A177-3AD203B41FA5}">
                      <a16:colId xmlns:a16="http://schemas.microsoft.com/office/drawing/2014/main" val="1305211877"/>
                    </a:ext>
                  </a:extLst>
                </a:gridCol>
                <a:gridCol w="1456346">
                  <a:extLst>
                    <a:ext uri="{9D8B030D-6E8A-4147-A177-3AD203B41FA5}">
                      <a16:colId xmlns:a16="http://schemas.microsoft.com/office/drawing/2014/main" val="579978227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982819098"/>
                    </a:ext>
                  </a:extLst>
                </a:gridCol>
                <a:gridCol w="1137557">
                  <a:extLst>
                    <a:ext uri="{9D8B030D-6E8A-4147-A177-3AD203B41FA5}">
                      <a16:colId xmlns:a16="http://schemas.microsoft.com/office/drawing/2014/main" val="1371632941"/>
                    </a:ext>
                  </a:extLst>
                </a:gridCol>
                <a:gridCol w="2726871">
                  <a:extLst>
                    <a:ext uri="{9D8B030D-6E8A-4147-A177-3AD203B41FA5}">
                      <a16:colId xmlns:a16="http://schemas.microsoft.com/office/drawing/2014/main" val="3427258975"/>
                    </a:ext>
                  </a:extLst>
                </a:gridCol>
              </a:tblGrid>
              <a:tr h="418140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Cartas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Enviada por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Gestionada por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Requerida por 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Firmada por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Detalles</a:t>
                      </a:r>
                      <a:endParaRPr lang="es-C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56884"/>
                  </a:ext>
                </a:extLst>
              </a:tr>
              <a:tr h="418140"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hlinkClick r:id="rId5"/>
                        </a:rPr>
                        <a:t>DECLARACION OBLIGATORIA DOI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Postulante</a:t>
                      </a:r>
                      <a:endParaRPr lang="es-C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Facultad del/de la Coordinador/a Responsable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DINV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Decano/a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Sólo es necesaria la DOI del/de la Coordinador/a Responsable</a:t>
                      </a:r>
                      <a:endParaRPr lang="es-CL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88268"/>
                  </a:ext>
                </a:extLst>
              </a:tr>
              <a:tr h="590315"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hlinkClick r:id="rId6"/>
                        </a:rPr>
                        <a:t>CARTA SOLICITUD APORTE VRI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Postulante</a:t>
                      </a:r>
                      <a:endParaRPr lang="es-C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/>
                        <a:t>Facultad del/de la Coordinador/a Responsable</a:t>
                      </a:r>
                      <a:endParaRPr lang="es-CL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DINV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/>
                        <a:t>Decano/a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Máximo a solicitar: 10% del costo del ítem A.1 Equipamiento.</a:t>
                      </a:r>
                    </a:p>
                    <a:p>
                      <a:r>
                        <a:rPr lang="es-CL" sz="1200" dirty="0"/>
                        <a:t>El uso del aporte debe seguir el orden de prioridad indicado en las bases.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348799"/>
                  </a:ext>
                </a:extLst>
              </a:tr>
              <a:tr h="538056"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hlinkClick r:id="rId7"/>
                        </a:rPr>
                        <a:t>CARTA APORTE FACULTAD UC BENEFICIARIA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Postulante</a:t>
                      </a:r>
                      <a:endParaRPr lang="es-C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/>
                        <a:t>Facultad/es que participa/n en la postulación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DINV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/>
                        <a:t>Decano/a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/>
                        <a:t>Una carta por cada Facultad UC que participe en la postulación.</a:t>
                      </a:r>
                    </a:p>
                    <a:p>
                      <a:endParaRPr lang="es-CL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25874"/>
                  </a:ext>
                </a:extLst>
              </a:tr>
              <a:tr h="590315"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hlinkClick r:id="rId8"/>
                        </a:rPr>
                        <a:t>CARTA COMPROMISO INSTITUCIONAL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Postulante</a:t>
                      </a:r>
                      <a:endParaRPr lang="es-C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200" dirty="0"/>
                        <a:t>DINV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ANID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200" dirty="0"/>
                        <a:t>VRI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69662"/>
                  </a:ext>
                </a:extLst>
              </a:tr>
              <a:tr h="691787"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hlinkClick r:id="rId9"/>
                        </a:rPr>
                        <a:t>CARTA TIPO ACUERDO ENTRE INSTITUCIÓN BENEFICIARIA Y ASOCIADA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Postulante</a:t>
                      </a:r>
                      <a:endParaRPr lang="es-C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DINV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ANID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VRI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Una carta por cada Institución Asociada participe en la postulación.</a:t>
                      </a:r>
                    </a:p>
                    <a:p>
                      <a:endParaRPr lang="es-CL" sz="1200" dirty="0"/>
                    </a:p>
                    <a:p>
                      <a:r>
                        <a:rPr lang="es-CL" sz="1200" dirty="0"/>
                        <a:t>LA UC ES LA ÚLTIMA EN FIRMAR.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6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28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A5C6698-72FF-B74B-B198-C936A8465865}"/>
              </a:ext>
            </a:extLst>
          </p:cNvPr>
          <p:cNvSpPr/>
          <p:nvPr/>
        </p:nvSpPr>
        <p:spPr>
          <a:xfrm>
            <a:off x="696383" y="1146047"/>
            <a:ext cx="10902904" cy="5048271"/>
          </a:xfrm>
          <a:prstGeom prst="roundRect">
            <a:avLst>
              <a:gd name="adj" fmla="val 34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9C0B2C5-D450-5245-9C15-C4DE033B2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81" y="303221"/>
            <a:ext cx="1091406" cy="10914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A05FD5-E8BA-584E-9D49-35B31D4A01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" r="87475" b="65781"/>
          <a:stretch/>
        </p:blipFill>
        <p:spPr>
          <a:xfrm>
            <a:off x="9520697" y="3846853"/>
            <a:ext cx="3065773" cy="2770496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6C3C6EE4-6B0A-44AA-A4A9-78C07DDF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709BE9D-C704-46F6-B5B2-42F69F4DF988}"/>
              </a:ext>
            </a:extLst>
          </p:cNvPr>
          <p:cNvSpPr txBox="1">
            <a:spLocks/>
          </p:cNvSpPr>
          <p:nvPr/>
        </p:nvSpPr>
        <p:spPr>
          <a:xfrm>
            <a:off x="696383" y="419314"/>
            <a:ext cx="9487277" cy="63478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DOCUMENTOS UC ASOCIADA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2C6794A-A5B0-4043-86EF-5F7DFC18F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60265"/>
              </p:ext>
            </p:extLst>
          </p:nvPr>
        </p:nvGraphicFramePr>
        <p:xfrm>
          <a:off x="1020733" y="1505713"/>
          <a:ext cx="9221776" cy="293565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23998">
                  <a:extLst>
                    <a:ext uri="{9D8B030D-6E8A-4147-A177-3AD203B41FA5}">
                      <a16:colId xmlns:a16="http://schemas.microsoft.com/office/drawing/2014/main" val="52556977"/>
                    </a:ext>
                  </a:extLst>
                </a:gridCol>
                <a:gridCol w="1152513">
                  <a:extLst>
                    <a:ext uri="{9D8B030D-6E8A-4147-A177-3AD203B41FA5}">
                      <a16:colId xmlns:a16="http://schemas.microsoft.com/office/drawing/2014/main" val="1305211877"/>
                    </a:ext>
                  </a:extLst>
                </a:gridCol>
                <a:gridCol w="1675915">
                  <a:extLst>
                    <a:ext uri="{9D8B030D-6E8A-4147-A177-3AD203B41FA5}">
                      <a16:colId xmlns:a16="http://schemas.microsoft.com/office/drawing/2014/main" val="579978227"/>
                    </a:ext>
                  </a:extLst>
                </a:gridCol>
                <a:gridCol w="929298">
                  <a:extLst>
                    <a:ext uri="{9D8B030D-6E8A-4147-A177-3AD203B41FA5}">
                      <a16:colId xmlns:a16="http://schemas.microsoft.com/office/drawing/2014/main" val="982819098"/>
                    </a:ext>
                  </a:extLst>
                </a:gridCol>
                <a:gridCol w="1551139">
                  <a:extLst>
                    <a:ext uri="{9D8B030D-6E8A-4147-A177-3AD203B41FA5}">
                      <a16:colId xmlns:a16="http://schemas.microsoft.com/office/drawing/2014/main" val="1371632941"/>
                    </a:ext>
                  </a:extLst>
                </a:gridCol>
                <a:gridCol w="1788913">
                  <a:extLst>
                    <a:ext uri="{9D8B030D-6E8A-4147-A177-3AD203B41FA5}">
                      <a16:colId xmlns:a16="http://schemas.microsoft.com/office/drawing/2014/main" val="3427258975"/>
                    </a:ext>
                  </a:extLst>
                </a:gridCol>
              </a:tblGrid>
              <a:tr h="698966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Cartas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Enviada por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Gestionada por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Requerida por 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Firmada por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Detalles</a:t>
                      </a:r>
                      <a:endParaRPr lang="es-C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56884"/>
                  </a:ext>
                </a:extLst>
              </a:tr>
              <a:tr h="978553"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hlinkClick r:id="rId5"/>
                        </a:rPr>
                        <a:t>CARTA APORTE FACULTAD UC ASOCIADA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Postulante</a:t>
                      </a:r>
                      <a:endParaRPr lang="es-C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/>
                        <a:t>Facultad/es que participa/n en la postulación</a:t>
                      </a:r>
                      <a:endParaRPr lang="es-CL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DINV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/>
                        <a:t>Decano/a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/>
                        <a:t>Una carta por cada Facultad UC que participe en la postulación.</a:t>
                      </a:r>
                    </a:p>
                    <a:p>
                      <a:endParaRPr lang="es-CL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25874"/>
                  </a:ext>
                </a:extLst>
              </a:tr>
              <a:tr h="1258139"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hlinkClick r:id="rId6"/>
                        </a:rPr>
                        <a:t>CARTA TIPO ACUERDO ENTRE INSTITUCIÓN BENEFICIARIA Y ASOCIADA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Postulante</a:t>
                      </a:r>
                      <a:endParaRPr lang="es-C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/>
                        <a:t>DINV</a:t>
                      </a:r>
                    </a:p>
                    <a:p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ANID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VRI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Firma la UC como Institución Asociada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6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44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1EDB0CFF-CB94-4DEA-8E68-5499FB5FC390}"/>
              </a:ext>
            </a:extLst>
          </p:cNvPr>
          <p:cNvSpPr/>
          <p:nvPr/>
        </p:nvSpPr>
        <p:spPr>
          <a:xfrm>
            <a:off x="696383" y="1146047"/>
            <a:ext cx="10902904" cy="5048271"/>
          </a:xfrm>
          <a:prstGeom prst="roundRect">
            <a:avLst>
              <a:gd name="adj" fmla="val 34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383" y="419314"/>
            <a:ext cx="9487277" cy="634786"/>
          </a:xfrm>
        </p:spPr>
        <p:txBody>
          <a:bodyPr/>
          <a:lstStyle/>
          <a:p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LINKS DE INTERÉS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29423BA-CF19-2645-A39A-10CBD6A9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83" y="1146048"/>
            <a:ext cx="6074531" cy="5388863"/>
          </a:xfrm>
          <a:ln w="28575" cmpd="sng">
            <a:noFill/>
          </a:ln>
        </p:spPr>
        <p:txBody>
          <a:bodyPr/>
          <a:lstStyle/>
          <a:p>
            <a:pPr algn="just"/>
            <a:endParaRPr lang="es-ES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s-E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INFORMACION ANID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0" indent="0" algn="just">
              <a:buNone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Calendario ANID: </a:t>
            </a:r>
            <a:r>
              <a:rPr lang="es-C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Calendario Convocatoria Concursos – ANID</a:t>
            </a:r>
            <a:endParaRPr lang="es-C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Sitio Web concurso: </a:t>
            </a:r>
            <a:r>
              <a:rPr lang="es-MX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Concurso de Equipamiento Científico y Tecnológico Mayor 2024 – ANID</a:t>
            </a:r>
            <a:endParaRPr lang="es-MX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Taller ANID: </a:t>
            </a:r>
            <a:r>
              <a:rPr lang="es-C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VIDEO TALLER ANID</a:t>
            </a:r>
            <a:endParaRPr lang="es-C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Preguntas y respuestas ANID: </a:t>
            </a:r>
            <a:r>
              <a:rPr lang="es-ES_tradnl" sz="16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plataforma Ayuda ANID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E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E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INFORMACION DINV:</a:t>
            </a:r>
          </a:p>
          <a:p>
            <a:pPr marL="0" indent="0" algn="just">
              <a:buNone/>
            </a:pPr>
            <a:endParaRPr lang="es-E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Página web concurso: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AQUÍ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Formulario de Expresión de interés: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AQUÍ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Formulario de Patrocinio Institucional UC: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AQUÍ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C0B2C5-D450-5245-9C15-C4DE033B2A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81" y="303221"/>
            <a:ext cx="1091406" cy="10914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D0C780-A925-734A-B039-E6807D8988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89" y="1896927"/>
            <a:ext cx="3804014" cy="32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8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1708BD5-6039-2346-8CB1-284A8B1269C4}"/>
              </a:ext>
            </a:extLst>
          </p:cNvPr>
          <p:cNvSpPr/>
          <p:nvPr/>
        </p:nvSpPr>
        <p:spPr>
          <a:xfrm>
            <a:off x="533097" y="930080"/>
            <a:ext cx="11066190" cy="5508605"/>
          </a:xfrm>
          <a:prstGeom prst="roundRect">
            <a:avLst>
              <a:gd name="adj" fmla="val 34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383" y="419314"/>
            <a:ext cx="9487277" cy="634786"/>
          </a:xfrm>
        </p:spPr>
        <p:txBody>
          <a:bodyPr/>
          <a:lstStyle/>
          <a:p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FICHA WEB CONCURSO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9C0B2C5-D450-5245-9C15-C4DE033B2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81" y="303221"/>
            <a:ext cx="1091406" cy="10914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73E6B1-EFAF-244E-84AC-D1890F623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49" y="4240827"/>
            <a:ext cx="1703608" cy="231395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B5B903C-6799-4C2A-9079-13DF57C540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84"/>
          <a:stretch/>
        </p:blipFill>
        <p:spPr>
          <a:xfrm>
            <a:off x="1021217" y="1178120"/>
            <a:ext cx="7413900" cy="164170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3612B03-060E-47E9-8EB0-E037F33BD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16" y="2751445"/>
            <a:ext cx="7413901" cy="3556823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B28D2378-BBE8-4712-A3A2-240AA5442E90}"/>
              </a:ext>
            </a:extLst>
          </p:cNvPr>
          <p:cNvSpPr/>
          <p:nvPr/>
        </p:nvSpPr>
        <p:spPr>
          <a:xfrm>
            <a:off x="2454728" y="2047754"/>
            <a:ext cx="718457" cy="558185"/>
          </a:xfrm>
          <a:prstGeom prst="ellipse">
            <a:avLst/>
          </a:prstGeom>
          <a:noFill/>
          <a:ln w="38100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90B4521-38AC-47A6-80A8-FA20DF0F7F25}"/>
              </a:ext>
            </a:extLst>
          </p:cNvPr>
          <p:cNvSpPr/>
          <p:nvPr/>
        </p:nvSpPr>
        <p:spPr>
          <a:xfrm>
            <a:off x="4065813" y="3217589"/>
            <a:ext cx="718457" cy="558185"/>
          </a:xfrm>
          <a:prstGeom prst="ellipse">
            <a:avLst/>
          </a:prstGeom>
          <a:noFill/>
          <a:ln w="38100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Flecha: curvada hacia la derecha 21">
            <a:extLst>
              <a:ext uri="{FF2B5EF4-FFF2-40B4-BE49-F238E27FC236}">
                <a16:creationId xmlns:a16="http://schemas.microsoft.com/office/drawing/2014/main" id="{C67FEA14-33B5-4E6F-8DD1-9BDD9C2C6070}"/>
              </a:ext>
            </a:extLst>
          </p:cNvPr>
          <p:cNvSpPr/>
          <p:nvPr/>
        </p:nvSpPr>
        <p:spPr>
          <a:xfrm rot="20219297">
            <a:off x="696383" y="3015343"/>
            <a:ext cx="446617" cy="740228"/>
          </a:xfrm>
          <a:prstGeom prst="curvedRightArrow">
            <a:avLst/>
          </a:prstGeom>
          <a:noFill/>
          <a:ln w="28575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0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1708BD5-6039-2346-8CB1-284A8B1269C4}"/>
              </a:ext>
            </a:extLst>
          </p:cNvPr>
          <p:cNvSpPr/>
          <p:nvPr/>
        </p:nvSpPr>
        <p:spPr>
          <a:xfrm>
            <a:off x="482573" y="1110343"/>
            <a:ext cx="11066190" cy="5377328"/>
          </a:xfrm>
          <a:prstGeom prst="roundRect">
            <a:avLst>
              <a:gd name="adj" fmla="val 34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383" y="419314"/>
            <a:ext cx="9487277" cy="634786"/>
          </a:xfrm>
        </p:spPr>
        <p:txBody>
          <a:bodyPr/>
          <a:lstStyle/>
          <a:p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FICHA WEB CONCURSO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9C0B2C5-D450-5245-9C15-C4DE033B2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81" y="303221"/>
            <a:ext cx="1091406" cy="10914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73E6B1-EFAF-244E-84AC-D1890F623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49" y="4240827"/>
            <a:ext cx="1703608" cy="2313952"/>
          </a:xfrm>
          <a:prstGeom prst="rect">
            <a:avLst/>
          </a:prstGeom>
        </p:spPr>
      </p:pic>
      <p:sp>
        <p:nvSpPr>
          <p:cNvPr id="22" name="Flecha: curvada hacia la derecha 21">
            <a:extLst>
              <a:ext uri="{FF2B5EF4-FFF2-40B4-BE49-F238E27FC236}">
                <a16:creationId xmlns:a16="http://schemas.microsoft.com/office/drawing/2014/main" id="{C67FEA14-33B5-4E6F-8DD1-9BDD9C2C6070}"/>
              </a:ext>
            </a:extLst>
          </p:cNvPr>
          <p:cNvSpPr/>
          <p:nvPr/>
        </p:nvSpPr>
        <p:spPr>
          <a:xfrm rot="20219297">
            <a:off x="636143" y="3055485"/>
            <a:ext cx="446617" cy="740228"/>
          </a:xfrm>
          <a:prstGeom prst="curvedRightArrow">
            <a:avLst/>
          </a:prstGeom>
          <a:noFill/>
          <a:ln w="28575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2358E83-8D43-48BC-A3B4-ED5CC2883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75" y="1238025"/>
            <a:ext cx="7943850" cy="206692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E64B1C5-5019-4938-8AEF-635F12CFEA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9382"/>
          <a:stretch/>
        </p:blipFill>
        <p:spPr>
          <a:xfrm>
            <a:off x="6524625" y="3267754"/>
            <a:ext cx="2628900" cy="143487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FA1E51B-4664-4A56-B826-B3293A055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304951"/>
            <a:ext cx="5350411" cy="1397678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B28D2378-BBE8-4712-A3A2-240AA5442E90}"/>
              </a:ext>
            </a:extLst>
          </p:cNvPr>
          <p:cNvSpPr/>
          <p:nvPr/>
        </p:nvSpPr>
        <p:spPr>
          <a:xfrm>
            <a:off x="6789290" y="1815647"/>
            <a:ext cx="2240411" cy="780596"/>
          </a:xfrm>
          <a:prstGeom prst="ellipse">
            <a:avLst/>
          </a:prstGeom>
          <a:noFill/>
          <a:ln w="38100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90B4521-38AC-47A6-80A8-FA20DF0F7F25}"/>
              </a:ext>
            </a:extLst>
          </p:cNvPr>
          <p:cNvSpPr/>
          <p:nvPr/>
        </p:nvSpPr>
        <p:spPr>
          <a:xfrm>
            <a:off x="6805575" y="2530330"/>
            <a:ext cx="2240411" cy="774620"/>
          </a:xfrm>
          <a:prstGeom prst="ellipse">
            <a:avLst/>
          </a:prstGeom>
          <a:noFill/>
          <a:ln w="38100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082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81F53047-F853-A34E-82B9-7D5EAF6825CF}"/>
              </a:ext>
            </a:extLst>
          </p:cNvPr>
          <p:cNvSpPr/>
          <p:nvPr/>
        </p:nvSpPr>
        <p:spPr>
          <a:xfrm>
            <a:off x="359600" y="1034443"/>
            <a:ext cx="11375200" cy="5507956"/>
          </a:xfrm>
          <a:prstGeom prst="roundRect">
            <a:avLst>
              <a:gd name="adj" fmla="val 34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655" y="419314"/>
            <a:ext cx="10017373" cy="634786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EXPRESIONES DE INTERÉS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552656" y="1034443"/>
            <a:ext cx="9631004" cy="1965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93DC4D92-41A0-F44D-B26F-273CAFFCA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578" y="-73152"/>
            <a:ext cx="6047979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DFDE6B-DEEB-4C54-A2F1-E9C4CD0D1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97" y="419314"/>
            <a:ext cx="1065572" cy="10655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CA06D3-555A-4789-91FE-AC3A3C0CC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31" y="1198128"/>
            <a:ext cx="3236105" cy="524055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C1A85B6-1509-473D-9EBE-67C5272F2E2B}"/>
              </a:ext>
            </a:extLst>
          </p:cNvPr>
          <p:cNvSpPr txBox="1"/>
          <p:nvPr/>
        </p:nvSpPr>
        <p:spPr>
          <a:xfrm>
            <a:off x="5001986" y="2002971"/>
            <a:ext cx="4718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INFORMACIÓN GENERAL DE LA POSTULACIÓN: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dirty="0">
              <a:highlight>
                <a:srgbClr val="00FFFF"/>
              </a:highligh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TÍTULO DEL PROYECTO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NOMBRE DEL EQUIPO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TIPO EQUIPAMIENTO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GRUPO EQUIPAMIENTO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ROL PARTICIPACIÓN UC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DATOS INVESTIGADOR/A UC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INSTITUCIONES ASOCIADAS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COSTO DEL EQUIPO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MONTO SOLICITUD ANID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MONTO SOLICITUD VRI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RESTRICCIONES INCOMPATIBILIDADES</a:t>
            </a:r>
          </a:p>
        </p:txBody>
      </p:sp>
    </p:spTree>
    <p:extLst>
      <p:ext uri="{BB962C8B-B14F-4D97-AF65-F5344CB8AC3E}">
        <p14:creationId xmlns:p14="http://schemas.microsoft.com/office/powerpoint/2010/main" val="417058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81F53047-F853-A34E-82B9-7D5EAF6825CF}"/>
              </a:ext>
            </a:extLst>
          </p:cNvPr>
          <p:cNvSpPr/>
          <p:nvPr/>
        </p:nvSpPr>
        <p:spPr>
          <a:xfrm>
            <a:off x="359600" y="1034443"/>
            <a:ext cx="11375200" cy="5507956"/>
          </a:xfrm>
          <a:prstGeom prst="roundRect">
            <a:avLst>
              <a:gd name="adj" fmla="val 34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655" y="419314"/>
            <a:ext cx="10017373" cy="634786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FORMULARIO DE PATROCINIO UC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552656" y="1034443"/>
            <a:ext cx="9631004" cy="1965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93DC4D92-41A0-F44D-B26F-273CAFFCA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578" y="-73152"/>
            <a:ext cx="6047979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DFDE6B-DEEB-4C54-A2F1-E9C4CD0D1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97" y="419314"/>
            <a:ext cx="1065572" cy="10655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247E508-7283-44AA-9413-0237B2F50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56" y="1186543"/>
            <a:ext cx="3540334" cy="523227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8748C71-9AAD-43F2-85AA-4D72F2450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951" y="2065210"/>
            <a:ext cx="5191125" cy="25812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DA22E-A53B-FF99-7E29-B4D787A5E9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963014"/>
            <a:ext cx="770786" cy="7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5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1708BD5-6039-2346-8CB1-284A8B1269C4}"/>
              </a:ext>
            </a:extLst>
          </p:cNvPr>
          <p:cNvSpPr/>
          <p:nvPr/>
        </p:nvSpPr>
        <p:spPr>
          <a:xfrm>
            <a:off x="400898" y="1193696"/>
            <a:ext cx="11390203" cy="5341836"/>
          </a:xfrm>
          <a:prstGeom prst="roundRect">
            <a:avLst>
              <a:gd name="adj" fmla="val 34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F8D2799-4F2C-4E25-A719-FB14C835F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 t="32000" r="26889" b="31398"/>
          <a:stretch/>
        </p:blipFill>
        <p:spPr>
          <a:xfrm>
            <a:off x="10324189" y="419314"/>
            <a:ext cx="1506885" cy="11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65A0A574-47EF-4C97-ABCC-05CCFFA7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2179F5D-7B89-4DA8-862A-47ED6E552125}"/>
              </a:ext>
            </a:extLst>
          </p:cNvPr>
          <p:cNvSpPr txBox="1">
            <a:spLocks/>
          </p:cNvSpPr>
          <p:nvPr/>
        </p:nvSpPr>
        <p:spPr>
          <a:xfrm>
            <a:off x="552655" y="419314"/>
            <a:ext cx="10017373" cy="63478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FORMULARIO DE PATROCINIO UC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E693C6E-271B-48BB-AAD0-358F17EB6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97" b="64750"/>
          <a:stretch/>
        </p:blipFill>
        <p:spPr>
          <a:xfrm>
            <a:off x="510947" y="1292841"/>
            <a:ext cx="5182282" cy="88974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17999F4-0332-454A-B0A0-F5FE383680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915"/>
          <a:stretch/>
        </p:blipFill>
        <p:spPr>
          <a:xfrm>
            <a:off x="521154" y="1648860"/>
            <a:ext cx="5172075" cy="151661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0762BB6-C477-4FB8-BFC7-063C1DE2E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217"/>
          <a:stretch/>
        </p:blipFill>
        <p:spPr>
          <a:xfrm>
            <a:off x="6161632" y="1292841"/>
            <a:ext cx="4137880" cy="80810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FBCE440-FC87-4882-97A9-0982EF62DC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92" b="64394"/>
          <a:stretch/>
        </p:blipFill>
        <p:spPr>
          <a:xfrm>
            <a:off x="6161632" y="1696892"/>
            <a:ext cx="4137880" cy="151661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5C3729E-A3C3-4B7F-A077-13EB5E8C5B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826" b="29188"/>
          <a:stretch/>
        </p:blipFill>
        <p:spPr>
          <a:xfrm>
            <a:off x="6161632" y="3165473"/>
            <a:ext cx="4137880" cy="178208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A2E444B-8981-4332-9334-402E061398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825"/>
          <a:stretch/>
        </p:blipFill>
        <p:spPr>
          <a:xfrm>
            <a:off x="6161632" y="4359725"/>
            <a:ext cx="4137880" cy="1932214"/>
          </a:xfrm>
          <a:prstGeom prst="rect">
            <a:avLst/>
          </a:prstGeom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97A4A7CB-D1DA-42F7-A4D2-F02ECEB8D3F3}"/>
              </a:ext>
            </a:extLst>
          </p:cNvPr>
          <p:cNvSpPr/>
          <p:nvPr/>
        </p:nvSpPr>
        <p:spPr>
          <a:xfrm>
            <a:off x="552655" y="2538606"/>
            <a:ext cx="2751159" cy="674899"/>
          </a:xfrm>
          <a:prstGeom prst="ellipse">
            <a:avLst/>
          </a:prstGeom>
          <a:noFill/>
          <a:ln w="38100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Flecha: curvada hacia la izquierda 28">
            <a:extLst>
              <a:ext uri="{FF2B5EF4-FFF2-40B4-BE49-F238E27FC236}">
                <a16:creationId xmlns:a16="http://schemas.microsoft.com/office/drawing/2014/main" id="{D1FC41EC-EE6D-4FAD-AF09-13CFD3FB2F79}"/>
              </a:ext>
            </a:extLst>
          </p:cNvPr>
          <p:cNvSpPr/>
          <p:nvPr/>
        </p:nvSpPr>
        <p:spPr>
          <a:xfrm rot="1206724">
            <a:off x="10183660" y="1964871"/>
            <a:ext cx="576869" cy="919843"/>
          </a:xfrm>
          <a:prstGeom prst="curvedLeftArrow">
            <a:avLst/>
          </a:prstGeom>
          <a:noFill/>
          <a:ln w="28575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0" name="Flecha: curvada hacia la izquierda 29">
            <a:extLst>
              <a:ext uri="{FF2B5EF4-FFF2-40B4-BE49-F238E27FC236}">
                <a16:creationId xmlns:a16="http://schemas.microsoft.com/office/drawing/2014/main" id="{27C97EDC-C186-4566-AEAC-4F22E94D97A4}"/>
              </a:ext>
            </a:extLst>
          </p:cNvPr>
          <p:cNvSpPr/>
          <p:nvPr/>
        </p:nvSpPr>
        <p:spPr>
          <a:xfrm rot="1206724">
            <a:off x="10191844" y="3368747"/>
            <a:ext cx="576869" cy="919843"/>
          </a:xfrm>
          <a:prstGeom prst="curvedLeftArrow">
            <a:avLst/>
          </a:prstGeom>
          <a:noFill/>
          <a:ln w="28575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1" name="Flecha: curvada hacia la izquierda 30">
            <a:extLst>
              <a:ext uri="{FF2B5EF4-FFF2-40B4-BE49-F238E27FC236}">
                <a16:creationId xmlns:a16="http://schemas.microsoft.com/office/drawing/2014/main" id="{74AE28AC-1D8D-459E-9DAD-79BD2C796A9C}"/>
              </a:ext>
            </a:extLst>
          </p:cNvPr>
          <p:cNvSpPr/>
          <p:nvPr/>
        </p:nvSpPr>
        <p:spPr>
          <a:xfrm rot="1206724">
            <a:off x="10191844" y="4865909"/>
            <a:ext cx="576869" cy="919843"/>
          </a:xfrm>
          <a:prstGeom prst="curvedLeftArrow">
            <a:avLst/>
          </a:prstGeom>
          <a:noFill/>
          <a:ln w="28575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6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1708BD5-6039-2346-8CB1-284A8B1269C4}"/>
              </a:ext>
            </a:extLst>
          </p:cNvPr>
          <p:cNvSpPr/>
          <p:nvPr/>
        </p:nvSpPr>
        <p:spPr>
          <a:xfrm>
            <a:off x="400898" y="1193696"/>
            <a:ext cx="11390203" cy="5341836"/>
          </a:xfrm>
          <a:prstGeom prst="roundRect">
            <a:avLst>
              <a:gd name="adj" fmla="val 34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F8D2799-4F2C-4E25-A719-FB14C835F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 t="32000" r="26889" b="31398"/>
          <a:stretch/>
        </p:blipFill>
        <p:spPr>
          <a:xfrm>
            <a:off x="10324189" y="419314"/>
            <a:ext cx="1506885" cy="11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65A0A574-47EF-4C97-ABCC-05CCFFA7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2179F5D-7B89-4DA8-862A-47ED6E552125}"/>
              </a:ext>
            </a:extLst>
          </p:cNvPr>
          <p:cNvSpPr txBox="1">
            <a:spLocks/>
          </p:cNvSpPr>
          <p:nvPr/>
        </p:nvSpPr>
        <p:spPr>
          <a:xfrm>
            <a:off x="552655" y="419314"/>
            <a:ext cx="10017373" cy="63478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FORMULARIO DE PATROCINIO UC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E693C6E-271B-48BB-AAD0-358F17EB6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97" b="64750"/>
          <a:stretch/>
        </p:blipFill>
        <p:spPr>
          <a:xfrm>
            <a:off x="510947" y="1292841"/>
            <a:ext cx="5182282" cy="88974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17999F4-0332-454A-B0A0-F5FE383680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915"/>
          <a:stretch/>
        </p:blipFill>
        <p:spPr>
          <a:xfrm>
            <a:off x="521154" y="1648860"/>
            <a:ext cx="5172075" cy="151661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0762BB6-C477-4FB8-BFC7-063C1DE2E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217"/>
          <a:stretch/>
        </p:blipFill>
        <p:spPr>
          <a:xfrm>
            <a:off x="6161632" y="1292841"/>
            <a:ext cx="4137880" cy="808102"/>
          </a:xfrm>
          <a:prstGeom prst="rect">
            <a:avLst/>
          </a:prstGeom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97A4A7CB-D1DA-42F7-A4D2-F02ECEB8D3F3}"/>
              </a:ext>
            </a:extLst>
          </p:cNvPr>
          <p:cNvSpPr/>
          <p:nvPr/>
        </p:nvSpPr>
        <p:spPr>
          <a:xfrm>
            <a:off x="559156" y="2577467"/>
            <a:ext cx="2679344" cy="727601"/>
          </a:xfrm>
          <a:prstGeom prst="ellipse">
            <a:avLst/>
          </a:prstGeom>
          <a:noFill/>
          <a:ln w="38100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112E86-8FA8-4EB9-B5AF-34B187ECF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633" y="2100943"/>
            <a:ext cx="4162336" cy="3042557"/>
          </a:xfrm>
          <a:prstGeom prst="rect">
            <a:avLst/>
          </a:prstGeom>
        </p:spPr>
      </p:pic>
      <p:sp>
        <p:nvSpPr>
          <p:cNvPr id="30" name="Flecha: curvada hacia la izquierda 29">
            <a:extLst>
              <a:ext uri="{FF2B5EF4-FFF2-40B4-BE49-F238E27FC236}">
                <a16:creationId xmlns:a16="http://schemas.microsoft.com/office/drawing/2014/main" id="{27C97EDC-C186-4566-AEAC-4F22E94D97A4}"/>
              </a:ext>
            </a:extLst>
          </p:cNvPr>
          <p:cNvSpPr/>
          <p:nvPr/>
        </p:nvSpPr>
        <p:spPr>
          <a:xfrm rot="1206724">
            <a:off x="10035533" y="3627878"/>
            <a:ext cx="576869" cy="919843"/>
          </a:xfrm>
          <a:prstGeom prst="curvedLeftArrow">
            <a:avLst/>
          </a:prstGeom>
          <a:noFill/>
          <a:ln w="28575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9" name="Flecha: curvada hacia la izquierda 28">
            <a:extLst>
              <a:ext uri="{FF2B5EF4-FFF2-40B4-BE49-F238E27FC236}">
                <a16:creationId xmlns:a16="http://schemas.microsoft.com/office/drawing/2014/main" id="{D1FC41EC-EE6D-4FAD-AF09-13CFD3FB2F79}"/>
              </a:ext>
            </a:extLst>
          </p:cNvPr>
          <p:cNvSpPr/>
          <p:nvPr/>
        </p:nvSpPr>
        <p:spPr>
          <a:xfrm rot="1206724">
            <a:off x="10055522" y="2235846"/>
            <a:ext cx="576869" cy="919843"/>
          </a:xfrm>
          <a:prstGeom prst="curvedLeftArrow">
            <a:avLst/>
          </a:prstGeom>
          <a:noFill/>
          <a:ln w="28575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4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1">
            <a:extLst>
              <a:ext uri="{FF2B5EF4-FFF2-40B4-BE49-F238E27FC236}">
                <a16:creationId xmlns:a16="http://schemas.microsoft.com/office/drawing/2014/main" id="{2879DED6-E10E-4980-9EB2-43AEE4BFA3CB}"/>
              </a:ext>
            </a:extLst>
          </p:cNvPr>
          <p:cNvSpPr/>
          <p:nvPr/>
        </p:nvSpPr>
        <p:spPr>
          <a:xfrm>
            <a:off x="408400" y="1145532"/>
            <a:ext cx="11375200" cy="5343306"/>
          </a:xfrm>
          <a:prstGeom prst="roundRect">
            <a:avLst>
              <a:gd name="adj" fmla="val 34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F8D2799-4F2C-4E25-A719-FB14C835F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 t="32000" r="26889" b="31398"/>
          <a:stretch/>
        </p:blipFill>
        <p:spPr>
          <a:xfrm>
            <a:off x="10379262" y="281702"/>
            <a:ext cx="1506885" cy="11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65A0A574-47EF-4C97-ABCC-05CCFFA7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2179F5D-7B89-4DA8-862A-47ED6E552125}"/>
              </a:ext>
            </a:extLst>
          </p:cNvPr>
          <p:cNvSpPr txBox="1">
            <a:spLocks/>
          </p:cNvSpPr>
          <p:nvPr/>
        </p:nvSpPr>
        <p:spPr>
          <a:xfrm>
            <a:off x="552655" y="419314"/>
            <a:ext cx="10017373" cy="63478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FORMULARIO DE PATROCINIO UC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E693C6E-271B-48BB-AAD0-358F17EB6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97" b="64750"/>
          <a:stretch/>
        </p:blipFill>
        <p:spPr>
          <a:xfrm>
            <a:off x="510947" y="1292841"/>
            <a:ext cx="5182282" cy="88974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0762BB6-C477-4FB8-BFC7-063C1DE2E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217"/>
          <a:stretch/>
        </p:blipFill>
        <p:spPr>
          <a:xfrm>
            <a:off x="6161632" y="1292841"/>
            <a:ext cx="4137880" cy="8081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41225A-5A6C-4F13-A2A9-69F58CB69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47" y="1669229"/>
            <a:ext cx="5182282" cy="2547057"/>
          </a:xfrm>
          <a:prstGeom prst="rect">
            <a:avLst/>
          </a:prstGeom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97A4A7CB-D1DA-42F7-A4D2-F02ECEB8D3F3}"/>
              </a:ext>
            </a:extLst>
          </p:cNvPr>
          <p:cNvSpPr/>
          <p:nvPr/>
        </p:nvSpPr>
        <p:spPr>
          <a:xfrm>
            <a:off x="552655" y="2438001"/>
            <a:ext cx="2751159" cy="761435"/>
          </a:xfrm>
          <a:prstGeom prst="ellipse">
            <a:avLst/>
          </a:prstGeom>
          <a:noFill/>
          <a:ln w="38100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927FA9-C169-493C-B64E-B5F08827B1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4532"/>
          <a:stretch/>
        </p:blipFill>
        <p:spPr>
          <a:xfrm>
            <a:off x="6160150" y="1647068"/>
            <a:ext cx="4139362" cy="221617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BAA055C-35A5-4AD0-AEE8-CD258FE047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463" b="9338"/>
          <a:stretch/>
        </p:blipFill>
        <p:spPr>
          <a:xfrm>
            <a:off x="6160150" y="3817185"/>
            <a:ext cx="4139362" cy="1666874"/>
          </a:xfrm>
          <a:prstGeom prst="rect">
            <a:avLst/>
          </a:prstGeom>
        </p:spPr>
      </p:pic>
      <p:sp>
        <p:nvSpPr>
          <p:cNvPr id="30" name="Flecha: curvada hacia la izquierda 29">
            <a:extLst>
              <a:ext uri="{FF2B5EF4-FFF2-40B4-BE49-F238E27FC236}">
                <a16:creationId xmlns:a16="http://schemas.microsoft.com/office/drawing/2014/main" id="{27C97EDC-C186-4566-AEAC-4F22E94D97A4}"/>
              </a:ext>
            </a:extLst>
          </p:cNvPr>
          <p:cNvSpPr/>
          <p:nvPr/>
        </p:nvSpPr>
        <p:spPr>
          <a:xfrm rot="1206724">
            <a:off x="9922347" y="4342195"/>
            <a:ext cx="576869" cy="919843"/>
          </a:xfrm>
          <a:prstGeom prst="curvedLeftArrow">
            <a:avLst/>
          </a:prstGeom>
          <a:noFill/>
          <a:ln w="28575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9" name="Flecha: curvada hacia la izquierda 28">
            <a:extLst>
              <a:ext uri="{FF2B5EF4-FFF2-40B4-BE49-F238E27FC236}">
                <a16:creationId xmlns:a16="http://schemas.microsoft.com/office/drawing/2014/main" id="{D1FC41EC-EE6D-4FAD-AF09-13CFD3FB2F79}"/>
              </a:ext>
            </a:extLst>
          </p:cNvPr>
          <p:cNvSpPr/>
          <p:nvPr/>
        </p:nvSpPr>
        <p:spPr>
          <a:xfrm rot="1206724">
            <a:off x="10127264" y="2352483"/>
            <a:ext cx="576869" cy="919843"/>
          </a:xfrm>
          <a:prstGeom prst="curvedLeftArrow">
            <a:avLst/>
          </a:prstGeom>
          <a:noFill/>
          <a:ln w="28575">
            <a:solidFill>
              <a:srgbClr val="0E7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7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4956" y="1962607"/>
            <a:ext cx="8742422" cy="3414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" y="2959654"/>
            <a:ext cx="11808000" cy="37871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67" y="952450"/>
            <a:ext cx="10058400" cy="10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5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1708BD5-6039-2346-8CB1-284A8B1269C4}"/>
              </a:ext>
            </a:extLst>
          </p:cNvPr>
          <p:cNvSpPr/>
          <p:nvPr/>
        </p:nvSpPr>
        <p:spPr>
          <a:xfrm>
            <a:off x="459770" y="787305"/>
            <a:ext cx="11196259" cy="5756961"/>
          </a:xfrm>
          <a:prstGeom prst="roundRect">
            <a:avLst>
              <a:gd name="adj" fmla="val 347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66888" y="809172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50146729-C4D4-456D-8C03-590C870D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84" y="231096"/>
            <a:ext cx="11148483" cy="738187"/>
          </a:xfrm>
        </p:spPr>
        <p:txBody>
          <a:bodyPr/>
          <a:lstStyle/>
          <a:p>
            <a:br>
              <a:rPr lang="es-ES" sz="3200" dirty="0">
                <a:solidFill>
                  <a:srgbClr val="FF0000"/>
                </a:solidFill>
                <a:latin typeface="+mn-lt"/>
                <a:ea typeface="ＭＳ Ｐゴシック" charset="-128"/>
                <a:cs typeface="+mn-cs"/>
              </a:rPr>
            </a:br>
            <a:endParaRPr lang="es-CL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1DB4B02-3930-45A9-91C5-CD8252E5E9BE}"/>
              </a:ext>
            </a:extLst>
          </p:cNvPr>
          <p:cNvSpPr txBox="1">
            <a:spLocks/>
          </p:cNvSpPr>
          <p:nvPr/>
        </p:nvSpPr>
        <p:spPr>
          <a:xfrm>
            <a:off x="552655" y="313734"/>
            <a:ext cx="9631005" cy="41061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PATROCINIO UC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E7BC6A-D6CA-49CE-9FB1-61E8A04EE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6" t="19924" r="24809" b="36053"/>
          <a:stretch/>
        </p:blipFill>
        <p:spPr>
          <a:xfrm>
            <a:off x="10154164" y="195142"/>
            <a:ext cx="1273629" cy="1083129"/>
          </a:xfrm>
          <a:prstGeom prst="rect">
            <a:avLst/>
          </a:prstGeom>
          <a:noFill/>
          <a:effectLst/>
        </p:spPr>
      </p:pic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681FFA7D-3C71-4FC9-8F63-2E22493373D4}"/>
              </a:ext>
            </a:extLst>
          </p:cNvPr>
          <p:cNvSpPr/>
          <p:nvPr/>
        </p:nvSpPr>
        <p:spPr>
          <a:xfrm>
            <a:off x="3162299" y="985883"/>
            <a:ext cx="8265494" cy="1268186"/>
          </a:xfrm>
          <a:prstGeom prst="leftArrow">
            <a:avLst/>
          </a:prstGeom>
          <a:noFill/>
          <a:ln w="190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F91D27-4529-4616-9F08-30A388FFD81D}"/>
              </a:ext>
            </a:extLst>
          </p:cNvPr>
          <p:cNvSpPr txBox="1"/>
          <p:nvPr/>
        </p:nvSpPr>
        <p:spPr>
          <a:xfrm>
            <a:off x="3910693" y="134477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1. ENVIAR FORMULARIO DE PATROCINIO: SI NO ESTÁN LAS CARTAS LISTAD SE DEBE ADJUNTAR BORRADORES.</a:t>
            </a:r>
          </a:p>
        </p:txBody>
      </p:sp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FBD9E8C1-33B7-4821-9965-644E6FF3EF8C}"/>
              </a:ext>
            </a:extLst>
          </p:cNvPr>
          <p:cNvSpPr/>
          <p:nvPr/>
        </p:nvSpPr>
        <p:spPr>
          <a:xfrm>
            <a:off x="3162299" y="2392021"/>
            <a:ext cx="8265494" cy="1268186"/>
          </a:xfrm>
          <a:prstGeom prst="leftArrow">
            <a:avLst/>
          </a:prstGeom>
          <a:noFill/>
          <a:ln w="190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DC1B29-7193-4A6F-BF2C-A30B044AD673}"/>
              </a:ext>
            </a:extLst>
          </p:cNvPr>
          <p:cNvSpPr txBox="1"/>
          <p:nvPr/>
        </p:nvSpPr>
        <p:spPr>
          <a:xfrm>
            <a:off x="3910693" y="2733726"/>
            <a:ext cx="749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2. PLAZO PARA ENVIAR CARTAS: DEL 17 AL 19 DE ENERO A LAS 16:00 HRS (LAS CARTAS DEBEN SER LAS DEFENITIVAS, FIRMADAS Y/O CORREGIDAS). </a:t>
            </a:r>
          </a:p>
        </p:txBody>
      </p:sp>
      <p:sp>
        <p:nvSpPr>
          <p:cNvPr id="14" name="Flecha: hacia la izquierda 13">
            <a:extLst>
              <a:ext uri="{FF2B5EF4-FFF2-40B4-BE49-F238E27FC236}">
                <a16:creationId xmlns:a16="http://schemas.microsoft.com/office/drawing/2014/main" id="{3DBF82D0-7E1F-47C2-861C-B90079FB2659}"/>
              </a:ext>
            </a:extLst>
          </p:cNvPr>
          <p:cNvSpPr/>
          <p:nvPr/>
        </p:nvSpPr>
        <p:spPr>
          <a:xfrm>
            <a:off x="3162299" y="3798159"/>
            <a:ext cx="8265494" cy="1268186"/>
          </a:xfrm>
          <a:prstGeom prst="leftArrow">
            <a:avLst/>
          </a:prstGeom>
          <a:noFill/>
          <a:ln w="190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C42DCC-3129-46CE-85EF-FE8E94CC4C02}"/>
              </a:ext>
            </a:extLst>
          </p:cNvPr>
          <p:cNvSpPr txBox="1"/>
          <p:nvPr/>
        </p:nvSpPr>
        <p:spPr>
          <a:xfrm>
            <a:off x="3910693" y="4139864"/>
            <a:ext cx="749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3. GESTIÓN Y ENVÍO DE CARTAS UC: EL 22 DE ENERO SE GESTIONARÁ LA FIRMA DEL VICERRECTOR Y SE ENVIARÁN DURANTE EL DÍA LAS CARTAS FINALES.</a:t>
            </a:r>
          </a:p>
        </p:txBody>
      </p:sp>
      <p:sp>
        <p:nvSpPr>
          <p:cNvPr id="16" name="Flecha: hacia la izquierda 15">
            <a:extLst>
              <a:ext uri="{FF2B5EF4-FFF2-40B4-BE49-F238E27FC236}">
                <a16:creationId xmlns:a16="http://schemas.microsoft.com/office/drawing/2014/main" id="{CD8EF321-0B56-4530-A5B3-E1AB2227ED4D}"/>
              </a:ext>
            </a:extLst>
          </p:cNvPr>
          <p:cNvSpPr/>
          <p:nvPr/>
        </p:nvSpPr>
        <p:spPr>
          <a:xfrm>
            <a:off x="3162299" y="5203760"/>
            <a:ext cx="8265494" cy="1268186"/>
          </a:xfrm>
          <a:prstGeom prst="leftArrow">
            <a:avLst/>
          </a:prstGeom>
          <a:noFill/>
          <a:ln w="190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B720C6-843A-4226-A7A9-0A57AA4501F1}"/>
              </a:ext>
            </a:extLst>
          </p:cNvPr>
          <p:cNvSpPr txBox="1"/>
          <p:nvPr/>
        </p:nvSpPr>
        <p:spPr>
          <a:xfrm>
            <a:off x="3910693" y="5579729"/>
            <a:ext cx="749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4. ENVÍO POSTULACIÓN A ANID: LA POSTULACIÓN DEBE ENVIARSE EL DÍA 23 DE ENERO CON LAS CARTAS FINALES FIRMADAS POR LA UC (NO BORRADORES).</a:t>
            </a:r>
          </a:p>
        </p:txBody>
      </p:sp>
      <p:sp>
        <p:nvSpPr>
          <p:cNvPr id="18" name="Diagrama de flujo: proceso 17">
            <a:extLst>
              <a:ext uri="{FF2B5EF4-FFF2-40B4-BE49-F238E27FC236}">
                <a16:creationId xmlns:a16="http://schemas.microsoft.com/office/drawing/2014/main" id="{E7EA8116-750E-4167-8451-D80F70F269D1}"/>
              </a:ext>
            </a:extLst>
          </p:cNvPr>
          <p:cNvSpPr/>
          <p:nvPr/>
        </p:nvSpPr>
        <p:spPr>
          <a:xfrm>
            <a:off x="696384" y="1344771"/>
            <a:ext cx="2277077" cy="4773000"/>
          </a:xfrm>
          <a:prstGeom prst="flowChartProcess">
            <a:avLst/>
          </a:prstGeom>
          <a:noFill/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8738589-5442-4B51-A960-23A9E7A7E901}"/>
              </a:ext>
            </a:extLst>
          </p:cNvPr>
          <p:cNvSpPr txBox="1"/>
          <p:nvPr/>
        </p:nvSpPr>
        <p:spPr>
          <a:xfrm>
            <a:off x="786493" y="1583839"/>
            <a:ext cx="209277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sz="1400" dirty="0"/>
              <a:t>PLAZO PARA ENVIAR FORMULARIO EXTENDIDO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sz="1400" dirty="0"/>
              <a:t>23 DE ENERO LA DINV NO TRABAJA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sz="1400" dirty="0"/>
              <a:t>RECESO DE LAS UNIVERSIDADES REGIONALES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400" dirty="0"/>
              <a:t>CARTAS DE ACUERDO: LA UC ES LA ÚLTIMA EN FIRMAR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400" dirty="0"/>
              <a:t>INVESTIGADOR COORDINA LA FIRMA EN SISTEMA DE LAS INSTITUCIONES</a:t>
            </a:r>
          </a:p>
        </p:txBody>
      </p:sp>
    </p:spTree>
    <p:extLst>
      <p:ext uri="{BB962C8B-B14F-4D97-AF65-F5344CB8AC3E}">
        <p14:creationId xmlns:p14="http://schemas.microsoft.com/office/powerpoint/2010/main" val="2078368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1708BD5-6039-2346-8CB1-284A8B1269C4}"/>
              </a:ext>
            </a:extLst>
          </p:cNvPr>
          <p:cNvSpPr/>
          <p:nvPr/>
        </p:nvSpPr>
        <p:spPr>
          <a:xfrm>
            <a:off x="696383" y="1146047"/>
            <a:ext cx="10902904" cy="5048271"/>
          </a:xfrm>
          <a:prstGeom prst="roundRect">
            <a:avLst>
              <a:gd name="adj" fmla="val 347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29423BA-CF19-2645-A39A-10CBD6A9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12" y="1146049"/>
            <a:ext cx="10115903" cy="4893086"/>
          </a:xfrm>
          <a:ln w="28575" cmpd="sng">
            <a:noFill/>
          </a:ln>
        </p:spPr>
        <p:txBody>
          <a:bodyPr/>
          <a:lstStyle/>
          <a:p>
            <a:pPr marL="0" indent="0" defTabSz="914400">
              <a:spcBef>
                <a:spcPct val="30000"/>
              </a:spcBef>
              <a:buNone/>
              <a:defRPr/>
            </a:pPr>
            <a:endPara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14400">
              <a:spcBef>
                <a:spcPct val="30000"/>
              </a:spcBef>
              <a:buNone/>
              <a:defRPr/>
            </a:pP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IMPORTANTE:</a:t>
            </a:r>
          </a:p>
          <a:p>
            <a:pPr marL="0" indent="0" defTabSz="914400">
              <a:spcBef>
                <a:spcPct val="30000"/>
              </a:spcBef>
              <a:buNone/>
              <a:defRPr/>
            </a:pPr>
            <a:endPara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50875" lvl="1" indent="-285750" defTabSz="91440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documentos solicitados para obtener el Patrocinio UC deben ser “</a:t>
            </a:r>
            <a:r>
              <a:rPr lang="es-E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llenados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por el/la Investigador/a UC participante de la postulación.</a:t>
            </a:r>
          </a:p>
          <a:p>
            <a:pPr marL="650875" lvl="1" indent="-285750" defTabSz="91440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Para facilitar y agilizar la gestión de la firma del Vicerrector se deben enviar todos los documentos </a:t>
            </a:r>
            <a:r>
              <a:rPr lang="es-E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firmados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en el plazo establecido por la DINV.</a:t>
            </a:r>
          </a:p>
          <a:p>
            <a:pPr marL="650875" lvl="1" indent="-285750" defTabSz="91440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En el caso de haber modificaciones en los documentos enviados a la DINV, es responsabilidad del equipo de investigadores/as UC que postula alertar a la DINV y enviar las cartas </a:t>
            </a:r>
            <a:r>
              <a:rPr lang="es-E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corregidas y firmadas por la autoridad pertinente.</a:t>
            </a:r>
          </a:p>
          <a:p>
            <a:pPr marL="650875" lvl="1" indent="-285750" defTabSz="91440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Recuerde revisar y confirmar que los </a:t>
            </a:r>
            <a:r>
              <a:rPr lang="es-E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datos de el/la representante legal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de las instituciones participantes sean correctos.</a:t>
            </a:r>
          </a:p>
          <a:p>
            <a:pPr marL="650875" lvl="1" indent="-285750" defTabSz="91440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El/la Coordinador/a responsable debe enviar la postulación en sistema ANID en la fecha que corresponda y, posteriormente, gestionar la firma en sistema de las instituciones participantes.</a:t>
            </a:r>
          </a:p>
          <a:p>
            <a:pPr marL="650875" lvl="1" indent="-285750" defTabSz="91440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s-ES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6600" dirty="0">
              <a:solidFill>
                <a:srgbClr val="FF0000"/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0146729-C4D4-456D-8C03-590C870D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sz="3200" dirty="0">
                <a:solidFill>
                  <a:srgbClr val="FF0000"/>
                </a:solidFill>
                <a:latin typeface="+mn-lt"/>
                <a:ea typeface="ＭＳ Ｐゴシック" charset="-128"/>
                <a:cs typeface="+mn-cs"/>
              </a:rPr>
            </a:br>
            <a:endParaRPr lang="es-CL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1DB4B02-3930-45A9-91C5-CD8252E5E9BE}"/>
              </a:ext>
            </a:extLst>
          </p:cNvPr>
          <p:cNvSpPr txBox="1">
            <a:spLocks/>
          </p:cNvSpPr>
          <p:nvPr/>
        </p:nvSpPr>
        <p:spPr>
          <a:xfrm>
            <a:off x="552655" y="419314"/>
            <a:ext cx="9631005" cy="63478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PATROCINIO UC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E7BC6A-D6CA-49CE-9FB1-61E8A04EE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6" t="19924" r="24809" b="36053"/>
          <a:stretch/>
        </p:blipFill>
        <p:spPr>
          <a:xfrm>
            <a:off x="10154164" y="195142"/>
            <a:ext cx="1273629" cy="108312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766203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669FA540-0A52-4954-B35A-B3AF7945D3F9}"/>
              </a:ext>
            </a:extLst>
          </p:cNvPr>
          <p:cNvSpPr/>
          <p:nvPr/>
        </p:nvSpPr>
        <p:spPr>
          <a:xfrm>
            <a:off x="408400" y="1145532"/>
            <a:ext cx="11375200" cy="5343306"/>
          </a:xfrm>
          <a:prstGeom prst="roundRect">
            <a:avLst>
              <a:gd name="adj" fmla="val 34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383" y="419314"/>
            <a:ext cx="10266478" cy="634786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CONSULTAS Y COMENTARIOS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29423BA-CF19-2645-A39A-10CBD6A9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82" y="1146048"/>
            <a:ext cx="9631439" cy="6694437"/>
          </a:xfrm>
          <a:ln w="28575" cmpd="sng">
            <a:noFill/>
          </a:ln>
        </p:spPr>
        <p:txBody>
          <a:bodyPr/>
          <a:lstStyle/>
          <a:p>
            <a:pPr marL="0" indent="0" algn="just">
              <a:buNone/>
            </a:pPr>
            <a:endParaRPr lang="es-CL" sz="1800" dirty="0">
              <a:latin typeface="+mj-lt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+mj-lt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s-CL" sz="1800" dirty="0">
                <a:latin typeface="+mj-lt"/>
                <a:cs typeface="Calibri Light" panose="020F0302020204030204" pitchFamily="34" charset="0"/>
              </a:rPr>
              <a:t>Debido a la importancia de esta convocatoria, en que se recibe una gran cantidad de consultas de parte de toda la comunidad UC, les pedimos canalizar todas ellas a través de: </a:t>
            </a:r>
          </a:p>
          <a:p>
            <a:pPr marL="0" indent="0" algn="just">
              <a:buNone/>
            </a:pPr>
            <a:endParaRPr lang="es-C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es-CL" dirty="0"/>
          </a:p>
          <a:p>
            <a:pPr algn="just">
              <a:buFont typeface="Arial" panose="020B0604020202020204" pitchFamily="34" charset="0"/>
              <a:buChar char="•"/>
            </a:pPr>
            <a:endParaRPr lang="es-CL" sz="1400" spc="-5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r>
              <a:rPr lang="es-CL" sz="1800" dirty="0">
                <a:latin typeface="+mj-lt"/>
                <a:cs typeface="Calibri Light" panose="020F0302020204030204" pitchFamily="34" charset="0"/>
              </a:rPr>
              <a:t>De esta forma, podemos asegurar respuestas de mejor calidad y oportunidad, gracias!</a:t>
            </a: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C0B2C5-D450-5245-9C15-C4DE033B2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81" y="303221"/>
            <a:ext cx="1091406" cy="109140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D65A5-95F4-A55D-FBD7-67D0A2E6246F}"/>
              </a:ext>
            </a:extLst>
          </p:cNvPr>
          <p:cNvSpPr txBox="1"/>
          <p:nvPr/>
        </p:nvSpPr>
        <p:spPr>
          <a:xfrm>
            <a:off x="2960359" y="2971397"/>
            <a:ext cx="523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Coordinadora del Concurso: Javiera Torres Inostroza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116358D-E33B-B03C-FFF0-92436CA4C216}"/>
              </a:ext>
            </a:extLst>
          </p:cNvPr>
          <p:cNvSpPr/>
          <p:nvPr/>
        </p:nvSpPr>
        <p:spPr>
          <a:xfrm>
            <a:off x="3476636" y="3533797"/>
            <a:ext cx="44776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_tradnl" sz="2700" dirty="0"/>
              <a:t>uc_fondequip@uc.cl</a:t>
            </a:r>
            <a:endParaRPr lang="es-CL" sz="27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484204-A424-6F66-D5AE-120B7CFBA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240" y="3533797"/>
            <a:ext cx="2373547" cy="2761806"/>
          </a:xfrm>
          <a:prstGeom prst="rect">
            <a:avLst/>
          </a:prstGeom>
        </p:spPr>
      </p:pic>
      <p:pic>
        <p:nvPicPr>
          <p:cNvPr id="11" name="Gráfico 10" descr="Contorno">
            <a:extLst>
              <a:ext uri="{FF2B5EF4-FFF2-40B4-BE49-F238E27FC236}">
                <a16:creationId xmlns:a16="http://schemas.microsoft.com/office/drawing/2014/main" id="{5ADE69DE-2C53-9614-E1E5-B5A15C95B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4173" y="3567377"/>
            <a:ext cx="527957" cy="5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2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n 5" descr="UC lineal TR-0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6" y="1727200"/>
            <a:ext cx="53181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17D4F0-5DD7-3C4A-ADB2-8FD2443B0352}"/>
              </a:ext>
            </a:extLst>
          </p:cNvPr>
          <p:cNvSpPr/>
          <p:nvPr/>
        </p:nvSpPr>
        <p:spPr>
          <a:xfrm>
            <a:off x="1001486" y="3338488"/>
            <a:ext cx="10360037" cy="595932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defRPr/>
            </a:pPr>
            <a:r>
              <a:rPr lang="es-419" sz="3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FONDEQUIP MAYOR 2024: TALLER PATROCINIO UC</a:t>
            </a:r>
            <a:endParaRPr lang="es-CL" sz="3200" b="1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" charset="0"/>
              <a:cs typeface="Calibri Light" panose="020F0302020204030204" pitchFamily="34" charset="0"/>
            </a:endParaRPr>
          </a:p>
        </p:txBody>
      </p:sp>
      <p:sp>
        <p:nvSpPr>
          <p:cNvPr id="16388" name="CuadroTexto 2">
            <a:extLst>
              <a:ext uri="{FF2B5EF4-FFF2-40B4-BE49-F238E27FC236}">
                <a16:creationId xmlns:a16="http://schemas.microsoft.com/office/drawing/2014/main" id="{08199131-0880-B34F-AB9F-4966FE3B9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42" y="4599510"/>
            <a:ext cx="7603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ES" altLang="es-C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DIRECCIÓN DE INVESTIGACIÓN (DINV) </a:t>
            </a:r>
          </a:p>
          <a:p>
            <a:pPr algn="r"/>
            <a:r>
              <a:rPr lang="es-ES" altLang="es-C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VICERRECTORÍA INVESTIGACIÓN (VRI) </a:t>
            </a:r>
          </a:p>
          <a:p>
            <a:pPr algn="r"/>
            <a:r>
              <a:rPr lang="es-ES" altLang="es-C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PONTIFICIA UNIVERSIDAD CATOLICA DE CHILE (UC)</a:t>
            </a:r>
          </a:p>
        </p:txBody>
      </p:sp>
      <p:grpSp>
        <p:nvGrpSpPr>
          <p:cNvPr id="5" name="Agrupar 15">
            <a:extLst>
              <a:ext uri="{FF2B5EF4-FFF2-40B4-BE49-F238E27FC236}">
                <a16:creationId xmlns:a16="http://schemas.microsoft.com/office/drawing/2014/main" id="{7C56C8CB-80CA-7741-A842-EF7373C3DC0F}"/>
              </a:ext>
            </a:extLst>
          </p:cNvPr>
          <p:cNvGrpSpPr>
            <a:grpSpLocks/>
          </p:cNvGrpSpPr>
          <p:nvPr/>
        </p:nvGrpSpPr>
        <p:grpSpPr bwMode="auto">
          <a:xfrm>
            <a:off x="1221971" y="3204748"/>
            <a:ext cx="10711834" cy="884512"/>
            <a:chOff x="3847672" y="895560"/>
            <a:chExt cx="1994021" cy="968908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2F2365E-A5C3-3045-B72F-826B99056099}"/>
                </a:ext>
              </a:extLst>
            </p:cNvPr>
            <p:cNvSpPr/>
            <p:nvPr/>
          </p:nvSpPr>
          <p:spPr>
            <a:xfrm>
              <a:off x="3847672" y="895560"/>
              <a:ext cx="1994021" cy="466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C9279B3-4954-EB40-8D29-8241BAF5EB24}"/>
                </a:ext>
              </a:extLst>
            </p:cNvPr>
            <p:cNvSpPr/>
            <p:nvPr/>
          </p:nvSpPr>
          <p:spPr>
            <a:xfrm>
              <a:off x="3847672" y="1820315"/>
              <a:ext cx="1994021" cy="4415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53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56693C36-B275-5F43-AE45-8D3BEF3266FD}"/>
              </a:ext>
            </a:extLst>
          </p:cNvPr>
          <p:cNvSpPr/>
          <p:nvPr/>
        </p:nvSpPr>
        <p:spPr>
          <a:xfrm>
            <a:off x="696383" y="1146047"/>
            <a:ext cx="10902904" cy="5048271"/>
          </a:xfrm>
          <a:prstGeom prst="roundRect">
            <a:avLst>
              <a:gd name="adj" fmla="val 347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Título 1"/>
          <p:cNvSpPr txBox="1">
            <a:spLocks/>
          </p:cNvSpPr>
          <p:nvPr/>
        </p:nvSpPr>
        <p:spPr bwMode="auto">
          <a:xfrm>
            <a:off x="2953790" y="2164807"/>
            <a:ext cx="149728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s-CL" altLang="en-US" sz="3200" b="1" dirty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ÍNDICE</a:t>
            </a:r>
          </a:p>
        </p:txBody>
      </p:sp>
      <p:sp>
        <p:nvSpPr>
          <p:cNvPr id="50" name="Content Placeholder 7"/>
          <p:cNvSpPr txBox="1">
            <a:spLocks/>
          </p:cNvSpPr>
          <p:nvPr/>
        </p:nvSpPr>
        <p:spPr>
          <a:xfrm>
            <a:off x="4640825" y="2148389"/>
            <a:ext cx="4668632" cy="334476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900"/>
              </a:spcBef>
              <a:spcAft>
                <a:spcPts val="200"/>
              </a:spcAft>
              <a:buClr>
                <a:schemeClr val="bg1"/>
              </a:buClr>
              <a:buSzPct val="300000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PRESENTACIÓN EQUIPO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200"/>
              </a:spcAft>
              <a:buClr>
                <a:schemeClr val="bg1"/>
              </a:buClr>
              <a:buSzPct val="300000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 E INDICACIONES TALLER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200"/>
              </a:spcAft>
              <a:buClr>
                <a:schemeClr val="bg1"/>
              </a:buClr>
              <a:buSzPct val="300000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FECHAS IMPORTANTES y ESENCIALES DEL CONCURSO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200"/>
              </a:spcAft>
              <a:buClr>
                <a:schemeClr val="bg1"/>
              </a:buClr>
              <a:buSzPct val="300000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PATROCINIO UC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200"/>
              </a:spcAft>
              <a:buClr>
                <a:schemeClr val="bg1"/>
              </a:buClr>
              <a:buSzPct val="300000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EJEMPLO FICHA WEB Y FORMULARIO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200"/>
              </a:spcAft>
              <a:buClr>
                <a:schemeClr val="bg1"/>
              </a:buClr>
              <a:buSzPct val="300000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CONSULTAS</a:t>
            </a:r>
          </a:p>
        </p:txBody>
      </p:sp>
    </p:spTree>
    <p:extLst>
      <p:ext uri="{BB962C8B-B14F-4D97-AF65-F5344CB8AC3E}">
        <p14:creationId xmlns:p14="http://schemas.microsoft.com/office/powerpoint/2010/main" val="209026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875CFE5F-9E3B-344F-8BAF-4E67FA4C8520}"/>
              </a:ext>
            </a:extLst>
          </p:cNvPr>
          <p:cNvSpPr/>
          <p:nvPr/>
        </p:nvSpPr>
        <p:spPr>
          <a:xfrm>
            <a:off x="696383" y="1146049"/>
            <a:ext cx="10902904" cy="5048271"/>
          </a:xfrm>
          <a:prstGeom prst="roundRect">
            <a:avLst>
              <a:gd name="adj" fmla="val 347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383" y="419314"/>
            <a:ext cx="9487277" cy="634786"/>
          </a:xfrm>
        </p:spPr>
        <p:txBody>
          <a:bodyPr/>
          <a:lstStyle/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PRESENTACIÓN EQUIPO EQY</a:t>
            </a:r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9C0B2C5-D450-5245-9C15-C4DE033B2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81" y="303221"/>
            <a:ext cx="1091406" cy="10914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78B10A-0208-224F-937E-7C7927015F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54" y="2370861"/>
            <a:ext cx="3999589" cy="3982438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29423BA-CF19-2645-A39A-10CBD6A9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83" y="1146049"/>
            <a:ext cx="10902904" cy="5207250"/>
          </a:xfrm>
          <a:noFill/>
          <a:ln w="28575" cmpd="sng">
            <a:noFill/>
          </a:ln>
        </p:spPr>
        <p:txBody>
          <a:bodyPr/>
          <a:lstStyle/>
          <a:p>
            <a:pPr algn="just"/>
            <a:endParaRPr lang="es-ES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E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Equipo Dirección de Investigación (DINV), VRI</a:t>
            </a:r>
          </a:p>
          <a:p>
            <a:pPr marL="0" indent="0" algn="just">
              <a:buNone/>
            </a:pPr>
            <a:endParaRPr lang="es-ES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Denise Gómez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Zarzar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Subdirectora de Investigación Fondos Nacionales</a:t>
            </a:r>
          </a:p>
          <a:p>
            <a:pPr lvl="0"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Javiera Torres Inostroza, Coordinadora de Investigación.</a:t>
            </a:r>
          </a:p>
          <a:p>
            <a:pPr lvl="1"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Correo: uc_fondequip@uc.cl</a:t>
            </a: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  <a:p>
            <a:pPr marL="0" lv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0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1B01BB98-2761-5444-BE22-F6BB455B7956}"/>
              </a:ext>
            </a:extLst>
          </p:cNvPr>
          <p:cNvSpPr/>
          <p:nvPr/>
        </p:nvSpPr>
        <p:spPr>
          <a:xfrm>
            <a:off x="696383" y="1146047"/>
            <a:ext cx="10902904" cy="5048271"/>
          </a:xfrm>
          <a:prstGeom prst="roundRect">
            <a:avLst>
              <a:gd name="adj" fmla="val 347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383" y="419314"/>
            <a:ext cx="9487277" cy="634786"/>
          </a:xfrm>
        </p:spPr>
        <p:txBody>
          <a:bodyPr/>
          <a:lstStyle/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 : OBJETIVO E INDICACIONES TALLER</a:t>
            </a:r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29423BA-CF19-2645-A39A-10CBD6A9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83" y="1146049"/>
            <a:ext cx="8247181" cy="3337462"/>
          </a:xfrm>
          <a:ln w="28575" cmpd="sng">
            <a:noFill/>
          </a:ln>
        </p:spPr>
        <p:txBody>
          <a:bodyPr/>
          <a:lstStyle/>
          <a:p>
            <a:pPr algn="just">
              <a:buFont typeface="+mj-lt"/>
              <a:buAutoNum type="arabicPeriod"/>
            </a:pPr>
            <a:endParaRPr lang="es-ES" sz="1800" b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Presentación de aspectos generales del proceso interno para solicitar patrocinio UC.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segundo bloque considera la revisión de plataformas y formularios requeridos para solicitar el patrocinio UC.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Dudas y consultas se realizan por chat o al final de la presentación.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queda alguna pregunta sin responder o no pudo realizar, siempre puede escribir a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uc_fondequip@uc.cl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donde se le dará respuesta oportuna a sus consultas.</a:t>
            </a:r>
          </a:p>
          <a:p>
            <a:pPr marL="0" indent="0" algn="just">
              <a:buNone/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C0B2C5-D450-5245-9C15-C4DE033B2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81" y="303221"/>
            <a:ext cx="1091406" cy="10914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2E1102-B6CF-FC47-A7F1-3F6C2AF4B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19" y="4014569"/>
            <a:ext cx="2407168" cy="21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8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redondeado 78">
            <a:extLst>
              <a:ext uri="{FF2B5EF4-FFF2-40B4-BE49-F238E27FC236}">
                <a16:creationId xmlns:a16="http://schemas.microsoft.com/office/drawing/2014/main" id="{0F8AFE36-D981-4667-B451-23E6B2456E3A}"/>
              </a:ext>
            </a:extLst>
          </p:cNvPr>
          <p:cNvSpPr/>
          <p:nvPr/>
        </p:nvSpPr>
        <p:spPr>
          <a:xfrm>
            <a:off x="611789" y="850245"/>
            <a:ext cx="10902904" cy="5667861"/>
          </a:xfrm>
          <a:prstGeom prst="roundRect">
            <a:avLst>
              <a:gd name="adj" fmla="val 34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ADA71B3-6536-EE40-A25C-6B1004C679D3}"/>
              </a:ext>
            </a:extLst>
          </p:cNvPr>
          <p:cNvSpPr/>
          <p:nvPr/>
        </p:nvSpPr>
        <p:spPr>
          <a:xfrm>
            <a:off x="4673248" y="1721752"/>
            <a:ext cx="1870653" cy="369142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cxnSp>
        <p:nvCxnSpPr>
          <p:cNvPr id="42" name="Conector recto 41"/>
          <p:cNvCxnSpPr>
            <a:cxnSpLocks/>
          </p:cNvCxnSpPr>
          <p:nvPr/>
        </p:nvCxnSpPr>
        <p:spPr>
          <a:xfrm>
            <a:off x="276465" y="761636"/>
            <a:ext cx="1051345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55"/>
          <p:cNvGrpSpPr/>
          <p:nvPr/>
        </p:nvGrpSpPr>
        <p:grpSpPr>
          <a:xfrm>
            <a:off x="3555287" y="4030141"/>
            <a:ext cx="8147185" cy="637489"/>
            <a:chOff x="3213383" y="-256790"/>
            <a:chExt cx="3169663" cy="849985"/>
          </a:xfrm>
          <a:noFill/>
        </p:grpSpPr>
        <p:sp>
          <p:nvSpPr>
            <p:cNvPr id="29" name="TextBox 56"/>
            <p:cNvSpPr txBox="1"/>
            <p:nvPr/>
          </p:nvSpPr>
          <p:spPr>
            <a:xfrm>
              <a:off x="3294198" y="-256790"/>
              <a:ext cx="71870" cy="4514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en-US" sz="1600" b="1" cap="all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57"/>
            <p:cNvSpPr txBox="1"/>
            <p:nvPr/>
          </p:nvSpPr>
          <p:spPr>
            <a:xfrm>
              <a:off x="3213383" y="223863"/>
              <a:ext cx="316966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Tx/>
                <a:buChar char="-"/>
              </a:pP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Oval 8">
            <a:extLst>
              <a:ext uri="{FF2B5EF4-FFF2-40B4-BE49-F238E27FC236}">
                <a16:creationId xmlns:a16="http://schemas.microsoft.com/office/drawing/2014/main" id="{33858E18-DFFC-2345-974B-646AF395001D}"/>
              </a:ext>
            </a:extLst>
          </p:cNvPr>
          <p:cNvSpPr/>
          <p:nvPr/>
        </p:nvSpPr>
        <p:spPr>
          <a:xfrm>
            <a:off x="4465575" y="2889479"/>
            <a:ext cx="189020" cy="2033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EF46FE11-A780-1745-96DE-570ABF0453B6}"/>
              </a:ext>
            </a:extLst>
          </p:cNvPr>
          <p:cNvSpPr/>
          <p:nvPr/>
        </p:nvSpPr>
        <p:spPr>
          <a:xfrm>
            <a:off x="1754801" y="2975687"/>
            <a:ext cx="108259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772468B5-11CC-D440-8004-F725D1005DD5}"/>
              </a:ext>
            </a:extLst>
          </p:cNvPr>
          <p:cNvSpPr txBox="1"/>
          <p:nvPr/>
        </p:nvSpPr>
        <p:spPr>
          <a:xfrm>
            <a:off x="952155" y="1964494"/>
            <a:ext cx="1193004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01 de diciembre de 2023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A52BA5DA-AEAC-E742-9A49-7719CA758111}"/>
              </a:ext>
            </a:extLst>
          </p:cNvPr>
          <p:cNvSpPr/>
          <p:nvPr/>
        </p:nvSpPr>
        <p:spPr>
          <a:xfrm>
            <a:off x="4548504" y="3067692"/>
            <a:ext cx="23162" cy="769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5184D98D-777A-5E4F-A3C5-97CFC66F8EAB}"/>
              </a:ext>
            </a:extLst>
          </p:cNvPr>
          <p:cNvSpPr txBox="1"/>
          <p:nvPr/>
        </p:nvSpPr>
        <p:spPr>
          <a:xfrm>
            <a:off x="2344174" y="4058306"/>
            <a:ext cx="141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ANID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Taller postulación</a:t>
            </a:r>
          </a:p>
        </p:txBody>
      </p:sp>
      <p:sp>
        <p:nvSpPr>
          <p:cNvPr id="43" name="TextBox 37">
            <a:extLst>
              <a:ext uri="{FF2B5EF4-FFF2-40B4-BE49-F238E27FC236}">
                <a16:creationId xmlns:a16="http://schemas.microsoft.com/office/drawing/2014/main" id="{3E03E871-B34E-834A-B7AE-44BA4F763D9E}"/>
              </a:ext>
            </a:extLst>
          </p:cNvPr>
          <p:cNvSpPr txBox="1"/>
          <p:nvPr/>
        </p:nvSpPr>
        <p:spPr>
          <a:xfrm>
            <a:off x="834564" y="4070335"/>
            <a:ext cx="147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ANID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Apertura</a:t>
            </a:r>
          </a:p>
        </p:txBody>
      </p:sp>
      <p:sp>
        <p:nvSpPr>
          <p:cNvPr id="44" name="TextBox 41">
            <a:extLst>
              <a:ext uri="{FF2B5EF4-FFF2-40B4-BE49-F238E27FC236}">
                <a16:creationId xmlns:a16="http://schemas.microsoft.com/office/drawing/2014/main" id="{3FC8BDE9-0DBD-B64F-8EF6-858DD5EA5508}"/>
              </a:ext>
            </a:extLst>
          </p:cNvPr>
          <p:cNvSpPr txBox="1"/>
          <p:nvPr/>
        </p:nvSpPr>
        <p:spPr>
          <a:xfrm>
            <a:off x="8621686" y="3987379"/>
            <a:ext cx="142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ANID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Cierre de la convocatoria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0B59E0-666E-3043-BDB7-438C922B8FF9}"/>
              </a:ext>
            </a:extLst>
          </p:cNvPr>
          <p:cNvSpPr txBox="1"/>
          <p:nvPr/>
        </p:nvSpPr>
        <p:spPr>
          <a:xfrm>
            <a:off x="5043044" y="3945344"/>
            <a:ext cx="1123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VRI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Cierre solicitudes Patrocinio UC</a:t>
            </a: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AB737DFC-E56A-DF45-BC79-42944A1A2B96}"/>
              </a:ext>
            </a:extLst>
          </p:cNvPr>
          <p:cNvSpPr txBox="1"/>
          <p:nvPr/>
        </p:nvSpPr>
        <p:spPr>
          <a:xfrm>
            <a:off x="8782764" y="1939042"/>
            <a:ext cx="1020079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23 de enero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2024</a:t>
            </a:r>
          </a:p>
        </p:txBody>
      </p:sp>
      <p:sp>
        <p:nvSpPr>
          <p:cNvPr id="48" name="Oval 8">
            <a:extLst>
              <a:ext uri="{FF2B5EF4-FFF2-40B4-BE49-F238E27FC236}">
                <a16:creationId xmlns:a16="http://schemas.microsoft.com/office/drawing/2014/main" id="{14D8CA7E-D8AC-434D-B1AD-20893CFDF782}"/>
              </a:ext>
            </a:extLst>
          </p:cNvPr>
          <p:cNvSpPr/>
          <p:nvPr/>
        </p:nvSpPr>
        <p:spPr>
          <a:xfrm>
            <a:off x="9238141" y="2863790"/>
            <a:ext cx="189020" cy="2033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58CE2CCF-CAD6-9C42-90C3-3710567F41BD}"/>
              </a:ext>
            </a:extLst>
          </p:cNvPr>
          <p:cNvSpPr/>
          <p:nvPr/>
        </p:nvSpPr>
        <p:spPr>
          <a:xfrm flipH="1">
            <a:off x="9320876" y="3006899"/>
            <a:ext cx="45719" cy="842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9" name="Oval 9">
            <a:extLst>
              <a:ext uri="{FF2B5EF4-FFF2-40B4-BE49-F238E27FC236}">
                <a16:creationId xmlns:a16="http://schemas.microsoft.com/office/drawing/2014/main" id="{A40F8D0A-23D8-864A-A13D-0A851C1217EC}"/>
              </a:ext>
            </a:extLst>
          </p:cNvPr>
          <p:cNvSpPr/>
          <p:nvPr/>
        </p:nvSpPr>
        <p:spPr>
          <a:xfrm>
            <a:off x="10638557" y="2833760"/>
            <a:ext cx="201996" cy="2233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73" name="Rectangle 27">
            <a:extLst>
              <a:ext uri="{FF2B5EF4-FFF2-40B4-BE49-F238E27FC236}">
                <a16:creationId xmlns:a16="http://schemas.microsoft.com/office/drawing/2014/main" id="{DB67351A-5ACA-234F-B070-DD7781A53FEF}"/>
              </a:ext>
            </a:extLst>
          </p:cNvPr>
          <p:cNvSpPr/>
          <p:nvPr/>
        </p:nvSpPr>
        <p:spPr>
          <a:xfrm>
            <a:off x="10719523" y="2991173"/>
            <a:ext cx="45719" cy="879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75" name="TextBox 41">
            <a:extLst>
              <a:ext uri="{FF2B5EF4-FFF2-40B4-BE49-F238E27FC236}">
                <a16:creationId xmlns:a16="http://schemas.microsoft.com/office/drawing/2014/main" id="{1D9A709C-EBC8-4F40-85C8-67898D5190A9}"/>
              </a:ext>
            </a:extLst>
          </p:cNvPr>
          <p:cNvSpPr txBox="1"/>
          <p:nvPr/>
        </p:nvSpPr>
        <p:spPr>
          <a:xfrm>
            <a:off x="10028590" y="3993390"/>
            <a:ext cx="1421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ANID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Cierre patrocinio institucional</a:t>
            </a:r>
          </a:p>
          <a:p>
            <a:pPr algn="ctr"/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TextBox 21">
            <a:extLst>
              <a:ext uri="{FF2B5EF4-FFF2-40B4-BE49-F238E27FC236}">
                <a16:creationId xmlns:a16="http://schemas.microsoft.com/office/drawing/2014/main" id="{3169E49C-E02D-FC44-A5CE-16EB2F58071F}"/>
              </a:ext>
            </a:extLst>
          </p:cNvPr>
          <p:cNvSpPr txBox="1"/>
          <p:nvPr/>
        </p:nvSpPr>
        <p:spPr>
          <a:xfrm>
            <a:off x="10137446" y="1943123"/>
            <a:ext cx="1062441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30 de enero de 2024</a:t>
            </a:r>
          </a:p>
        </p:txBody>
      </p:sp>
      <p:sp>
        <p:nvSpPr>
          <p:cNvPr id="54" name="TextBox 44">
            <a:extLst>
              <a:ext uri="{FF2B5EF4-FFF2-40B4-BE49-F238E27FC236}">
                <a16:creationId xmlns:a16="http://schemas.microsoft.com/office/drawing/2014/main" id="{78912E88-86EC-4C4F-9621-EB3DF8709B28}"/>
              </a:ext>
            </a:extLst>
          </p:cNvPr>
          <p:cNvSpPr txBox="1"/>
          <p:nvPr/>
        </p:nvSpPr>
        <p:spPr>
          <a:xfrm>
            <a:off x="3975693" y="3947846"/>
            <a:ext cx="1193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VRI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Cierre Expresiones de Interés</a:t>
            </a:r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51F161D0-CBEA-4A45-9549-BA6F329B2772}"/>
              </a:ext>
            </a:extLst>
          </p:cNvPr>
          <p:cNvSpPr txBox="1"/>
          <p:nvPr/>
        </p:nvSpPr>
        <p:spPr>
          <a:xfrm>
            <a:off x="2484959" y="1935724"/>
            <a:ext cx="1193004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14 de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diciembre 2023</a:t>
            </a:r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id="{61C8344B-99B8-40F4-8C11-85A0856DB26E}"/>
              </a:ext>
            </a:extLst>
          </p:cNvPr>
          <p:cNvSpPr txBox="1"/>
          <p:nvPr/>
        </p:nvSpPr>
        <p:spPr>
          <a:xfrm>
            <a:off x="5147221" y="1970961"/>
            <a:ext cx="84609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15 de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enero 2024</a:t>
            </a: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2A09BD97-5816-44BD-88FB-2064FECC1CC7}"/>
              </a:ext>
            </a:extLst>
          </p:cNvPr>
          <p:cNvSpPr txBox="1"/>
          <p:nvPr/>
        </p:nvSpPr>
        <p:spPr>
          <a:xfrm>
            <a:off x="3972078" y="1987171"/>
            <a:ext cx="1193004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05 de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diciembre 2023</a:t>
            </a: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C3DA5CB9-0E7E-4276-AD0D-4A46E15135B4}"/>
              </a:ext>
            </a:extLst>
          </p:cNvPr>
          <p:cNvSpPr/>
          <p:nvPr/>
        </p:nvSpPr>
        <p:spPr>
          <a:xfrm>
            <a:off x="2964118" y="2910821"/>
            <a:ext cx="189020" cy="203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9828ACE4-30E4-480E-B8A3-D68F138593B7}"/>
              </a:ext>
            </a:extLst>
          </p:cNvPr>
          <p:cNvSpPr/>
          <p:nvPr/>
        </p:nvSpPr>
        <p:spPr>
          <a:xfrm>
            <a:off x="1465728" y="2920545"/>
            <a:ext cx="189020" cy="203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0" name="Rectangle 27">
            <a:extLst>
              <a:ext uri="{FF2B5EF4-FFF2-40B4-BE49-F238E27FC236}">
                <a16:creationId xmlns:a16="http://schemas.microsoft.com/office/drawing/2014/main" id="{6B77A4BD-82F5-469F-A6DB-062B3007BBDF}"/>
              </a:ext>
            </a:extLst>
          </p:cNvPr>
          <p:cNvSpPr/>
          <p:nvPr/>
        </p:nvSpPr>
        <p:spPr>
          <a:xfrm>
            <a:off x="1526100" y="3067693"/>
            <a:ext cx="45719" cy="7699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1" name="Rectangle 27">
            <a:extLst>
              <a:ext uri="{FF2B5EF4-FFF2-40B4-BE49-F238E27FC236}">
                <a16:creationId xmlns:a16="http://schemas.microsoft.com/office/drawing/2014/main" id="{8E63F1F1-E860-474C-8188-5685C13F8402}"/>
              </a:ext>
            </a:extLst>
          </p:cNvPr>
          <p:cNvSpPr/>
          <p:nvPr/>
        </p:nvSpPr>
        <p:spPr>
          <a:xfrm>
            <a:off x="3050114" y="3067693"/>
            <a:ext cx="23162" cy="7699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2" name="Rectangle 11">
            <a:extLst>
              <a:ext uri="{FF2B5EF4-FFF2-40B4-BE49-F238E27FC236}">
                <a16:creationId xmlns:a16="http://schemas.microsoft.com/office/drawing/2014/main" id="{E24818F4-41DB-4DC4-9007-E76B93324A50}"/>
              </a:ext>
            </a:extLst>
          </p:cNvPr>
          <p:cNvSpPr/>
          <p:nvPr/>
        </p:nvSpPr>
        <p:spPr>
          <a:xfrm>
            <a:off x="5783407" y="2969208"/>
            <a:ext cx="83230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220455FB-5324-47AB-A9FC-BD1600F6BEF3}"/>
              </a:ext>
            </a:extLst>
          </p:cNvPr>
          <p:cNvSpPr/>
          <p:nvPr/>
        </p:nvSpPr>
        <p:spPr>
          <a:xfrm>
            <a:off x="6696600" y="2889479"/>
            <a:ext cx="189020" cy="203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FDA095E9-9E0B-438E-B4DB-4A648D33AE5C}"/>
              </a:ext>
            </a:extLst>
          </p:cNvPr>
          <p:cNvSpPr/>
          <p:nvPr/>
        </p:nvSpPr>
        <p:spPr>
          <a:xfrm>
            <a:off x="5516552" y="2870681"/>
            <a:ext cx="189020" cy="203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747186B1-86FF-4F28-83B1-4DA7E4534BD5}"/>
              </a:ext>
            </a:extLst>
          </p:cNvPr>
          <p:cNvSpPr/>
          <p:nvPr/>
        </p:nvSpPr>
        <p:spPr>
          <a:xfrm>
            <a:off x="5593223" y="3047054"/>
            <a:ext cx="23162" cy="7699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6" name="Rectangle 27">
            <a:extLst>
              <a:ext uri="{FF2B5EF4-FFF2-40B4-BE49-F238E27FC236}">
                <a16:creationId xmlns:a16="http://schemas.microsoft.com/office/drawing/2014/main" id="{AC5EDC16-1BCE-46CF-AF23-654685ADE93B}"/>
              </a:ext>
            </a:extLst>
          </p:cNvPr>
          <p:cNvSpPr/>
          <p:nvPr/>
        </p:nvSpPr>
        <p:spPr>
          <a:xfrm>
            <a:off x="6774206" y="3017611"/>
            <a:ext cx="23162" cy="7699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7" name="Rectangle 11">
            <a:extLst>
              <a:ext uri="{FF2B5EF4-FFF2-40B4-BE49-F238E27FC236}">
                <a16:creationId xmlns:a16="http://schemas.microsoft.com/office/drawing/2014/main" id="{6B53A55C-20E0-447D-AFAC-7A0F7E386433}"/>
              </a:ext>
            </a:extLst>
          </p:cNvPr>
          <p:cNvSpPr/>
          <p:nvPr/>
        </p:nvSpPr>
        <p:spPr>
          <a:xfrm>
            <a:off x="4770056" y="2968314"/>
            <a:ext cx="6831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id="{0DA0D676-9FA7-444D-8060-40042DDC6CFB}"/>
              </a:ext>
            </a:extLst>
          </p:cNvPr>
          <p:cNvSpPr/>
          <p:nvPr/>
        </p:nvSpPr>
        <p:spPr>
          <a:xfrm>
            <a:off x="3273319" y="2971193"/>
            <a:ext cx="108259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C6C4C591-1A9C-415C-82C6-3B3C417C2918}"/>
              </a:ext>
            </a:extLst>
          </p:cNvPr>
          <p:cNvSpPr txBox="1">
            <a:spLocks/>
          </p:cNvSpPr>
          <p:nvPr/>
        </p:nvSpPr>
        <p:spPr bwMode="auto">
          <a:xfrm>
            <a:off x="805127" y="255019"/>
            <a:ext cx="8361362" cy="59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 </a:t>
            </a:r>
            <a:r>
              <a:rPr lang="es-CL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FECHAS IMPORTANTES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FBD52D8-1109-4A3D-9329-652E9EE054D8}"/>
              </a:ext>
            </a:extLst>
          </p:cNvPr>
          <p:cNvCxnSpPr>
            <a:cxnSpLocks/>
          </p:cNvCxnSpPr>
          <p:nvPr/>
        </p:nvCxnSpPr>
        <p:spPr>
          <a:xfrm>
            <a:off x="8424101" y="3114212"/>
            <a:ext cx="0" cy="191085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9" name="Elipse 78">
            <a:extLst>
              <a:ext uri="{FF2B5EF4-FFF2-40B4-BE49-F238E27FC236}">
                <a16:creationId xmlns:a16="http://schemas.microsoft.com/office/drawing/2014/main" id="{172157AF-9C06-4820-A317-EE1414180B69}"/>
              </a:ext>
            </a:extLst>
          </p:cNvPr>
          <p:cNvSpPr/>
          <p:nvPr/>
        </p:nvSpPr>
        <p:spPr>
          <a:xfrm>
            <a:off x="7447235" y="1650844"/>
            <a:ext cx="2746960" cy="4760045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74" name="TextBox 21">
            <a:extLst>
              <a:ext uri="{FF2B5EF4-FFF2-40B4-BE49-F238E27FC236}">
                <a16:creationId xmlns:a16="http://schemas.microsoft.com/office/drawing/2014/main" id="{A4E244E2-804A-4BC8-B21F-DD3751B1FF87}"/>
              </a:ext>
            </a:extLst>
          </p:cNvPr>
          <p:cNvSpPr txBox="1"/>
          <p:nvPr/>
        </p:nvSpPr>
        <p:spPr>
          <a:xfrm>
            <a:off x="6340466" y="1968526"/>
            <a:ext cx="773199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17 de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enero 2024</a:t>
            </a:r>
          </a:p>
        </p:txBody>
      </p:sp>
      <p:sp>
        <p:nvSpPr>
          <p:cNvPr id="76" name="TextBox 21">
            <a:extLst>
              <a:ext uri="{FF2B5EF4-FFF2-40B4-BE49-F238E27FC236}">
                <a16:creationId xmlns:a16="http://schemas.microsoft.com/office/drawing/2014/main" id="{368521E7-859D-450A-B212-58E4709C99B9}"/>
              </a:ext>
            </a:extLst>
          </p:cNvPr>
          <p:cNvSpPr txBox="1"/>
          <p:nvPr/>
        </p:nvSpPr>
        <p:spPr>
          <a:xfrm>
            <a:off x="7824167" y="1935422"/>
            <a:ext cx="1020079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22 de enero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2024</a:t>
            </a:r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id="{92F8D7CD-E25E-9042-8921-FEE1274E1A61}"/>
              </a:ext>
            </a:extLst>
          </p:cNvPr>
          <p:cNvSpPr txBox="1"/>
          <p:nvPr/>
        </p:nvSpPr>
        <p:spPr>
          <a:xfrm>
            <a:off x="6063241" y="3936938"/>
            <a:ext cx="1421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VRI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Taller Patrocinio Institucional UC</a:t>
            </a:r>
          </a:p>
        </p:txBody>
      </p:sp>
      <p:sp>
        <p:nvSpPr>
          <p:cNvPr id="70" name="Rectangle 11">
            <a:extLst>
              <a:ext uri="{FF2B5EF4-FFF2-40B4-BE49-F238E27FC236}">
                <a16:creationId xmlns:a16="http://schemas.microsoft.com/office/drawing/2014/main" id="{FD41C022-8EC9-428F-9955-61ECEA62E9B6}"/>
              </a:ext>
            </a:extLst>
          </p:cNvPr>
          <p:cNvSpPr/>
          <p:nvPr/>
        </p:nvSpPr>
        <p:spPr>
          <a:xfrm>
            <a:off x="7004807" y="2945454"/>
            <a:ext cx="122170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72" name="Rectangle 11">
            <a:extLst>
              <a:ext uri="{FF2B5EF4-FFF2-40B4-BE49-F238E27FC236}">
                <a16:creationId xmlns:a16="http://schemas.microsoft.com/office/drawing/2014/main" id="{B3EE5C9D-210A-4F43-8B4D-19A6EBB1851B}"/>
              </a:ext>
            </a:extLst>
          </p:cNvPr>
          <p:cNvSpPr/>
          <p:nvPr/>
        </p:nvSpPr>
        <p:spPr>
          <a:xfrm>
            <a:off x="9546347" y="2928008"/>
            <a:ext cx="97469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58" name="TextBox 44">
            <a:extLst>
              <a:ext uri="{FF2B5EF4-FFF2-40B4-BE49-F238E27FC236}">
                <a16:creationId xmlns:a16="http://schemas.microsoft.com/office/drawing/2014/main" id="{BDF81501-538D-4137-B413-89FC0DE89BEB}"/>
              </a:ext>
            </a:extLst>
          </p:cNvPr>
          <p:cNvSpPr txBox="1"/>
          <p:nvPr/>
        </p:nvSpPr>
        <p:spPr>
          <a:xfrm>
            <a:off x="7676655" y="5030938"/>
            <a:ext cx="1544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VRI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Envío de cartas firmadas</a:t>
            </a:r>
          </a:p>
          <a:p>
            <a:pPr algn="ctr"/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80" name="Rectangle 11">
            <a:extLst>
              <a:ext uri="{FF2B5EF4-FFF2-40B4-BE49-F238E27FC236}">
                <a16:creationId xmlns:a16="http://schemas.microsoft.com/office/drawing/2014/main" id="{2EAA0933-B246-44DF-A3AA-08E4C54FDFA2}"/>
              </a:ext>
            </a:extLst>
          </p:cNvPr>
          <p:cNvSpPr/>
          <p:nvPr/>
        </p:nvSpPr>
        <p:spPr>
          <a:xfrm>
            <a:off x="8621686" y="2928009"/>
            <a:ext cx="519011" cy="56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81" name="Oval 8">
            <a:extLst>
              <a:ext uri="{FF2B5EF4-FFF2-40B4-BE49-F238E27FC236}">
                <a16:creationId xmlns:a16="http://schemas.microsoft.com/office/drawing/2014/main" id="{145352AF-1F88-467C-A084-219B8BC8E368}"/>
              </a:ext>
            </a:extLst>
          </p:cNvPr>
          <p:cNvSpPr/>
          <p:nvPr/>
        </p:nvSpPr>
        <p:spPr>
          <a:xfrm>
            <a:off x="8329591" y="2857746"/>
            <a:ext cx="189020" cy="2033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106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D05AF632-8E8C-8F4C-BBC3-7B064FE9D7AB}"/>
              </a:ext>
            </a:extLst>
          </p:cNvPr>
          <p:cNvSpPr/>
          <p:nvPr/>
        </p:nvSpPr>
        <p:spPr>
          <a:xfrm>
            <a:off x="696383" y="1146047"/>
            <a:ext cx="10902904" cy="5292634"/>
          </a:xfrm>
          <a:prstGeom prst="roundRect">
            <a:avLst>
              <a:gd name="adj" fmla="val 34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CE899B4-C543-534D-B440-E44029FFC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52" y="1029317"/>
            <a:ext cx="2373547" cy="2761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383" y="419314"/>
            <a:ext cx="9487277" cy="634786"/>
          </a:xfrm>
        </p:spPr>
        <p:txBody>
          <a:bodyPr/>
          <a:lstStyle/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ESENCIALES DEL CONCURSO</a:t>
            </a:r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9C0B2C5-D450-5245-9C15-C4DE033B2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81" y="303221"/>
            <a:ext cx="1091406" cy="1091406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29423BA-CF19-2645-A39A-10CBD6A9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82" y="1048774"/>
            <a:ext cx="7974169" cy="2064079"/>
          </a:xfrm>
          <a:ln w="28575" cmpd="sng">
            <a:noFill/>
          </a:ln>
        </p:spPr>
        <p:txBody>
          <a:bodyPr/>
          <a:lstStyle/>
          <a:p>
            <a:pPr algn="just"/>
            <a:endParaRPr lang="es-ES" sz="1500" b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es-E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Concurso de Equipamiento Científico y Tecnológico Mayor </a:t>
            </a:r>
            <a:r>
              <a:rPr lang="es-MX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Fondequip</a:t>
            </a:r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busca instalar capacidad científica, cubriendo la necesidad país de contar con una infraestructura de mayor envergadura y alcance, que albergue equipamiento científico sofisticado e innovador que fomente y facilite el desarrollo de la investigación de excelencia en el territorio nacional. Con este equipamiento científico y tecnológico. También, se busca que Chile pueda posicionarse en la vanguardia de la investigación de excelencia y de frontera a nivel internacional.</a:t>
            </a:r>
          </a:p>
          <a:p>
            <a:pPr algn="just"/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E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Frecuencia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Anual</a:t>
            </a:r>
          </a:p>
          <a:p>
            <a:pPr lvl="0" algn="just"/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708FFBF-D8B9-C84A-BC49-7C6039207DAE}"/>
              </a:ext>
            </a:extLst>
          </p:cNvPr>
          <p:cNvSpPr txBox="1">
            <a:spLocks/>
          </p:cNvSpPr>
          <p:nvPr/>
        </p:nvSpPr>
        <p:spPr>
          <a:xfrm>
            <a:off x="696381" y="2984074"/>
            <a:ext cx="10799234" cy="3762403"/>
          </a:xfrm>
          <a:prstGeom prst="rect">
            <a:avLst/>
          </a:prstGeom>
          <a:ln w="28575" cmpd="sng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365125" indent="920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630238" indent="-2413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982663" indent="-2682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981075" indent="8477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1500" b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algn="just">
              <a:buFont typeface="Arial" charset="0"/>
              <a:buNone/>
            </a:pPr>
            <a:endParaRPr lang="es-ES" sz="1500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es-E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Beneficios: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CL" sz="150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lvl="1" indent="0" algn="just" defTabSz="914400">
              <a:spcBef>
                <a:spcPct val="0"/>
              </a:spcBef>
              <a:buSzPct val="100000"/>
              <a:buFontTx/>
              <a:buAutoNum type="arabicPeriod"/>
              <a:tabLst>
                <a:tab pos="547688" algn="l"/>
                <a:tab pos="4860925" algn="l"/>
              </a:tabLst>
            </a:pPr>
            <a:r>
              <a:rPr lang="es-ES" altLang="es-C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s-MX" altLang="es-C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El financiamiento máximo a otorgar por ANID, será desde los $400.000.000 (cuatrocientos millones de pesos), hasta los $950.000.000 (novecientos cincuenta millones de pesos) por proyecto</a:t>
            </a:r>
            <a:r>
              <a:rPr lang="es-MX" altLang="es-C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. Este monto debe ser destinado, exclusivamente, a la compra del equipamiento y los costos asociados a ésta, de acuerdo con los ítems financiables.</a:t>
            </a:r>
          </a:p>
          <a:p>
            <a:pPr marL="457200" lvl="1" indent="0" algn="just" defTabSz="914400">
              <a:spcBef>
                <a:spcPct val="0"/>
              </a:spcBef>
              <a:buSzPct val="100000"/>
              <a:buFontTx/>
              <a:buAutoNum type="arabicPeriod"/>
              <a:tabLst>
                <a:tab pos="547688" algn="l"/>
                <a:tab pos="4860925" algn="l"/>
              </a:tabLst>
            </a:pPr>
            <a:endParaRPr lang="es-ES" altLang="es-CL" sz="15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pPr marL="457200" lvl="1" indent="0" algn="just" defTabSz="914400">
              <a:spcBef>
                <a:spcPct val="0"/>
              </a:spcBef>
              <a:buSzPct val="100000"/>
              <a:buFontTx/>
              <a:buAutoNum type="arabicPeriod"/>
              <a:tabLst>
                <a:tab pos="547688" algn="l"/>
                <a:tab pos="4860925" algn="l"/>
              </a:tabLst>
            </a:pPr>
            <a:r>
              <a:rPr lang="es-ES" altLang="es-C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s-MX" altLang="es-C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Los proyectos deberán tener cofinanciamiento de, al menos, el 50% del costo del equipamiento por parte de la Instituciones Beneficiaria y/o Asociadas.</a:t>
            </a:r>
            <a:r>
              <a:rPr lang="es-MX" altLang="es-C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El Aporte Pecuniario de las Instituciones que realizan la postulación debe ser equivalente, al menos, al 10% del monto total del Conjunto Sub-ítem A. Equipamiento. Estos aportes deberán ser comprometidos en el siguiente orden de prioridad:</a:t>
            </a:r>
          </a:p>
          <a:p>
            <a:pPr marL="950913" lvl="2" indent="-228600" algn="just" defTabSz="914400">
              <a:spcBef>
                <a:spcPct val="0"/>
              </a:spcBef>
              <a:buSzPct val="100000"/>
              <a:buFont typeface="+mj-lt"/>
              <a:buAutoNum type="alphaLcPeriod"/>
              <a:tabLst>
                <a:tab pos="547688" algn="l"/>
                <a:tab pos="4860925" algn="l"/>
              </a:tabLst>
            </a:pPr>
            <a:r>
              <a:rPr lang="es-MX" altLang="es-CL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Gastos del Sub-ítem C.2. Otros Gastos de Operación.</a:t>
            </a:r>
          </a:p>
          <a:p>
            <a:pPr marL="950913" lvl="2" indent="-228600" algn="just" defTabSz="914400">
              <a:spcBef>
                <a:spcPct val="0"/>
              </a:spcBef>
              <a:buSzPct val="100000"/>
              <a:buFont typeface="+mj-lt"/>
              <a:buAutoNum type="alphaLcPeriod"/>
              <a:tabLst>
                <a:tab pos="547688" algn="l"/>
                <a:tab pos="4860925" algn="l"/>
              </a:tabLst>
            </a:pPr>
            <a:r>
              <a:rPr lang="es-MX" sz="10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Gastos del Sub-Ítem C.1. Capacitaciones</a:t>
            </a:r>
            <a:r>
              <a:rPr lang="es-MX" sz="11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.</a:t>
            </a:r>
          </a:p>
          <a:p>
            <a:pPr marL="950913" lvl="2" indent="-228600" algn="just" defTabSz="914400">
              <a:spcBef>
                <a:spcPct val="0"/>
              </a:spcBef>
              <a:buSzPct val="100000"/>
              <a:buFont typeface="+mj-lt"/>
              <a:buAutoNum type="alphaLcPeriod"/>
              <a:tabLst>
                <a:tab pos="547688" algn="l"/>
                <a:tab pos="4860925" algn="l"/>
              </a:tabLst>
            </a:pPr>
            <a:r>
              <a:rPr lang="es-CL" sz="10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Gastos del Conjunto Sub-Ítem A. Equipamiento</a:t>
            </a:r>
            <a:r>
              <a:rPr lang="es-MX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.</a:t>
            </a:r>
            <a:endParaRPr lang="es-MX" altLang="es-CL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pPr marL="950913" lvl="2" indent="-228600" algn="just" defTabSz="914400">
              <a:spcBef>
                <a:spcPct val="0"/>
              </a:spcBef>
              <a:buSzPct val="100000"/>
              <a:buFont typeface="+mj-lt"/>
              <a:buAutoNum type="alphaLcPeriod"/>
              <a:tabLst>
                <a:tab pos="547688" algn="l"/>
                <a:tab pos="4860925" algn="l"/>
              </a:tabLst>
            </a:pP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algn="just">
              <a:buFont typeface="Arial" charset="0"/>
              <a:buNone/>
            </a:pP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algn="just">
              <a:buFont typeface="Arial" charset="0"/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8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E74F643D-BDF0-E147-9B67-D2809B1AA8B0}"/>
              </a:ext>
            </a:extLst>
          </p:cNvPr>
          <p:cNvSpPr/>
          <p:nvPr/>
        </p:nvSpPr>
        <p:spPr>
          <a:xfrm>
            <a:off x="696383" y="1179244"/>
            <a:ext cx="10902904" cy="5048271"/>
          </a:xfrm>
          <a:prstGeom prst="roundRect">
            <a:avLst>
              <a:gd name="adj" fmla="val 34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383" y="419314"/>
            <a:ext cx="9487277" cy="634786"/>
          </a:xfrm>
        </p:spPr>
        <p:txBody>
          <a:bodyPr/>
          <a:lstStyle/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FONDEQUIP MAYOR 2024: DOCUMENTOS PATROCINIO UC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696384" y="1054100"/>
            <a:ext cx="94872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9C0B2C5-D450-5245-9C15-C4DE033B2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81" y="303221"/>
            <a:ext cx="1091406" cy="1091406"/>
          </a:xfrm>
          <a:prstGeom prst="rect">
            <a:avLst/>
          </a:prstGeom>
        </p:spPr>
      </p:pic>
      <p:pic>
        <p:nvPicPr>
          <p:cNvPr id="10" name="Gráfico 9" descr="Rata con relleno sólido">
            <a:extLst>
              <a:ext uri="{FF2B5EF4-FFF2-40B4-BE49-F238E27FC236}">
                <a16:creationId xmlns:a16="http://schemas.microsoft.com/office/drawing/2014/main" id="{751CE006-0C9E-408F-A7EC-AD097D46D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4861" y="6331537"/>
            <a:ext cx="457200" cy="457200"/>
          </a:xfrm>
          <a:prstGeom prst="rect">
            <a:avLst/>
          </a:prstGeom>
        </p:spPr>
      </p:pic>
      <p:sp>
        <p:nvSpPr>
          <p:cNvPr id="18" name="Globo: flecha izquierda 17">
            <a:extLst>
              <a:ext uri="{FF2B5EF4-FFF2-40B4-BE49-F238E27FC236}">
                <a16:creationId xmlns:a16="http://schemas.microsoft.com/office/drawing/2014/main" id="{F2A3EE94-9915-452E-B846-599289C76605}"/>
              </a:ext>
            </a:extLst>
          </p:cNvPr>
          <p:cNvSpPr/>
          <p:nvPr/>
        </p:nvSpPr>
        <p:spPr>
          <a:xfrm>
            <a:off x="4311497" y="1293308"/>
            <a:ext cx="6623204" cy="2037721"/>
          </a:xfrm>
          <a:prstGeom prst="leftArrowCallout">
            <a:avLst>
              <a:gd name="adj1" fmla="val 16453"/>
              <a:gd name="adj2" fmla="val 18857"/>
              <a:gd name="adj3" fmla="val 22863"/>
              <a:gd name="adj4" fmla="val 64977"/>
            </a:avLst>
          </a:prstGeom>
          <a:solidFill>
            <a:schemeClr val="accent5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DOI COORDINADOR/A RESPONSABLE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CARTA SOLICITUD APORTE VRI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CARTA/S APORTE/S FACULTAD/ES (UC BENEFICIARIA)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CARTA COMPROMISO INSTITUCION BENEFICIARIA**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CARTA/S TIPO DE ACUERDO/S ENTRE INSTITUCION BENEFICIARIA Y ASOCIADA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7891F9F-D156-4B27-9FDD-37FF80DE7B46}"/>
              </a:ext>
            </a:extLst>
          </p:cNvPr>
          <p:cNvSpPr/>
          <p:nvPr/>
        </p:nvSpPr>
        <p:spPr>
          <a:xfrm>
            <a:off x="1142394" y="1853923"/>
            <a:ext cx="2736376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UC INSTITUCIÓN BENEFICIARIA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509E058-0E85-45DE-8ADF-EC853C42F6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r="58429" b="54912"/>
          <a:stretch/>
        </p:blipFill>
        <p:spPr>
          <a:xfrm>
            <a:off x="0" y="4783728"/>
            <a:ext cx="2064461" cy="2040343"/>
          </a:xfrm>
          <a:prstGeom prst="rect">
            <a:avLst/>
          </a:prstGeom>
        </p:spPr>
      </p:pic>
      <p:sp>
        <p:nvSpPr>
          <p:cNvPr id="24" name="Globo: flecha izquierda 23">
            <a:extLst>
              <a:ext uri="{FF2B5EF4-FFF2-40B4-BE49-F238E27FC236}">
                <a16:creationId xmlns:a16="http://schemas.microsoft.com/office/drawing/2014/main" id="{CFED7D09-5AD6-4F67-8931-13EC4D2D9200}"/>
              </a:ext>
            </a:extLst>
          </p:cNvPr>
          <p:cNvSpPr/>
          <p:nvPr/>
        </p:nvSpPr>
        <p:spPr>
          <a:xfrm>
            <a:off x="4311497" y="3641035"/>
            <a:ext cx="6623204" cy="2037721"/>
          </a:xfrm>
          <a:prstGeom prst="leftArrowCallout">
            <a:avLst>
              <a:gd name="adj1" fmla="val 16453"/>
              <a:gd name="adj2" fmla="val 18857"/>
              <a:gd name="adj3" fmla="val 22863"/>
              <a:gd name="adj4" fmla="val 64977"/>
            </a:avLst>
          </a:prstGeom>
          <a:solidFill>
            <a:schemeClr val="accent5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CARTA/S DE APORTE/S FACULTAD/ES (UC ASOCIADA)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CARTA TIPO ACUERDO ENTRE INSTITUCIÓN BENEFICIARIA Y ASOCIADA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864BB68-922F-43CA-B752-8C4E5A0E7687}"/>
              </a:ext>
            </a:extLst>
          </p:cNvPr>
          <p:cNvSpPr/>
          <p:nvPr/>
        </p:nvSpPr>
        <p:spPr>
          <a:xfrm>
            <a:off x="1142394" y="4202695"/>
            <a:ext cx="2736376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UC INSTITUCIÓN  ASOCIADA</a:t>
            </a:r>
          </a:p>
        </p:txBody>
      </p:sp>
    </p:spTree>
    <p:extLst>
      <p:ext uri="{BB962C8B-B14F-4D97-AF65-F5344CB8AC3E}">
        <p14:creationId xmlns:p14="http://schemas.microsoft.com/office/powerpoint/2010/main" val="609237921"/>
      </p:ext>
    </p:extLst>
  </p:cSld>
  <p:clrMapOvr>
    <a:masterClrMapping/>
  </p:clrMapOvr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 DAD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15068</TotalTime>
  <Words>1772</Words>
  <Application>Microsoft Office PowerPoint</Application>
  <PresentationFormat>Panorámica</PresentationFormat>
  <Paragraphs>268</Paragraphs>
  <Slides>23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Wingdings</vt:lpstr>
      <vt:lpstr>2_Diseño personalizado</vt:lpstr>
      <vt:lpstr>PPT DADO 1</vt:lpstr>
      <vt:lpstr>4_Diseño personalizado</vt:lpstr>
      <vt:lpstr>3_Diseño personalizado</vt:lpstr>
      <vt:lpstr>Presentación de PowerPoint</vt:lpstr>
      <vt:lpstr>Presentación de PowerPoint</vt:lpstr>
      <vt:lpstr>Presentación de PowerPoint</vt:lpstr>
      <vt:lpstr>Presentación de PowerPoint</vt:lpstr>
      <vt:lpstr>FONDEQUIP MAYOR 2024: PRESENTACIÓN EQUIPO EQY</vt:lpstr>
      <vt:lpstr>FONDEQUIP MAYOR 2024 : OBJETIVO E INDICACIONES TALLER</vt:lpstr>
      <vt:lpstr>Presentación de PowerPoint</vt:lpstr>
      <vt:lpstr>FONDEQUIP MAYOR 2024: ESENCIALES DEL CONCURSO</vt:lpstr>
      <vt:lpstr>FONDEQUIP MAYOR 2024: DOCUMENTOS PATROCINIO UC</vt:lpstr>
      <vt:lpstr>Presentación de PowerPoint</vt:lpstr>
      <vt:lpstr>Presentación de PowerPoint</vt:lpstr>
      <vt:lpstr>FONDEQUIP MAYOR 2024: LINKS DE INTERÉS</vt:lpstr>
      <vt:lpstr>FONDEQUIP MAYOR 2024: FICHA WEB CONCURSO</vt:lpstr>
      <vt:lpstr>FONDEQUIP MAYOR 2024: FICHA WEB CONCURSO</vt:lpstr>
      <vt:lpstr>FONDEQUIP MAYOR 2024: EXPRESIONES DE INTERÉS</vt:lpstr>
      <vt:lpstr>FONDEQUIP MAYOR 2024: FORMULARIO DE PATROCINIO UC</vt:lpstr>
      <vt:lpstr>Presentación de PowerPoint</vt:lpstr>
      <vt:lpstr>Presentación de PowerPoint</vt:lpstr>
      <vt:lpstr>Presentación de PowerPoint</vt:lpstr>
      <vt:lpstr> </vt:lpstr>
      <vt:lpstr> </vt:lpstr>
      <vt:lpstr>FONDEQUIP MAYOR 2024: CONSULTAS Y COMENTARIOS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Cosmelli</dc:creator>
  <cp:lastModifiedBy>Javiera  Constanza Torres Inostroza</cp:lastModifiedBy>
  <cp:revision>534</cp:revision>
  <dcterms:created xsi:type="dcterms:W3CDTF">2018-11-20T14:18:46Z</dcterms:created>
  <dcterms:modified xsi:type="dcterms:W3CDTF">2024-01-17T14:35:54Z</dcterms:modified>
</cp:coreProperties>
</file>